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6858000" type="screen4x3"/>
  <p:notesSz cx="6858000" cy="9144000"/>
  <p:embeddedFontLst>
    <p:embeddedFont>
      <p:font typeface="Karla" pitchFamily="2"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Oswald" panose="00000500000000000000" pitchFamily="2" charset="0"/>
      <p:regular r:id="rId45"/>
      <p:bold r:id="rId46"/>
    </p:embeddedFont>
    <p:embeddedFont>
      <p:font typeface="Roboto Condensed"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46" autoAdjust="0"/>
  </p:normalViewPr>
  <p:slideViewPr>
    <p:cSldViewPr snapToGrid="0">
      <p:cViewPr varScale="1">
        <p:scale>
          <a:sx n="58" d="100"/>
          <a:sy n="58" d="100"/>
        </p:scale>
        <p:origin x="15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BBE795F0-E6B1-4BF2-ABAD-AC6F7674BE62}"/>
    <pc:docChg chg="mod modSld">
      <pc:chgData name="Kreger, Christine" userId="07b08700-4580-4b2b-8f3c-b5ccee8dc705" providerId="ADAL" clId="{BBE795F0-E6B1-4BF2-ABAD-AC6F7674BE62}" dt="2025-02-24T18:02:49.094" v="477"/>
      <pc:docMkLst>
        <pc:docMk/>
      </pc:docMkLst>
      <pc:sldChg chg="modSp mod">
        <pc:chgData name="Kreger, Christine" userId="07b08700-4580-4b2b-8f3c-b5ccee8dc705" providerId="ADAL" clId="{BBE795F0-E6B1-4BF2-ABAD-AC6F7674BE62}" dt="2025-02-24T17:50:27.120" v="217" actId="962"/>
        <pc:sldMkLst>
          <pc:docMk/>
          <pc:sldMk cId="0" sldId="256"/>
        </pc:sldMkLst>
        <pc:picChg chg="mod">
          <ac:chgData name="Kreger, Christine" userId="07b08700-4580-4b2b-8f3c-b5ccee8dc705" providerId="ADAL" clId="{BBE795F0-E6B1-4BF2-ABAD-AC6F7674BE62}" dt="2025-02-24T17:50:27.120" v="217" actId="962"/>
          <ac:picMkLst>
            <pc:docMk/>
            <pc:sldMk cId="0" sldId="256"/>
            <ac:picMk id="140" creationId="{00000000-0000-0000-0000-000000000000}"/>
          </ac:picMkLst>
        </pc:picChg>
      </pc:sldChg>
      <pc:sldChg chg="addSp modSp mod">
        <pc:chgData name="Kreger, Christine" userId="07b08700-4580-4b2b-8f3c-b5ccee8dc705" providerId="ADAL" clId="{BBE795F0-E6B1-4BF2-ABAD-AC6F7674BE62}" dt="2025-02-24T18:00:33.417" v="461" actId="13244"/>
        <pc:sldMkLst>
          <pc:docMk/>
          <pc:sldMk cId="0" sldId="259"/>
        </pc:sldMkLst>
        <pc:spChg chg="add mod ord">
          <ac:chgData name="Kreger, Christine" userId="07b08700-4580-4b2b-8f3c-b5ccee8dc705" providerId="ADAL" clId="{BBE795F0-E6B1-4BF2-ABAD-AC6F7674BE62}" dt="2025-02-24T18:00:33.417" v="461" actId="13244"/>
          <ac:spMkLst>
            <pc:docMk/>
            <pc:sldMk cId="0" sldId="259"/>
            <ac:spMk id="2" creationId="{8DA84D01-7A46-08D7-6F4D-D962B9D40A61}"/>
          </ac:spMkLst>
        </pc:spChg>
        <pc:spChg chg="mod">
          <ac:chgData name="Kreger, Christine" userId="07b08700-4580-4b2b-8f3c-b5ccee8dc705" providerId="ADAL" clId="{BBE795F0-E6B1-4BF2-ABAD-AC6F7674BE62}" dt="2025-02-24T17:50:49.314" v="220" actId="962"/>
          <ac:spMkLst>
            <pc:docMk/>
            <pc:sldMk cId="0" sldId="259"/>
            <ac:spMk id="158" creationId="{00000000-0000-0000-0000-000000000000}"/>
          </ac:spMkLst>
        </pc:spChg>
        <pc:picChg chg="mod">
          <ac:chgData name="Kreger, Christine" userId="07b08700-4580-4b2b-8f3c-b5ccee8dc705" providerId="ADAL" clId="{BBE795F0-E6B1-4BF2-ABAD-AC6F7674BE62}" dt="2025-02-24T17:50:47.383" v="219" actId="962"/>
          <ac:picMkLst>
            <pc:docMk/>
            <pc:sldMk cId="0" sldId="259"/>
            <ac:picMk id="157" creationId="{00000000-0000-0000-0000-000000000000}"/>
          </ac:picMkLst>
        </pc:picChg>
      </pc:sldChg>
      <pc:sldChg chg="addSp modSp mod">
        <pc:chgData name="Kreger, Christine" userId="07b08700-4580-4b2b-8f3c-b5ccee8dc705" providerId="ADAL" clId="{BBE795F0-E6B1-4BF2-ABAD-AC6F7674BE62}" dt="2025-02-24T18:00:39.075" v="462" actId="13244"/>
        <pc:sldMkLst>
          <pc:docMk/>
          <pc:sldMk cId="0" sldId="260"/>
        </pc:sldMkLst>
        <pc:spChg chg="add mod ord">
          <ac:chgData name="Kreger, Christine" userId="07b08700-4580-4b2b-8f3c-b5ccee8dc705" providerId="ADAL" clId="{BBE795F0-E6B1-4BF2-ABAD-AC6F7674BE62}" dt="2025-02-24T18:00:39.075" v="462" actId="13244"/>
          <ac:spMkLst>
            <pc:docMk/>
            <pc:sldMk cId="0" sldId="260"/>
            <ac:spMk id="2" creationId="{A718BAB4-80B6-B622-6612-69EC6A439884}"/>
          </ac:spMkLst>
        </pc:spChg>
        <pc:spChg chg="mod">
          <ac:chgData name="Kreger, Christine" userId="07b08700-4580-4b2b-8f3c-b5ccee8dc705" providerId="ADAL" clId="{BBE795F0-E6B1-4BF2-ABAD-AC6F7674BE62}" dt="2025-02-24T17:51:18.476" v="223" actId="962"/>
          <ac:spMkLst>
            <pc:docMk/>
            <pc:sldMk cId="0" sldId="260"/>
            <ac:spMk id="164" creationId="{00000000-0000-0000-0000-000000000000}"/>
          </ac:spMkLst>
        </pc:spChg>
        <pc:picChg chg="mod">
          <ac:chgData name="Kreger, Christine" userId="07b08700-4580-4b2b-8f3c-b5ccee8dc705" providerId="ADAL" clId="{BBE795F0-E6B1-4BF2-ABAD-AC6F7674BE62}" dt="2025-02-24T17:51:16.439" v="222" actId="962"/>
          <ac:picMkLst>
            <pc:docMk/>
            <pc:sldMk cId="0" sldId="260"/>
            <ac:picMk id="163" creationId="{00000000-0000-0000-0000-000000000000}"/>
          </ac:picMkLst>
        </pc:picChg>
      </pc:sldChg>
      <pc:sldChg chg="modSp mod">
        <pc:chgData name="Kreger, Christine" userId="07b08700-4580-4b2b-8f3c-b5ccee8dc705" providerId="ADAL" clId="{BBE795F0-E6B1-4BF2-ABAD-AC6F7674BE62}" dt="2025-02-24T17:45:19.905" v="32" actId="33553"/>
        <pc:sldMkLst>
          <pc:docMk/>
          <pc:sldMk cId="0" sldId="262"/>
        </pc:sldMkLst>
        <pc:spChg chg="mod">
          <ac:chgData name="Kreger, Christine" userId="07b08700-4580-4b2b-8f3c-b5ccee8dc705" providerId="ADAL" clId="{BBE795F0-E6B1-4BF2-ABAD-AC6F7674BE62}" dt="2025-02-24T17:45:19.905" v="32" actId="33553"/>
          <ac:spMkLst>
            <pc:docMk/>
            <pc:sldMk cId="0" sldId="262"/>
            <ac:spMk id="175" creationId="{00000000-0000-0000-0000-000000000000}"/>
          </ac:spMkLst>
        </pc:spChg>
      </pc:sldChg>
      <pc:sldChg chg="modSp mod">
        <pc:chgData name="Kreger, Christine" userId="07b08700-4580-4b2b-8f3c-b5ccee8dc705" providerId="ADAL" clId="{BBE795F0-E6B1-4BF2-ABAD-AC6F7674BE62}" dt="2025-02-24T17:46:31.145" v="68" actId="33553"/>
        <pc:sldMkLst>
          <pc:docMk/>
          <pc:sldMk cId="0" sldId="263"/>
        </pc:sldMkLst>
        <pc:spChg chg="mod">
          <ac:chgData name="Kreger, Christine" userId="07b08700-4580-4b2b-8f3c-b5ccee8dc705" providerId="ADAL" clId="{BBE795F0-E6B1-4BF2-ABAD-AC6F7674BE62}" dt="2025-02-24T17:46:31.145" v="68" actId="33553"/>
          <ac:spMkLst>
            <pc:docMk/>
            <pc:sldMk cId="0" sldId="263"/>
            <ac:spMk id="180" creationId="{00000000-0000-0000-0000-000000000000}"/>
          </ac:spMkLst>
        </pc:spChg>
      </pc:sldChg>
      <pc:sldChg chg="modSp mod">
        <pc:chgData name="Kreger, Christine" userId="07b08700-4580-4b2b-8f3c-b5ccee8dc705" providerId="ADAL" clId="{BBE795F0-E6B1-4BF2-ABAD-AC6F7674BE62}" dt="2025-02-24T17:45:55.297" v="33" actId="33553"/>
        <pc:sldMkLst>
          <pc:docMk/>
          <pc:sldMk cId="0" sldId="264"/>
        </pc:sldMkLst>
        <pc:spChg chg="mod">
          <ac:chgData name="Kreger, Christine" userId="07b08700-4580-4b2b-8f3c-b5ccee8dc705" providerId="ADAL" clId="{BBE795F0-E6B1-4BF2-ABAD-AC6F7674BE62}" dt="2025-02-24T17:45:55.297" v="33" actId="33553"/>
          <ac:spMkLst>
            <pc:docMk/>
            <pc:sldMk cId="0" sldId="264"/>
            <ac:spMk id="185" creationId="{00000000-0000-0000-0000-000000000000}"/>
          </ac:spMkLst>
        </pc:spChg>
      </pc:sldChg>
      <pc:sldChg chg="modSp mod">
        <pc:chgData name="Kreger, Christine" userId="07b08700-4580-4b2b-8f3c-b5ccee8dc705" providerId="ADAL" clId="{BBE795F0-E6B1-4BF2-ABAD-AC6F7674BE62}" dt="2025-02-24T17:45:57.196" v="34" actId="33553"/>
        <pc:sldMkLst>
          <pc:docMk/>
          <pc:sldMk cId="0" sldId="265"/>
        </pc:sldMkLst>
        <pc:spChg chg="mod">
          <ac:chgData name="Kreger, Christine" userId="07b08700-4580-4b2b-8f3c-b5ccee8dc705" providerId="ADAL" clId="{BBE795F0-E6B1-4BF2-ABAD-AC6F7674BE62}" dt="2025-02-24T17:45:57.196" v="34" actId="33553"/>
          <ac:spMkLst>
            <pc:docMk/>
            <pc:sldMk cId="0" sldId="265"/>
            <ac:spMk id="190" creationId="{00000000-0000-0000-0000-000000000000}"/>
          </ac:spMkLst>
        </pc:spChg>
      </pc:sldChg>
      <pc:sldChg chg="addSp modSp mod">
        <pc:chgData name="Kreger, Christine" userId="07b08700-4580-4b2b-8f3c-b5ccee8dc705" providerId="ADAL" clId="{BBE795F0-E6B1-4BF2-ABAD-AC6F7674BE62}" dt="2025-02-24T18:01:28.815" v="468"/>
        <pc:sldMkLst>
          <pc:docMk/>
          <pc:sldMk cId="0" sldId="266"/>
        </pc:sldMkLst>
        <pc:spChg chg="add mod ord">
          <ac:chgData name="Kreger, Christine" userId="07b08700-4580-4b2b-8f3c-b5ccee8dc705" providerId="ADAL" clId="{BBE795F0-E6B1-4BF2-ABAD-AC6F7674BE62}" dt="2025-02-24T18:01:15.775" v="466" actId="13244"/>
          <ac:spMkLst>
            <pc:docMk/>
            <pc:sldMk cId="0" sldId="266"/>
            <ac:spMk id="2" creationId="{F0E8F306-F0AB-3ABF-9A04-FE1DFC629C12}"/>
          </ac:spMkLst>
        </pc:spChg>
        <pc:spChg chg="mod">
          <ac:chgData name="Kreger, Christine" userId="07b08700-4580-4b2b-8f3c-b5ccee8dc705" providerId="ADAL" clId="{BBE795F0-E6B1-4BF2-ABAD-AC6F7674BE62}" dt="2025-02-24T17:53:55.638" v="227" actId="962"/>
          <ac:spMkLst>
            <pc:docMk/>
            <pc:sldMk cId="0" sldId="266"/>
            <ac:spMk id="196" creationId="{00000000-0000-0000-0000-000000000000}"/>
          </ac:spMkLst>
        </pc:spChg>
        <pc:spChg chg="mod">
          <ac:chgData name="Kreger, Christine" userId="07b08700-4580-4b2b-8f3c-b5ccee8dc705" providerId="ADAL" clId="{BBE795F0-E6B1-4BF2-ABAD-AC6F7674BE62}" dt="2025-02-24T17:54:41.853" v="229" actId="962"/>
          <ac:spMkLst>
            <pc:docMk/>
            <pc:sldMk cId="0" sldId="266"/>
            <ac:spMk id="197" creationId="{00000000-0000-0000-0000-000000000000}"/>
          </ac:spMkLst>
        </pc:spChg>
        <pc:spChg chg="mod">
          <ac:chgData name="Kreger, Christine" userId="07b08700-4580-4b2b-8f3c-b5ccee8dc705" providerId="ADAL" clId="{BBE795F0-E6B1-4BF2-ABAD-AC6F7674BE62}" dt="2025-02-24T17:56:13.996" v="434" actId="962"/>
          <ac:spMkLst>
            <pc:docMk/>
            <pc:sldMk cId="0" sldId="266"/>
            <ac:spMk id="198" creationId="{00000000-0000-0000-0000-000000000000}"/>
          </ac:spMkLst>
        </pc:spChg>
        <pc:spChg chg="mod">
          <ac:chgData name="Kreger, Christine" userId="07b08700-4580-4b2b-8f3c-b5ccee8dc705" providerId="ADAL" clId="{BBE795F0-E6B1-4BF2-ABAD-AC6F7674BE62}" dt="2025-02-24T17:54:50.144" v="231" actId="962"/>
          <ac:spMkLst>
            <pc:docMk/>
            <pc:sldMk cId="0" sldId="266"/>
            <ac:spMk id="200" creationId="{00000000-0000-0000-0000-000000000000}"/>
          </ac:spMkLst>
        </pc:spChg>
        <pc:spChg chg="mod">
          <ac:chgData name="Kreger, Christine" userId="07b08700-4580-4b2b-8f3c-b5ccee8dc705" providerId="ADAL" clId="{BBE795F0-E6B1-4BF2-ABAD-AC6F7674BE62}" dt="2025-02-24T17:56:21.109" v="435" actId="962"/>
          <ac:spMkLst>
            <pc:docMk/>
            <pc:sldMk cId="0" sldId="266"/>
            <ac:spMk id="201" creationId="{00000000-0000-0000-0000-000000000000}"/>
          </ac:spMkLst>
        </pc:spChg>
        <pc:spChg chg="mod ord">
          <ac:chgData name="Kreger, Christine" userId="07b08700-4580-4b2b-8f3c-b5ccee8dc705" providerId="ADAL" clId="{BBE795F0-E6B1-4BF2-ABAD-AC6F7674BE62}" dt="2025-02-24T18:01:28.815" v="468"/>
          <ac:spMkLst>
            <pc:docMk/>
            <pc:sldMk cId="0" sldId="266"/>
            <ac:spMk id="202" creationId="{00000000-0000-0000-0000-000000000000}"/>
          </ac:spMkLst>
        </pc:spChg>
        <pc:spChg chg="mod">
          <ac:chgData name="Kreger, Christine" userId="07b08700-4580-4b2b-8f3c-b5ccee8dc705" providerId="ADAL" clId="{BBE795F0-E6B1-4BF2-ABAD-AC6F7674BE62}" dt="2025-02-24T17:56:24.670" v="436" actId="962"/>
          <ac:spMkLst>
            <pc:docMk/>
            <pc:sldMk cId="0" sldId="266"/>
            <ac:spMk id="203" creationId="{00000000-0000-0000-0000-000000000000}"/>
          </ac:spMkLst>
        </pc:spChg>
        <pc:spChg chg="mod">
          <ac:chgData name="Kreger, Christine" userId="07b08700-4580-4b2b-8f3c-b5ccee8dc705" providerId="ADAL" clId="{BBE795F0-E6B1-4BF2-ABAD-AC6F7674BE62}" dt="2025-02-24T18:01:05.720" v="464" actId="962"/>
          <ac:spMkLst>
            <pc:docMk/>
            <pc:sldMk cId="0" sldId="266"/>
            <ac:spMk id="204" creationId="{00000000-0000-0000-0000-000000000000}"/>
          </ac:spMkLst>
        </pc:spChg>
        <pc:spChg chg="mod">
          <ac:chgData name="Kreger, Christine" userId="07b08700-4580-4b2b-8f3c-b5ccee8dc705" providerId="ADAL" clId="{BBE795F0-E6B1-4BF2-ABAD-AC6F7674BE62}" dt="2025-02-24T17:56:25.969" v="437" actId="962"/>
          <ac:spMkLst>
            <pc:docMk/>
            <pc:sldMk cId="0" sldId="266"/>
            <ac:spMk id="205" creationId="{00000000-0000-0000-0000-000000000000}"/>
          </ac:spMkLst>
        </pc:spChg>
        <pc:spChg chg="mod">
          <ac:chgData name="Kreger, Christine" userId="07b08700-4580-4b2b-8f3c-b5ccee8dc705" providerId="ADAL" clId="{BBE795F0-E6B1-4BF2-ABAD-AC6F7674BE62}" dt="2025-02-24T18:01:08.445" v="465" actId="962"/>
          <ac:spMkLst>
            <pc:docMk/>
            <pc:sldMk cId="0" sldId="266"/>
            <ac:spMk id="206" creationId="{00000000-0000-0000-0000-000000000000}"/>
          </ac:spMkLst>
        </pc:spChg>
        <pc:grpChg chg="mod ord">
          <ac:chgData name="Kreger, Christine" userId="07b08700-4580-4b2b-8f3c-b5ccee8dc705" providerId="ADAL" clId="{BBE795F0-E6B1-4BF2-ABAD-AC6F7674BE62}" dt="2025-02-24T18:01:21.042" v="467" actId="13244"/>
          <ac:grpSpMkLst>
            <pc:docMk/>
            <pc:sldMk cId="0" sldId="266"/>
            <ac:grpSpMk id="207" creationId="{00000000-0000-0000-0000-000000000000}"/>
          </ac:grpSpMkLst>
        </pc:grpChg>
        <pc:picChg chg="mod">
          <ac:chgData name="Kreger, Christine" userId="07b08700-4580-4b2b-8f3c-b5ccee8dc705" providerId="ADAL" clId="{BBE795F0-E6B1-4BF2-ABAD-AC6F7674BE62}" dt="2025-02-24T17:52:56.044" v="225" actId="962"/>
          <ac:picMkLst>
            <pc:docMk/>
            <pc:sldMk cId="0" sldId="266"/>
            <ac:picMk id="195" creationId="{00000000-0000-0000-0000-000000000000}"/>
          </ac:picMkLst>
        </pc:picChg>
        <pc:picChg chg="mod">
          <ac:chgData name="Kreger, Christine" userId="07b08700-4580-4b2b-8f3c-b5ccee8dc705" providerId="ADAL" clId="{BBE795F0-E6B1-4BF2-ABAD-AC6F7674BE62}" dt="2025-02-24T17:57:19.739" v="440" actId="962"/>
          <ac:picMkLst>
            <pc:docMk/>
            <pc:sldMk cId="0" sldId="266"/>
            <ac:picMk id="210" creationId="{00000000-0000-0000-0000-000000000000}"/>
          </ac:picMkLst>
        </pc:picChg>
      </pc:sldChg>
      <pc:sldChg chg="addSp modSp mod">
        <pc:chgData name="Kreger, Christine" userId="07b08700-4580-4b2b-8f3c-b5ccee8dc705" providerId="ADAL" clId="{BBE795F0-E6B1-4BF2-ABAD-AC6F7674BE62}" dt="2025-02-24T17:57:24.194" v="443" actId="962"/>
        <pc:sldMkLst>
          <pc:docMk/>
          <pc:sldMk cId="0" sldId="267"/>
        </pc:sldMkLst>
        <pc:spChg chg="add mod">
          <ac:chgData name="Kreger, Christine" userId="07b08700-4580-4b2b-8f3c-b5ccee8dc705" providerId="ADAL" clId="{BBE795F0-E6B1-4BF2-ABAD-AC6F7674BE62}" dt="2025-02-24T17:46:25.153" v="67" actId="20577"/>
          <ac:spMkLst>
            <pc:docMk/>
            <pc:sldMk cId="0" sldId="267"/>
            <ac:spMk id="2" creationId="{24607ACE-9B98-AE95-C5CA-6A2086CA596F}"/>
          </ac:spMkLst>
        </pc:spChg>
        <pc:spChg chg="mod">
          <ac:chgData name="Kreger, Christine" userId="07b08700-4580-4b2b-8f3c-b5ccee8dc705" providerId="ADAL" clId="{BBE795F0-E6B1-4BF2-ABAD-AC6F7674BE62}" dt="2025-02-24T17:57:21.972" v="441" actId="962"/>
          <ac:spMkLst>
            <pc:docMk/>
            <pc:sldMk cId="0" sldId="267"/>
            <ac:spMk id="215" creationId="{00000000-0000-0000-0000-000000000000}"/>
          </ac:spMkLst>
        </pc:spChg>
        <pc:spChg chg="mod">
          <ac:chgData name="Kreger, Christine" userId="07b08700-4580-4b2b-8f3c-b5ccee8dc705" providerId="ADAL" clId="{BBE795F0-E6B1-4BF2-ABAD-AC6F7674BE62}" dt="2025-02-24T17:57:23.004" v="442" actId="962"/>
          <ac:spMkLst>
            <pc:docMk/>
            <pc:sldMk cId="0" sldId="267"/>
            <ac:spMk id="216" creationId="{00000000-0000-0000-0000-000000000000}"/>
          </ac:spMkLst>
        </pc:spChg>
        <pc:picChg chg="mod">
          <ac:chgData name="Kreger, Christine" userId="07b08700-4580-4b2b-8f3c-b5ccee8dc705" providerId="ADAL" clId="{BBE795F0-E6B1-4BF2-ABAD-AC6F7674BE62}" dt="2025-02-24T17:57:24.194" v="443" actId="962"/>
          <ac:picMkLst>
            <pc:docMk/>
            <pc:sldMk cId="0" sldId="267"/>
            <ac:picMk id="217" creationId="{00000000-0000-0000-0000-000000000000}"/>
          </ac:picMkLst>
        </pc:picChg>
      </pc:sldChg>
      <pc:sldChg chg="addSp modSp mod">
        <pc:chgData name="Kreger, Christine" userId="07b08700-4580-4b2b-8f3c-b5ccee8dc705" providerId="ADAL" clId="{BBE795F0-E6B1-4BF2-ABAD-AC6F7674BE62}" dt="2025-02-24T18:01:36.810" v="469" actId="13244"/>
        <pc:sldMkLst>
          <pc:docMk/>
          <pc:sldMk cId="0" sldId="268"/>
        </pc:sldMkLst>
        <pc:spChg chg="add mod ord">
          <ac:chgData name="Kreger, Christine" userId="07b08700-4580-4b2b-8f3c-b5ccee8dc705" providerId="ADAL" clId="{BBE795F0-E6B1-4BF2-ABAD-AC6F7674BE62}" dt="2025-02-24T18:01:36.810" v="469" actId="13244"/>
          <ac:spMkLst>
            <pc:docMk/>
            <pc:sldMk cId="0" sldId="268"/>
            <ac:spMk id="2" creationId="{A0B846C0-B1CC-FFE4-85A2-19B6B63586C2}"/>
          </ac:spMkLst>
        </pc:spChg>
        <pc:picChg chg="mod">
          <ac:chgData name="Kreger, Christine" userId="07b08700-4580-4b2b-8f3c-b5ccee8dc705" providerId="ADAL" clId="{BBE795F0-E6B1-4BF2-ABAD-AC6F7674BE62}" dt="2025-02-24T17:57:29.525" v="444" actId="962"/>
          <ac:picMkLst>
            <pc:docMk/>
            <pc:sldMk cId="0" sldId="268"/>
            <ac:picMk id="222" creationId="{00000000-0000-0000-0000-000000000000}"/>
          </ac:picMkLst>
        </pc:picChg>
        <pc:picChg chg="mod">
          <ac:chgData name="Kreger, Christine" userId="07b08700-4580-4b2b-8f3c-b5ccee8dc705" providerId="ADAL" clId="{BBE795F0-E6B1-4BF2-ABAD-AC6F7674BE62}" dt="2025-02-24T17:57:30.701" v="445" actId="962"/>
          <ac:picMkLst>
            <pc:docMk/>
            <pc:sldMk cId="0" sldId="268"/>
            <ac:picMk id="224" creationId="{00000000-0000-0000-0000-000000000000}"/>
          </ac:picMkLst>
        </pc:picChg>
        <pc:picChg chg="mod">
          <ac:chgData name="Kreger, Christine" userId="07b08700-4580-4b2b-8f3c-b5ccee8dc705" providerId="ADAL" clId="{BBE795F0-E6B1-4BF2-ABAD-AC6F7674BE62}" dt="2025-02-24T17:57:31.751" v="446" actId="962"/>
          <ac:picMkLst>
            <pc:docMk/>
            <pc:sldMk cId="0" sldId="268"/>
            <ac:picMk id="225" creationId="{00000000-0000-0000-0000-000000000000}"/>
          </ac:picMkLst>
        </pc:picChg>
      </pc:sldChg>
      <pc:sldChg chg="addSp modSp mod">
        <pc:chgData name="Kreger, Christine" userId="07b08700-4580-4b2b-8f3c-b5ccee8dc705" providerId="ADAL" clId="{BBE795F0-E6B1-4BF2-ABAD-AC6F7674BE62}" dt="2025-02-24T18:01:45.072" v="470" actId="13244"/>
        <pc:sldMkLst>
          <pc:docMk/>
          <pc:sldMk cId="0" sldId="269"/>
        </pc:sldMkLst>
        <pc:spChg chg="add mod ord">
          <ac:chgData name="Kreger, Christine" userId="07b08700-4580-4b2b-8f3c-b5ccee8dc705" providerId="ADAL" clId="{BBE795F0-E6B1-4BF2-ABAD-AC6F7674BE62}" dt="2025-02-24T18:01:45.072" v="470" actId="13244"/>
          <ac:spMkLst>
            <pc:docMk/>
            <pc:sldMk cId="0" sldId="269"/>
            <ac:spMk id="2" creationId="{B42219A6-B516-78B3-A10A-0E75DA18109B}"/>
          </ac:spMkLst>
        </pc:spChg>
      </pc:sldChg>
      <pc:sldChg chg="addSp modSp mod">
        <pc:chgData name="Kreger, Christine" userId="07b08700-4580-4b2b-8f3c-b5ccee8dc705" providerId="ADAL" clId="{BBE795F0-E6B1-4BF2-ABAD-AC6F7674BE62}" dt="2025-02-24T17:57:40.814" v="447" actId="962"/>
        <pc:sldMkLst>
          <pc:docMk/>
          <pc:sldMk cId="0" sldId="270"/>
        </pc:sldMkLst>
        <pc:spChg chg="add mod">
          <ac:chgData name="Kreger, Christine" userId="07b08700-4580-4b2b-8f3c-b5ccee8dc705" providerId="ADAL" clId="{BBE795F0-E6B1-4BF2-ABAD-AC6F7674BE62}" dt="2025-02-24T17:47:17.825" v="116" actId="20577"/>
          <ac:spMkLst>
            <pc:docMk/>
            <pc:sldMk cId="0" sldId="270"/>
            <ac:spMk id="2" creationId="{1B77E817-B7DF-D3A0-58E1-BD250DF2D297}"/>
          </ac:spMkLst>
        </pc:spChg>
        <pc:picChg chg="mod">
          <ac:chgData name="Kreger, Christine" userId="07b08700-4580-4b2b-8f3c-b5ccee8dc705" providerId="ADAL" clId="{BBE795F0-E6B1-4BF2-ABAD-AC6F7674BE62}" dt="2025-02-24T17:57:40.814" v="447" actId="962"/>
          <ac:picMkLst>
            <pc:docMk/>
            <pc:sldMk cId="0" sldId="270"/>
            <ac:picMk id="235" creationId="{00000000-0000-0000-0000-000000000000}"/>
          </ac:picMkLst>
        </pc:picChg>
      </pc:sldChg>
      <pc:sldChg chg="modSp mod">
        <pc:chgData name="Kreger, Christine" userId="07b08700-4580-4b2b-8f3c-b5ccee8dc705" providerId="ADAL" clId="{BBE795F0-E6B1-4BF2-ABAD-AC6F7674BE62}" dt="2025-02-24T18:01:49.855" v="471" actId="13244"/>
        <pc:sldMkLst>
          <pc:docMk/>
          <pc:sldMk cId="0" sldId="272"/>
        </pc:sldMkLst>
        <pc:spChg chg="mod ord">
          <ac:chgData name="Kreger, Christine" userId="07b08700-4580-4b2b-8f3c-b5ccee8dc705" providerId="ADAL" clId="{BBE795F0-E6B1-4BF2-ABAD-AC6F7674BE62}" dt="2025-02-24T18:01:49.855" v="471" actId="13244"/>
          <ac:spMkLst>
            <pc:docMk/>
            <pc:sldMk cId="0" sldId="272"/>
            <ac:spMk id="247" creationId="{00000000-0000-0000-0000-000000000000}"/>
          </ac:spMkLst>
        </pc:spChg>
        <pc:picChg chg="mod">
          <ac:chgData name="Kreger, Christine" userId="07b08700-4580-4b2b-8f3c-b5ccee8dc705" providerId="ADAL" clId="{BBE795F0-E6B1-4BF2-ABAD-AC6F7674BE62}" dt="2025-02-24T17:58:24.535" v="449" actId="962"/>
          <ac:picMkLst>
            <pc:docMk/>
            <pc:sldMk cId="0" sldId="272"/>
            <ac:picMk id="246" creationId="{00000000-0000-0000-0000-000000000000}"/>
          </ac:picMkLst>
        </pc:picChg>
      </pc:sldChg>
      <pc:sldChg chg="modSp mod">
        <pc:chgData name="Kreger, Christine" userId="07b08700-4580-4b2b-8f3c-b5ccee8dc705" providerId="ADAL" clId="{BBE795F0-E6B1-4BF2-ABAD-AC6F7674BE62}" dt="2025-02-24T17:58:45.623" v="451" actId="962"/>
        <pc:sldMkLst>
          <pc:docMk/>
          <pc:sldMk cId="0" sldId="274"/>
        </pc:sldMkLst>
        <pc:spChg chg="mod">
          <ac:chgData name="Kreger, Christine" userId="07b08700-4580-4b2b-8f3c-b5ccee8dc705" providerId="ADAL" clId="{BBE795F0-E6B1-4BF2-ABAD-AC6F7674BE62}" dt="2025-02-24T17:47:44.238" v="135" actId="33553"/>
          <ac:spMkLst>
            <pc:docMk/>
            <pc:sldMk cId="0" sldId="274"/>
            <ac:spMk id="259" creationId="{00000000-0000-0000-0000-000000000000}"/>
          </ac:spMkLst>
        </pc:spChg>
        <pc:picChg chg="mod">
          <ac:chgData name="Kreger, Christine" userId="07b08700-4580-4b2b-8f3c-b5ccee8dc705" providerId="ADAL" clId="{BBE795F0-E6B1-4BF2-ABAD-AC6F7674BE62}" dt="2025-02-24T17:58:45.623" v="451" actId="962"/>
          <ac:picMkLst>
            <pc:docMk/>
            <pc:sldMk cId="0" sldId="274"/>
            <ac:picMk id="258" creationId="{00000000-0000-0000-0000-000000000000}"/>
          </ac:picMkLst>
        </pc:picChg>
      </pc:sldChg>
      <pc:sldChg chg="addSp modSp mod">
        <pc:chgData name="Kreger, Christine" userId="07b08700-4580-4b2b-8f3c-b5ccee8dc705" providerId="ADAL" clId="{BBE795F0-E6B1-4BF2-ABAD-AC6F7674BE62}" dt="2025-02-24T18:01:54.592" v="472" actId="13244"/>
        <pc:sldMkLst>
          <pc:docMk/>
          <pc:sldMk cId="0" sldId="275"/>
        </pc:sldMkLst>
        <pc:spChg chg="add mod ord">
          <ac:chgData name="Kreger, Christine" userId="07b08700-4580-4b2b-8f3c-b5ccee8dc705" providerId="ADAL" clId="{BBE795F0-E6B1-4BF2-ABAD-AC6F7674BE62}" dt="2025-02-24T18:01:54.592" v="472" actId="13244"/>
          <ac:spMkLst>
            <pc:docMk/>
            <pc:sldMk cId="0" sldId="275"/>
            <ac:spMk id="2" creationId="{24095E91-A757-D982-2031-16243A24E1E7}"/>
          </ac:spMkLst>
        </pc:spChg>
      </pc:sldChg>
      <pc:sldChg chg="modSp mod">
        <pc:chgData name="Kreger, Christine" userId="07b08700-4580-4b2b-8f3c-b5ccee8dc705" providerId="ADAL" clId="{BBE795F0-E6B1-4BF2-ABAD-AC6F7674BE62}" dt="2025-02-24T17:59:00.333" v="453" actId="962"/>
        <pc:sldMkLst>
          <pc:docMk/>
          <pc:sldMk cId="0" sldId="277"/>
        </pc:sldMkLst>
        <pc:spChg chg="mod">
          <ac:chgData name="Kreger, Christine" userId="07b08700-4580-4b2b-8f3c-b5ccee8dc705" providerId="ADAL" clId="{BBE795F0-E6B1-4BF2-ABAD-AC6F7674BE62}" dt="2025-02-24T17:47:58.766" v="145" actId="33553"/>
          <ac:spMkLst>
            <pc:docMk/>
            <pc:sldMk cId="0" sldId="277"/>
            <ac:spMk id="276" creationId="{00000000-0000-0000-0000-000000000000}"/>
          </ac:spMkLst>
        </pc:spChg>
        <pc:picChg chg="mod">
          <ac:chgData name="Kreger, Christine" userId="07b08700-4580-4b2b-8f3c-b5ccee8dc705" providerId="ADAL" clId="{BBE795F0-E6B1-4BF2-ABAD-AC6F7674BE62}" dt="2025-02-24T17:59:00.333" v="453" actId="962"/>
          <ac:picMkLst>
            <pc:docMk/>
            <pc:sldMk cId="0" sldId="277"/>
            <ac:picMk id="275" creationId="{00000000-0000-0000-0000-000000000000}"/>
          </ac:picMkLst>
        </pc:picChg>
      </pc:sldChg>
      <pc:sldChg chg="modSp mod">
        <pc:chgData name="Kreger, Christine" userId="07b08700-4580-4b2b-8f3c-b5ccee8dc705" providerId="ADAL" clId="{BBE795F0-E6B1-4BF2-ABAD-AC6F7674BE62}" dt="2025-02-24T18:02:05.289" v="473" actId="13244"/>
        <pc:sldMkLst>
          <pc:docMk/>
          <pc:sldMk cId="0" sldId="279"/>
        </pc:sldMkLst>
        <pc:spChg chg="mod ord">
          <ac:chgData name="Kreger, Christine" userId="07b08700-4580-4b2b-8f3c-b5ccee8dc705" providerId="ADAL" clId="{BBE795F0-E6B1-4BF2-ABAD-AC6F7674BE62}" dt="2025-02-24T18:02:05.289" v="473" actId="13244"/>
          <ac:spMkLst>
            <pc:docMk/>
            <pc:sldMk cId="0" sldId="279"/>
            <ac:spMk id="288" creationId="{00000000-0000-0000-0000-000000000000}"/>
          </ac:spMkLst>
        </pc:spChg>
        <pc:picChg chg="mod">
          <ac:chgData name="Kreger, Christine" userId="07b08700-4580-4b2b-8f3c-b5ccee8dc705" providerId="ADAL" clId="{BBE795F0-E6B1-4BF2-ABAD-AC6F7674BE62}" dt="2025-02-24T17:59:41.809" v="455" actId="962"/>
          <ac:picMkLst>
            <pc:docMk/>
            <pc:sldMk cId="0" sldId="279"/>
            <ac:picMk id="287" creationId="{00000000-0000-0000-0000-000000000000}"/>
          </ac:picMkLst>
        </pc:picChg>
      </pc:sldChg>
      <pc:sldChg chg="modSp mod">
        <pc:chgData name="Kreger, Christine" userId="07b08700-4580-4b2b-8f3c-b5ccee8dc705" providerId="ADAL" clId="{BBE795F0-E6B1-4BF2-ABAD-AC6F7674BE62}" dt="2025-02-24T17:49:24.023" v="193" actId="14100"/>
        <pc:sldMkLst>
          <pc:docMk/>
          <pc:sldMk cId="0" sldId="280"/>
        </pc:sldMkLst>
        <pc:spChg chg="mod">
          <ac:chgData name="Kreger, Christine" userId="07b08700-4580-4b2b-8f3c-b5ccee8dc705" providerId="ADAL" clId="{BBE795F0-E6B1-4BF2-ABAD-AC6F7674BE62}" dt="2025-02-24T17:49:24.023" v="193" actId="14100"/>
          <ac:spMkLst>
            <pc:docMk/>
            <pc:sldMk cId="0" sldId="280"/>
            <ac:spMk id="293" creationId="{00000000-0000-0000-0000-000000000000}"/>
          </ac:spMkLst>
        </pc:spChg>
      </pc:sldChg>
      <pc:sldChg chg="modSp mod">
        <pc:chgData name="Kreger, Christine" userId="07b08700-4580-4b2b-8f3c-b5ccee8dc705" providerId="ADAL" clId="{BBE795F0-E6B1-4BF2-ABAD-AC6F7674BE62}" dt="2025-02-24T18:00:00.263" v="457" actId="962"/>
        <pc:sldMkLst>
          <pc:docMk/>
          <pc:sldMk cId="0" sldId="281"/>
        </pc:sldMkLst>
        <pc:spChg chg="mod">
          <ac:chgData name="Kreger, Christine" userId="07b08700-4580-4b2b-8f3c-b5ccee8dc705" providerId="ADAL" clId="{BBE795F0-E6B1-4BF2-ABAD-AC6F7674BE62}" dt="2025-02-24T17:48:00.493" v="147" actId="33553"/>
          <ac:spMkLst>
            <pc:docMk/>
            <pc:sldMk cId="0" sldId="281"/>
            <ac:spMk id="300" creationId="{00000000-0000-0000-0000-000000000000}"/>
          </ac:spMkLst>
        </pc:spChg>
        <pc:picChg chg="mod">
          <ac:chgData name="Kreger, Christine" userId="07b08700-4580-4b2b-8f3c-b5ccee8dc705" providerId="ADAL" clId="{BBE795F0-E6B1-4BF2-ABAD-AC6F7674BE62}" dt="2025-02-24T18:00:00.263" v="457" actId="962"/>
          <ac:picMkLst>
            <pc:docMk/>
            <pc:sldMk cId="0" sldId="281"/>
            <ac:picMk id="299" creationId="{00000000-0000-0000-0000-000000000000}"/>
          </ac:picMkLst>
        </pc:picChg>
      </pc:sldChg>
      <pc:sldChg chg="addSp modSp mod">
        <pc:chgData name="Kreger, Christine" userId="07b08700-4580-4b2b-8f3c-b5ccee8dc705" providerId="ADAL" clId="{BBE795F0-E6B1-4BF2-ABAD-AC6F7674BE62}" dt="2025-02-24T18:02:19.779" v="474" actId="13244"/>
        <pc:sldMkLst>
          <pc:docMk/>
          <pc:sldMk cId="0" sldId="282"/>
        </pc:sldMkLst>
        <pc:spChg chg="add mod ord">
          <ac:chgData name="Kreger, Christine" userId="07b08700-4580-4b2b-8f3c-b5ccee8dc705" providerId="ADAL" clId="{BBE795F0-E6B1-4BF2-ABAD-AC6F7674BE62}" dt="2025-02-24T18:02:19.779" v="474" actId="13244"/>
          <ac:spMkLst>
            <pc:docMk/>
            <pc:sldMk cId="0" sldId="282"/>
            <ac:spMk id="2" creationId="{D3BF8A23-9C94-20E2-B142-2B9F76D0E98B}"/>
          </ac:spMkLst>
        </pc:spChg>
      </pc:sldChg>
      <pc:sldChg chg="modSp mod">
        <pc:chgData name="Kreger, Christine" userId="07b08700-4580-4b2b-8f3c-b5ccee8dc705" providerId="ADAL" clId="{BBE795F0-E6B1-4BF2-ABAD-AC6F7674BE62}" dt="2025-02-24T17:49:53.642" v="204" actId="14100"/>
        <pc:sldMkLst>
          <pc:docMk/>
          <pc:sldMk cId="0" sldId="283"/>
        </pc:sldMkLst>
        <pc:spChg chg="mod">
          <ac:chgData name="Kreger, Christine" userId="07b08700-4580-4b2b-8f3c-b5ccee8dc705" providerId="ADAL" clId="{BBE795F0-E6B1-4BF2-ABAD-AC6F7674BE62}" dt="2025-02-24T17:49:53.642" v="204" actId="14100"/>
          <ac:spMkLst>
            <pc:docMk/>
            <pc:sldMk cId="0" sldId="283"/>
            <ac:spMk id="310" creationId="{00000000-0000-0000-0000-000000000000}"/>
          </ac:spMkLst>
        </pc:spChg>
      </pc:sldChg>
      <pc:sldChg chg="modSp mod">
        <pc:chgData name="Kreger, Christine" userId="07b08700-4580-4b2b-8f3c-b5ccee8dc705" providerId="ADAL" clId="{BBE795F0-E6B1-4BF2-ABAD-AC6F7674BE62}" dt="2025-02-24T18:02:23.887" v="475" actId="13244"/>
        <pc:sldMkLst>
          <pc:docMk/>
          <pc:sldMk cId="0" sldId="284"/>
        </pc:sldMkLst>
        <pc:spChg chg="mod ord">
          <ac:chgData name="Kreger, Christine" userId="07b08700-4580-4b2b-8f3c-b5ccee8dc705" providerId="ADAL" clId="{BBE795F0-E6B1-4BF2-ABAD-AC6F7674BE62}" dt="2025-02-24T18:02:23.887" v="475" actId="13244"/>
          <ac:spMkLst>
            <pc:docMk/>
            <pc:sldMk cId="0" sldId="284"/>
            <ac:spMk id="317" creationId="{00000000-0000-0000-0000-000000000000}"/>
          </ac:spMkLst>
        </pc:spChg>
        <pc:picChg chg="mod">
          <ac:chgData name="Kreger, Christine" userId="07b08700-4580-4b2b-8f3c-b5ccee8dc705" providerId="ADAL" clId="{BBE795F0-E6B1-4BF2-ABAD-AC6F7674BE62}" dt="2025-02-24T18:00:19.818" v="459" actId="962"/>
          <ac:picMkLst>
            <pc:docMk/>
            <pc:sldMk cId="0" sldId="284"/>
            <ac:picMk id="316" creationId="{00000000-0000-0000-0000-000000000000}"/>
          </ac:picMkLst>
        </pc:picChg>
      </pc:sldChg>
      <pc:sldChg chg="addSp modSp mod">
        <pc:chgData name="Kreger, Christine" userId="07b08700-4580-4b2b-8f3c-b5ccee8dc705" providerId="ADAL" clId="{BBE795F0-E6B1-4BF2-ABAD-AC6F7674BE62}" dt="2025-02-24T18:02:29.089" v="476" actId="13244"/>
        <pc:sldMkLst>
          <pc:docMk/>
          <pc:sldMk cId="0" sldId="285"/>
        </pc:sldMkLst>
        <pc:spChg chg="add mod ord">
          <ac:chgData name="Kreger, Christine" userId="07b08700-4580-4b2b-8f3c-b5ccee8dc705" providerId="ADAL" clId="{BBE795F0-E6B1-4BF2-ABAD-AC6F7674BE62}" dt="2025-02-24T18:02:29.089" v="476" actId="13244"/>
          <ac:spMkLst>
            <pc:docMk/>
            <pc:sldMk cId="0" sldId="285"/>
            <ac:spMk id="2" creationId="{6E647623-58E6-14A6-5CC4-AB1937224F19}"/>
          </ac:spMkLst>
        </pc:spChg>
      </pc:sldChg>
      <pc:sldChg chg="modSp mod">
        <pc:chgData name="Kreger, Christine" userId="07b08700-4580-4b2b-8f3c-b5ccee8dc705" providerId="ADAL" clId="{BBE795F0-E6B1-4BF2-ABAD-AC6F7674BE62}" dt="2025-02-24T17:50:06.550" v="215" actId="14100"/>
        <pc:sldMkLst>
          <pc:docMk/>
          <pc:sldMk cId="0" sldId="286"/>
        </pc:sldMkLst>
        <pc:spChg chg="mod">
          <ac:chgData name="Kreger, Christine" userId="07b08700-4580-4b2b-8f3c-b5ccee8dc705" providerId="ADAL" clId="{BBE795F0-E6B1-4BF2-ABAD-AC6F7674BE62}" dt="2025-02-24T17:50:06.550" v="215" actId="14100"/>
          <ac:spMkLst>
            <pc:docMk/>
            <pc:sldMk cId="0" sldId="286"/>
            <ac:spMk id="327" creationId="{00000000-0000-0000-0000-000000000000}"/>
          </ac:spMkLst>
        </pc:spChg>
      </pc:sldChg>
      <pc:sldChg chg="modSp mod">
        <pc:chgData name="Kreger, Christine" userId="07b08700-4580-4b2b-8f3c-b5ccee8dc705" providerId="ADAL" clId="{BBE795F0-E6B1-4BF2-ABAD-AC6F7674BE62}" dt="2025-02-24T18:00:26.638" v="460" actId="962"/>
        <pc:sldMkLst>
          <pc:docMk/>
          <pc:sldMk cId="0" sldId="287"/>
        </pc:sldMkLst>
        <pc:picChg chg="mod">
          <ac:chgData name="Kreger, Christine" userId="07b08700-4580-4b2b-8f3c-b5ccee8dc705" providerId="ADAL" clId="{BBE795F0-E6B1-4BF2-ABAD-AC6F7674BE62}" dt="2025-02-24T18:00:26.638" v="460" actId="962"/>
          <ac:picMkLst>
            <pc:docMk/>
            <pc:sldMk cId="0" sldId="287"/>
            <ac:picMk id="33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SASRVSTbtvNdNbXcOsRrSwaH3PEcD1HYT5VaTwgUsXo/edit?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rive.google.com/open?id=0B7FeA4F3uk05dnBKX3JaZVVScnc"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a9c4dea1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a9c4dea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https://docs.google.com/document/d/1SASRVSTbtvNdNbXcOsRrSwaH3PEcD1HYT5VaTwgUsXo/edit?usp=sharing</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b10bef625_0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b10bef625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839dad98d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839dad98d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38761D"/>
                </a:solidFill>
              </a:rPr>
              <a:t>Carrie</a:t>
            </a:r>
            <a:endParaRPr/>
          </a:p>
          <a:p>
            <a:pPr marL="0" lvl="0" indent="0" algn="l" rtl="0">
              <a:spcBef>
                <a:spcPts val="0"/>
              </a:spcBef>
              <a:spcAft>
                <a:spcPts val="0"/>
              </a:spcAft>
              <a:buNone/>
            </a:pPr>
            <a:r>
              <a:rPr lang="en"/>
              <a:t>The people we heard from describe themselves in a few different ways - transgender girl, nonbinary trans person, transgender man - to name a few. We’re going to go over a few basic terms and concepts here. Your handout, Gender Identity Definitions, with the light blue header, covers more in-depth</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chemeClr val="dk1"/>
                </a:solidFill>
              </a:rPr>
              <a:t>Gender identity</a:t>
            </a:r>
            <a:r>
              <a:rPr lang="en">
                <a:solidFill>
                  <a:schemeClr val="dk1"/>
                </a:solidFill>
              </a:rPr>
              <a:t> is each person’s internal experience and understanding of their own gender.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Assigned sex at birth</a:t>
            </a:r>
            <a:r>
              <a:rPr lang="en">
                <a:solidFill>
                  <a:schemeClr val="dk1"/>
                </a:solidFill>
              </a:rPr>
              <a:t> is the sex we’re given when we’re born. Typically, a doctor looks at (mostly external) organs and checks one of two gender boxes - male or female. For people who identify as cisgender, gender identity and assigned sex at birth tend to stay the same. For transgender people, gender identity may be different than assigned sex at birth.</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a:solidFill>
                  <a:schemeClr val="dk1"/>
                </a:solidFill>
              </a:rPr>
              <a:t>Gender expression</a:t>
            </a:r>
            <a:r>
              <a:rPr lang="en">
                <a:solidFill>
                  <a:schemeClr val="dk1"/>
                </a:solidFill>
              </a:rPr>
              <a:t> is how we present ourselves to the world - our clothes, hairstyle, body language. For example, a person might identify as a woman, and have a gender expression that’s more traditionally masculine - wearing men’s clothes and a short hair style, for instance.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Sexual orientation</a:t>
            </a:r>
            <a:r>
              <a:rPr lang="en">
                <a:solidFill>
                  <a:schemeClr val="dk1"/>
                </a:solidFill>
              </a:rPr>
              <a:t> is who we’re attracted to. It’s a separate concept from gender identity. A person can be transgender and identify as straight, gay, queer, or another orientation.</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2944b66d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2944b66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38761D"/>
                </a:solidFill>
              </a:rPr>
              <a:t>Carrie</a:t>
            </a:r>
            <a:endParaRPr sz="1200" b="1">
              <a:solidFill>
                <a:srgbClr val="38761D"/>
              </a:solidFill>
            </a:endParaRPr>
          </a:p>
          <a:p>
            <a:pPr marL="0" lvl="0" indent="0" algn="l" rtl="0">
              <a:spcBef>
                <a:spcPts val="0"/>
              </a:spcBef>
              <a:spcAft>
                <a:spcPts val="0"/>
              </a:spcAft>
              <a:buClr>
                <a:schemeClr val="dk1"/>
              </a:buClr>
              <a:buSzPts val="1100"/>
              <a:buFont typeface="Arial"/>
              <a:buNone/>
            </a:pPr>
            <a:r>
              <a:rPr lang="en">
                <a:solidFill>
                  <a:schemeClr val="dk1"/>
                </a:solidFill>
              </a:rPr>
              <a:t>In many LGBTQIA communities, it’s common to think of gender as a spectrum, rather than those two rigid, binary boxes we get assigned at birth. That’s also increasingly a best practice in many professional fields, from social work to health care to education.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839dad98d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839dad98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8761D"/>
                </a:solidFill>
              </a:rPr>
              <a:t>Carrie</a:t>
            </a:r>
            <a:endParaRPr sz="1200" b="1">
              <a:solidFill>
                <a:srgbClr val="38761D"/>
              </a:solidFill>
            </a:endParaRPr>
          </a:p>
          <a:p>
            <a:pPr marL="0" lvl="0" indent="0" algn="l" rtl="0">
              <a:spcBef>
                <a:spcPts val="0"/>
              </a:spcBef>
              <a:spcAft>
                <a:spcPts val="0"/>
              </a:spcAft>
              <a:buNone/>
            </a:pPr>
            <a:r>
              <a:rPr lang="en"/>
              <a:t>Legal rights of transgender people can vary greatly from state to state. In many western states, it’s especially difficult for transgender people to obtain an ID that accurately reflects who they are. </a:t>
            </a:r>
            <a:r>
              <a:rPr lang="en">
                <a:solidFill>
                  <a:schemeClr val="dk1"/>
                </a:solidFill>
              </a:rPr>
              <a:t>For more information about transgender civil rights in your state or municipality, see your Additional Resources Handout or reach out to your state or local LGBTQIA organization.</a:t>
            </a:r>
            <a:endParaRPr/>
          </a:p>
          <a:p>
            <a:pPr marL="0" lvl="0" indent="0" algn="l" rtl="0">
              <a:spcBef>
                <a:spcPts val="0"/>
              </a:spcBef>
              <a:spcAft>
                <a:spcPts val="0"/>
              </a:spcAft>
              <a:buNone/>
            </a:pPr>
            <a:endParaRPr/>
          </a:p>
          <a:p>
            <a:pPr marL="0" lvl="0" indent="0" algn="l" rtl="0">
              <a:lnSpc>
                <a:spcPct val="108000"/>
              </a:lnSpc>
              <a:spcBef>
                <a:spcPts val="0"/>
              </a:spcBef>
              <a:spcAft>
                <a:spcPts val="0"/>
              </a:spcAft>
              <a:buNone/>
            </a:pPr>
            <a:r>
              <a:rPr lang="en">
                <a:solidFill>
                  <a:schemeClr val="dk1"/>
                </a:solidFill>
              </a:rPr>
              <a:t>Legal rights of transgender people can vary greatly from state to state. In many western states, it’s especially difficult for transgender people to obtain an ID that accurately reflects who they are. In Colorado, people </a:t>
            </a:r>
            <a:r>
              <a:rPr lang="en" i="1">
                <a:solidFill>
                  <a:schemeClr val="dk1"/>
                </a:solidFill>
              </a:rPr>
              <a:t>are </a:t>
            </a:r>
            <a:r>
              <a:rPr lang="en">
                <a:solidFill>
                  <a:schemeClr val="dk1"/>
                </a:solidFill>
              </a:rPr>
              <a:t>able to update their name and gender on their ID, drivers license, or birth certificate, but there are some BIG structural barriers along the way; ID changes need to be authorized by a doctor, and notice of a name change must be published in a newspaper 3 times within 21 days....AND fees are required. Birth certificate changes are even more invasive, requiring a court order saying that "sex… has been changed by surgical procedure."  That means folks who don’t have the funds or inclination for gender confirmation surgery don’t have access to this option.</a:t>
            </a:r>
            <a:endParaRPr>
              <a:solidFill>
                <a:schemeClr val="dk1"/>
              </a:solidFill>
            </a:endParaRPr>
          </a:p>
          <a:p>
            <a:pPr marL="0" lvl="0" indent="0" algn="l" rtl="0">
              <a:lnSpc>
                <a:spcPct val="108000"/>
              </a:lnSpc>
              <a:spcBef>
                <a:spcPts val="1000"/>
              </a:spcBef>
              <a:spcAft>
                <a:spcPts val="1000"/>
              </a:spcAft>
              <a:buNone/>
            </a:pPr>
            <a:r>
              <a:rPr lang="en">
                <a:solidFill>
                  <a:schemeClr val="dk1"/>
                </a:solidFill>
              </a:rPr>
              <a:t>Also, this administrative process still operates on a binary system and doesn’’t make room for individuals who identify outside of male or female. Colorado doesn’t have a nonbinary option on our IDs, though a few states are starting to. The website TransEquality has more state by state info on this, as well as on legal issues from housing to healthcare to immigration and more.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839dad98d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839dad98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want to point out that while there are incredible levels of resilience and camaraderie among trans communities...trans people in the U.S. face...</a:t>
            </a:r>
            <a:r>
              <a:rPr lang="en" i="1">
                <a:solidFill>
                  <a:schemeClr val="dk1"/>
                </a:solidFill>
              </a:rPr>
              <a:t>read quote</a:t>
            </a: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More than 1 in 4 trans people has experienced a bias-driven assault, and rates are higher for trans women and trans people of color. (NCTE)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839dad98d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839dad98d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r>
              <a:rPr lang="en" sz="1200" b="1">
                <a:solidFill>
                  <a:srgbClr val="039BE5"/>
                </a:solidFill>
              </a:rPr>
              <a:t>Adrian</a:t>
            </a:r>
            <a:endParaRPr sz="1200" b="1">
              <a:solidFill>
                <a:srgbClr val="38761D"/>
              </a:solidFill>
            </a:endParaRPr>
          </a:p>
          <a:p>
            <a:pPr marL="0" lvl="0" indent="0" algn="l" rtl="0">
              <a:spcBef>
                <a:spcPts val="1000"/>
              </a:spcBef>
              <a:spcAft>
                <a:spcPts val="0"/>
              </a:spcAft>
              <a:buClr>
                <a:schemeClr val="dk1"/>
              </a:buClr>
              <a:buSzPts val="1100"/>
              <a:buFont typeface="Arial"/>
              <a:buNone/>
            </a:pPr>
            <a:r>
              <a:rPr lang="en">
                <a:solidFill>
                  <a:schemeClr val="dk1"/>
                </a:solidFill>
              </a:rPr>
              <a:t>So why is all this an issue for libraries? We know that trans people often experience high levels of harassment and discrimination, sadly including from government and other authority figures when accessing services.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Transgender issues in libraries have also been in the spotlight recently. Trade publications and news outlets have reported on library workers who have won rights around healthcare and personal pronouns. Other libraries have faced negative publicity for denying trans patrons restroom access.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a9c4dea1c_0_2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a9c4dea1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r>
              <a:rPr lang="en" sz="1200" b="1">
                <a:solidFill>
                  <a:srgbClr val="039BE5"/>
                </a:solidFill>
              </a:rPr>
              <a:t>Adrian</a:t>
            </a:r>
            <a:endParaRPr sz="1200" b="1">
              <a:solidFill>
                <a:srgbClr val="38761D"/>
              </a:solidFill>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rPr>
              <a:t>Most importantly, in our profession no matter what our job role, we operate by a common code of ethics: </a:t>
            </a:r>
            <a:r>
              <a:rPr lang="en" i="1">
                <a:solidFill>
                  <a:schemeClr val="dk1"/>
                </a:solidFill>
              </a:rPr>
              <a:t>read quote.</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So, how can we put this into practice when it comes to welcoming transgender customers or coworkers?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839dad98d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839dad98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r>
              <a:rPr lang="en" sz="1200" b="1">
                <a:solidFill>
                  <a:srgbClr val="38761D"/>
                </a:solidFill>
              </a:rPr>
              <a:t>Carrie</a:t>
            </a:r>
            <a:endParaRPr sz="1200" b="1">
              <a:solidFill>
                <a:srgbClr val="FF00FF"/>
              </a:solidFill>
            </a:endParaRPr>
          </a:p>
          <a:p>
            <a:pPr marL="0" lvl="0" indent="0" algn="l" rtl="0">
              <a:spcBef>
                <a:spcPts val="1000"/>
              </a:spcBef>
              <a:spcAft>
                <a:spcPts val="0"/>
              </a:spcAft>
              <a:buNone/>
            </a:pPr>
            <a:r>
              <a:rPr lang="en" b="1">
                <a:solidFill>
                  <a:schemeClr val="dk1"/>
                </a:solidFill>
              </a:rPr>
              <a:t>Collections, displays, programs, workers</a:t>
            </a:r>
            <a:endParaRPr b="1">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The cues we offer when people enter our spaces are an important first impression. A readers advisory bookmark highlighting children’s books with transgender and other lgbtqia themes, sends a message of welcome to anyone who enters the space. For trans youth, who may be especially vulnerable to discrimination at school or at home, highlighting resources has a powerful impact.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839dad98d_0_2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839dad98d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38761D"/>
                </a:solidFill>
              </a:rPr>
              <a:t>Carrie</a:t>
            </a:r>
            <a:endParaRPr sz="1200">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We can also create welcoming spaces by ensuring our collections include up-to-date trans resources across age ranges and formats, and by including these items throughout displays.</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Trans-inclusive programs and services, advertised in our printed or online events also send a message about who’s welcome at the library. </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And of course, how we hire and train our workers has a huge impact. Are trans people and expertise represented in your workforce? How are library employees trained to serve gender diverse patrons?</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839dad98d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839dad98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rgbClr val="000000"/>
              </a:buClr>
              <a:buSzPts val="1100"/>
              <a:buFont typeface="Arial"/>
              <a:buNone/>
            </a:pPr>
            <a:r>
              <a:rPr lang="en" sz="1200" b="1">
                <a:solidFill>
                  <a:srgbClr val="039BE5"/>
                </a:solidFill>
              </a:rPr>
              <a:t>Adrian</a:t>
            </a:r>
            <a:endParaRPr sz="1200" b="1">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Wherever we work in the library, our work is built on relationships. That might mean with our colleagues, a brief moment of connection the first time we help a customer, or the relationships we build with regulars over time.</a:t>
            </a:r>
            <a:endParaRPr>
              <a:solidFill>
                <a:schemeClr val="dk1"/>
              </a:solidFill>
            </a:endParaRPr>
          </a:p>
          <a:p>
            <a:pPr marL="0" lvl="0" indent="0" algn="l" rtl="0">
              <a:spcBef>
                <a:spcPts val="10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a9c4dea1c_0_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a9c4dea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38761D"/>
                </a:solidFill>
              </a:rPr>
              <a:t>Carrie</a:t>
            </a:r>
            <a:endParaRPr sz="1200" b="1">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b="1">
                <a:solidFill>
                  <a:schemeClr val="dk1"/>
                </a:solidFill>
              </a:rPr>
              <a:t>Slide 2: </a:t>
            </a:r>
            <a:r>
              <a:rPr lang="en" sz="1200">
                <a:solidFill>
                  <a:schemeClr val="dk1"/>
                </a:solidFill>
              </a:rPr>
              <a:t>Introductions and Class Objectives</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We are not here to change minds. Today’s session is about giving you tools you need so that you meet the library’s customer service expectations</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b="1">
                <a:solidFill>
                  <a:schemeClr val="dk1"/>
                </a:solidFill>
              </a:rPr>
              <a:t>Slide 2: </a:t>
            </a:r>
            <a:r>
              <a:rPr lang="en" sz="1200">
                <a:solidFill>
                  <a:schemeClr val="dk1"/>
                </a:solidFill>
              </a:rPr>
              <a:t>Why you personally are speaking on transgender issues</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We are not “experts” on this topic, though all of us have personal, professional, and advocacy experience on transgender issues</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We’re not here to present all the answers; we’re here to share some knowledge and facilitate a conversation, and open up space for questions, dialog, and learning</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Just like any community, transgender experiences are varied, and there is no “one” perspective or answer.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839dad98d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839dad9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rgbClr val="000000"/>
              </a:buClr>
              <a:buSzPts val="1100"/>
              <a:buFont typeface="Arial"/>
              <a:buNone/>
            </a:pPr>
            <a:r>
              <a:rPr lang="en" sz="1200" b="1">
                <a:solidFill>
                  <a:srgbClr val="039BE5"/>
                </a:solidFill>
              </a:rPr>
              <a:t>Adrian</a:t>
            </a:r>
            <a:endParaRPr sz="1200" b="1">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What are some strategies we can use to welcome trans customers in our interactions? Let’s take a look at a scenario. </a:t>
            </a:r>
            <a:r>
              <a:rPr lang="en" sz="1200" b="1">
                <a:solidFill>
                  <a:schemeClr val="dk1"/>
                </a:solidFill>
              </a:rPr>
              <a:t>Consider reading it aloud, it might be hard for people to see.</a:t>
            </a:r>
            <a:r>
              <a:rPr lang="en" sz="1200">
                <a:solidFill>
                  <a:schemeClr val="dk1"/>
                </a:solidFill>
              </a:rPr>
              <a:t> Take a moment to read it, then another moment or two to discuss it with the person next to you. What went well in the scenario? What were the sticking points?</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839dad98d_0_2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839dad98d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039BE5"/>
                </a:solidFill>
              </a:rPr>
              <a:t>Adrian</a:t>
            </a:r>
            <a:endParaRPr sz="1200">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Review welcoming ways to interact with people: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Introducing yourself by name gives people the chance to name themselves in return.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Try to not assume gender. Practice ways to make customers welcome without using a pronoun. (This can be especially tricky with “sir,” “miss,” or “ma’am,” which many of use were raised to think of as showing the utmost respect. For customers who don’t identify as male or female, however, these can be loaded terms.) For instance, instead of “ladies,” or “guys,” try “folks,” or “everyone.”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Honor the names and pronouns people use.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If you use the wrong pronoun, apologize quickly, move on, and find a way to address the customer properly a few seconds later. Excessive apologies and further comments make the situation about you, rather than serving the customer well.</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In the resources we share after this presentation, you’ll find more examples of inclusive language to practice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839dad98d_0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839dad98d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039BE5"/>
                </a:solidFill>
              </a:rPr>
              <a:t>Adrian </a:t>
            </a:r>
            <a:r>
              <a:rPr lang="en" sz="1200">
                <a:solidFill>
                  <a:schemeClr val="dk1"/>
                </a:solidFill>
              </a:rPr>
              <a:t>Sometimes we have to ask for people’s IDs to access their accounts.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839dad98d_0_2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839dad98d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039BE5"/>
                </a:solidFill>
              </a:rPr>
              <a:t>Adrian</a:t>
            </a:r>
            <a:endParaRPr sz="1200">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Be sensitive when verifying identification information. You may ask the customer to confirm their address or date of birth, rather than their name. </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Maintain a welcoming, professional stance, including facial expression and body language.</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Customers may ask if the library can use a name that differs from the one on their ID. As we’ve mentioned, there are multiple barriers to updating names and gender markers on official documents. At DPL we use the Polaris ILS, which does not currently have an option to capture names other than what’s on people’s IDs. We’re exploring this! Still, you can make a customer feel welcome by asking “what name do you go by?” during the interaction, and ending with “nice to meet you [customer’s name]”</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Our software defaults to “N/A” for gender and this is not information we are required to capture. We believe there’s no need to ask customers this question.</a:t>
            </a:r>
            <a:endParaRPr sz="1200">
              <a:solidFill>
                <a:schemeClr val="dk1"/>
              </a:solidFill>
            </a:endParaRPr>
          </a:p>
          <a:p>
            <a:pPr marL="457200" marR="0" lvl="0" indent="0" algn="l" rtl="0">
              <a:lnSpc>
                <a:spcPct val="108000"/>
              </a:lnSpc>
              <a:spcBef>
                <a:spcPts val="1000"/>
              </a:spcBef>
              <a:spcAft>
                <a:spcPts val="1000"/>
              </a:spcAft>
              <a:buNone/>
            </a:pPr>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839dad98d_0_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839dad98d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endParaRPr sz="1200" b="1">
              <a:solidFill>
                <a:srgbClr val="FF00FF"/>
              </a:solidFill>
            </a:endParaRPr>
          </a:p>
          <a:p>
            <a:pPr marL="0" lvl="0" indent="0" algn="l" rtl="0">
              <a:spcBef>
                <a:spcPts val="1000"/>
              </a:spcBef>
              <a:spcAft>
                <a:spcPts val="0"/>
              </a:spcAft>
              <a:buNone/>
            </a:pPr>
            <a:r>
              <a:rPr lang="en" sz="1200">
                <a:solidFill>
                  <a:schemeClr val="dk1"/>
                </a:solidFill>
              </a:rPr>
              <a:t>Restrooms. Many municipalities have anti-discrimination laws and ordinances allowing transgender people to use public facilities that correspond to their gender identity. This includes Colorado and Denver. As we saw in the video, using public restrooms can be scary for transgender people. </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70% of transgender people have reported being assaulted or harassed in public restrooms.. </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839dad98d_0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839dad98d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039BE5"/>
                </a:solidFill>
              </a:rPr>
              <a:t>Adrian</a:t>
            </a:r>
            <a:endParaRPr>
              <a:solidFill>
                <a:schemeClr val="dk1"/>
              </a:solidFill>
            </a:endParaRPr>
          </a:p>
          <a:p>
            <a:pPr marL="457200" lvl="0" indent="-304800" algn="l" rtl="0">
              <a:spcBef>
                <a:spcPts val="1000"/>
              </a:spcBef>
              <a:spcAft>
                <a:spcPts val="0"/>
              </a:spcAft>
              <a:buClr>
                <a:schemeClr val="dk1"/>
              </a:buClr>
              <a:buSzPts val="1200"/>
              <a:buChar char="●"/>
            </a:pPr>
            <a:r>
              <a:rPr lang="en" sz="1200">
                <a:solidFill>
                  <a:schemeClr val="dk1"/>
                </a:solidFill>
              </a:rPr>
              <a:t> Assume that people select the appropriate restroom, and avoid confronting customers about their gender identity. Avoid assuming gender identity. Staff can just describe where all restrooms are without using gender</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If a customer believes that someone is using a restroom inappropriately, clarify whether or not there is a behavior issue taking place. You might say “Customers are allowed by law to use the restroom that matches their gender identity. Is there a behavior taking place that violates the library use guidelines?”</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If there is a behavior issue, follow your library’s use policies. </a:t>
            </a:r>
            <a:endParaRPr sz="1200">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If the customer DOES not state that there is a behavior issue, you can politely inform the customer that in compliance with Colorado law customers are allowed to use the restroom that corresponds with their gender identity.</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People can NOT be asked to “prove” their gender when using a restroom</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Best practice is to offer all-gender restrooms.</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839dad98d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839dad98d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8761D"/>
                </a:solidFill>
              </a:rPr>
              <a:t>Carrie </a:t>
            </a:r>
            <a:r>
              <a:rPr lang="en">
                <a:solidFill>
                  <a:schemeClr val="dk1"/>
                </a:solidFill>
              </a:rPr>
              <a:t>Harassment</a:t>
            </a:r>
            <a:endParaRPr>
              <a:solidFill>
                <a:schemeClr val="dk1"/>
              </a:solidFill>
            </a:endParaRPr>
          </a:p>
          <a:p>
            <a:pPr marL="914400" lvl="1" indent="-304800" algn="l" rtl="0">
              <a:lnSpc>
                <a:spcPct val="108000"/>
              </a:lnSpc>
              <a:spcBef>
                <a:spcPts val="0"/>
              </a:spcBef>
              <a:spcAft>
                <a:spcPts val="0"/>
              </a:spcAft>
              <a:buClr>
                <a:schemeClr val="dk1"/>
              </a:buClr>
              <a:buSzPts val="1200"/>
              <a:buChar char="○"/>
            </a:pPr>
            <a:r>
              <a:rPr lang="en" sz="1200">
                <a:solidFill>
                  <a:schemeClr val="dk1"/>
                </a:solidFill>
              </a:rPr>
              <a:t>As much as we do to create welcoming libraries, harassment can and does still happen in our spaces. How can library workers interrupt it when they see it taking place?</a:t>
            </a:r>
            <a:endParaRPr>
              <a:solidFill>
                <a:schemeClr val="dk1"/>
              </a:solidFill>
            </a:endParaRPr>
          </a:p>
          <a:p>
            <a:pPr marL="0" lvl="0" indent="0" algn="l" rtl="0">
              <a:spcBef>
                <a:spcPts val="10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839dad98d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839dad98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8761D"/>
                </a:solidFill>
              </a:rPr>
              <a:t>Carrie </a:t>
            </a:r>
            <a:r>
              <a:rPr lang="en"/>
              <a:t>Harassment</a:t>
            </a:r>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Take a moment to read through this scenario with your partner. Discuss how you would handle such a situation, whether it involved youth or adults.</a:t>
            </a:r>
            <a:endParaRPr sz="1200">
              <a:solidFill>
                <a:schemeClr val="dk1"/>
              </a:solidFill>
            </a:endParaRPr>
          </a:p>
          <a:p>
            <a:pPr marL="0" lvl="0" indent="0" algn="l" rtl="0">
              <a:spcBef>
                <a:spcPts val="10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839dad98d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839dad98d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38761D"/>
                </a:solidFill>
              </a:rPr>
              <a:t>Carrie</a:t>
            </a:r>
            <a:endParaRPr sz="1200" b="1">
              <a:solidFill>
                <a:srgbClr val="FF00FF"/>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Harassment best practices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Be aware of your space and of developing situations that may become unsafe for library users and be prepared to intervene.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Be visible to and near the targeted person to be available if they feel threatened, but avoid singling them out. You might chat with them about what they’re browsing or ask if they need help finding anything to indicate they have been seen.</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Address the group doing the harassing to redirect/distract them.  Again, use phrases like “Can I help you?” or “Welcome to the Library.” to indicate they have been seen. In fact, we recommend always greeting and connecting with customers of any age. First, it’s important to welcome customers. Second, it gives you an opportunity to connect before you need to correct or direct behavior.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Address the behavior of a group if necessary, according to your library’s rules.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Understand that the targeted person could be in danger or minimally be made to feel unwelcome in the Library.</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Notify Security and other staff (as appropriate) of the situation.</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Monitor the situation so that it does not escalate.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Understand your responsibilities in maintaining a safe library environment for all library users.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Know your options for handling harassment situations.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b="1">
              <a:solidFill>
                <a:srgbClr val="FF00FF"/>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839dad98d_0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839dad98d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39BE5"/>
                </a:solidFill>
              </a:rPr>
              <a:t>Adrian </a:t>
            </a:r>
            <a:r>
              <a:rPr lang="en">
                <a:solidFill>
                  <a:schemeClr val="dk1"/>
                </a:solidFill>
              </a:rPr>
              <a:t>In the workplace. What are some strategies we can use to be respectful of our colleagues?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a9c4dea1c_0_2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a9c4dea1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Clr>
                <a:schemeClr val="dk1"/>
              </a:buClr>
              <a:buSzPts val="1100"/>
              <a:buFont typeface="Arial"/>
              <a:buNone/>
            </a:pPr>
            <a:r>
              <a:rPr lang="en" sz="1200" b="1">
                <a:solidFill>
                  <a:srgbClr val="38761D"/>
                </a:solidFill>
              </a:rPr>
              <a:t>Carrie</a:t>
            </a:r>
            <a:endParaRPr sz="1200">
              <a:solidFill>
                <a:schemeClr val="dk1"/>
              </a:solidFill>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rPr>
              <a:t>Slide 3.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To help us keep the conversation open, we’ll follow some shared guidelines as a group:</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When someone offers a comment, assume it’s well-intended.</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If someone says something that doesn’t land well with you, let them know in a spirit of calling people back into conversation, rather than in calling them out.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If you find yourself saying a lot, consider leaving some space for others to speak. If you find yourself saying very little, consider sharing your thoughts.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Our goal is to humanize people, so when it doubt let’s use “people first language.” For example: “people with disabilities” rather than “disabled people” or “people experiencing homelessness” rather than “the homeless.”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839dad98d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839dad98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039BE5"/>
                </a:solidFill>
              </a:rPr>
              <a:t>Adrian </a:t>
            </a:r>
            <a:r>
              <a:rPr lang="en">
                <a:solidFill>
                  <a:schemeClr val="dk1"/>
                </a:solidFill>
              </a:rPr>
              <a:t>What are some strategies we can use to be respectful of trans colleagues in our interactions? Let’s read through this final scenario. </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Consider reading it aloud, it might be hard for people to see.</a:t>
            </a:r>
            <a:r>
              <a:rPr lang="en">
                <a:solidFill>
                  <a:schemeClr val="dk1"/>
                </a:solidFill>
              </a:rPr>
              <a:t> Take a moment to read it, then another moment or two to discuss it with the person next to you. What do you think these library leaders should do in the situation?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839dad98d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839dad98d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200" b="1">
                <a:solidFill>
                  <a:srgbClr val="039BE5"/>
                </a:solidFill>
              </a:rPr>
              <a:t>Adrian </a:t>
            </a:r>
            <a:endParaRPr sz="1200" b="1">
              <a:solidFill>
                <a:srgbClr val="FF00FF"/>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Workplace Best Practices. Make it a habit to use employee’s correct name and pronouns. Practice in private if you need to!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Be aware that using a colleague’s incorrect name or pronouns in front of the public not only outs them against their will, it can be a safety risk.</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Transgender employees should always be part of conversations about when and how to come out at work.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Organizations should have procedures in place for supporting transgender employees - not to avoid being sued (though this can happen) - but because it supports meaningful diversity and inclusion efforts.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We support implementing the recommendations in </a:t>
            </a:r>
            <a:r>
              <a:rPr lang="en" sz="1200" u="sng">
                <a:solidFill>
                  <a:srgbClr val="1155CC"/>
                </a:solidFill>
                <a:hlinkClick r:id="rId3"/>
              </a:rPr>
              <a:t>VALUING TRANSGENDER APPLICANTS &amp; EMPLOYEES: A Best Practices Guide for Employers</a:t>
            </a:r>
            <a:r>
              <a:rPr lang="en" sz="1200">
                <a:solidFill>
                  <a:schemeClr val="dk1"/>
                </a:solidFill>
              </a:rPr>
              <a:t>, developed by the National LGBTQ Task Force. While many guides on transgender issues in the workplace are framed as resources for avoiding lawsuits, this guide comes from a perspective of supporting employees.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f1dd873d4_2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f1dd873d4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9900FF"/>
                </a:solidFill>
              </a:rPr>
              <a:t>Bec</a:t>
            </a:r>
            <a:endParaRPr sz="1200">
              <a:solidFill>
                <a:schemeClr val="dk1"/>
              </a:solidFill>
            </a:endParaRPr>
          </a:p>
          <a:p>
            <a:pPr marL="457200" lvl="0" indent="-304800" algn="l" rtl="0">
              <a:lnSpc>
                <a:spcPct val="108000"/>
              </a:lnSpc>
              <a:spcBef>
                <a:spcPts val="1000"/>
              </a:spcBef>
              <a:spcAft>
                <a:spcPts val="0"/>
              </a:spcAft>
              <a:buClr>
                <a:schemeClr val="dk1"/>
              </a:buClr>
              <a:buSzPts val="1200"/>
              <a:buChar char="●"/>
            </a:pPr>
            <a:r>
              <a:rPr lang="en" sz="1200">
                <a:solidFill>
                  <a:schemeClr val="dk1"/>
                </a:solidFill>
              </a:rPr>
              <a:t>Emphasize contact info &amp; further resources on handout.</a:t>
            </a:r>
            <a:endParaRPr sz="1200">
              <a:solidFill>
                <a:schemeClr val="dk1"/>
              </a:solidFill>
            </a:endParaRPr>
          </a:p>
          <a:p>
            <a:pPr marL="457200" lvl="0" indent="-304800" algn="l" rtl="0">
              <a:lnSpc>
                <a:spcPct val="108000"/>
              </a:lnSpc>
              <a:spcBef>
                <a:spcPts val="0"/>
              </a:spcBef>
              <a:spcAft>
                <a:spcPts val="0"/>
              </a:spcAft>
              <a:buClr>
                <a:schemeClr val="dk1"/>
              </a:buClr>
              <a:buSzPts val="1200"/>
              <a:buChar char="●"/>
            </a:pPr>
            <a:r>
              <a:rPr lang="en" sz="1200">
                <a:solidFill>
                  <a:schemeClr val="dk1"/>
                </a:solidFill>
              </a:rPr>
              <a:t>Thank students for their participation </a:t>
            </a:r>
            <a:endParaRPr sz="1200" b="1">
              <a:solidFill>
                <a:srgbClr val="039BE5"/>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033b31195_0_25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033b3119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1000"/>
              </a:spcAft>
              <a:buClr>
                <a:schemeClr val="dk1"/>
              </a:buClr>
              <a:buSzPts val="1100"/>
              <a:buFont typeface="Arial"/>
              <a:buNone/>
            </a:pPr>
            <a:r>
              <a:rPr lang="en" sz="1200" b="1">
                <a:solidFill>
                  <a:srgbClr val="9900FF"/>
                </a:solidFill>
              </a:rPr>
              <a:t>Bec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a9c4dea1c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a9c4dea1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dirty="0">
                <a:solidFill>
                  <a:srgbClr val="9900FF"/>
                </a:solidFill>
              </a:rPr>
              <a:t>Bec</a:t>
            </a:r>
            <a:endParaRPr sz="1200" b="1" dirty="0">
              <a:solidFill>
                <a:srgbClr val="073763"/>
              </a:solidFill>
            </a:endParaRPr>
          </a:p>
          <a:p>
            <a:pPr marL="0" lvl="0" indent="0" algn="l" rtl="0">
              <a:spcBef>
                <a:spcPts val="1000"/>
              </a:spcBef>
              <a:spcAft>
                <a:spcPts val="0"/>
              </a:spcAft>
              <a:buNone/>
            </a:pPr>
            <a:r>
              <a:rPr lang="en" dirty="0"/>
              <a:t>We all have frames for how we look at life. They help us define the world around us and can be shaped by many factors in our lives:  culture, religion, politics, family. And so all of these things mean we see the world in a certain way.</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a9c4dea1c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a9c4dea1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dirty="0">
                <a:solidFill>
                  <a:srgbClr val="9900FF"/>
                </a:solidFill>
              </a:rPr>
              <a:t>Bec</a:t>
            </a:r>
            <a:endParaRPr sz="1200" b="1" dirty="0">
              <a:solidFill>
                <a:srgbClr val="073763"/>
              </a:solidFill>
            </a:endParaRPr>
          </a:p>
          <a:p>
            <a:pPr marL="0" lvl="0" indent="0" algn="l" rtl="0">
              <a:spcBef>
                <a:spcPts val="1000"/>
              </a:spcBef>
              <a:spcAft>
                <a:spcPts val="0"/>
              </a:spcAft>
              <a:buNone/>
            </a:pPr>
            <a:r>
              <a:rPr lang="en" dirty="0"/>
              <a:t>The goal today is to give you tools to expand, or shift your frame so that you can see things that might have previously been outside of your frame of reference.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1aa08e6c1_3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1aa08e6c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8000"/>
              </a:lnSpc>
              <a:spcBef>
                <a:spcPts val="0"/>
              </a:spcBef>
              <a:spcAft>
                <a:spcPts val="0"/>
              </a:spcAft>
              <a:buNone/>
            </a:pPr>
            <a:r>
              <a:rPr lang="en" sz="1200" b="1">
                <a:solidFill>
                  <a:srgbClr val="9900FF"/>
                </a:solidFill>
              </a:rPr>
              <a:t>Bec</a:t>
            </a:r>
            <a:endParaRPr sz="1200" b="1">
              <a:solidFill>
                <a:srgbClr val="073763"/>
              </a:solidFill>
            </a:endParaRPr>
          </a:p>
          <a:p>
            <a:pPr marL="0" lvl="0" indent="0" algn="l" rtl="0">
              <a:lnSpc>
                <a:spcPct val="115000"/>
              </a:lnSpc>
              <a:spcBef>
                <a:spcPts val="1000"/>
              </a:spcBef>
              <a:spcAft>
                <a:spcPts val="0"/>
              </a:spcAft>
              <a:buClr>
                <a:schemeClr val="dk1"/>
              </a:buClr>
              <a:buSzPts val="1100"/>
              <a:buFont typeface="Arial"/>
              <a:buNone/>
            </a:pPr>
            <a:r>
              <a:rPr lang="en" sz="1200">
                <a:solidFill>
                  <a:schemeClr val="dk1"/>
                </a:solidFill>
              </a:rPr>
              <a:t>So now we want to engage you in an exercise to invite you to think about some common ways we frame people. When we meet and interact with folks we can ask questions or make assumptions based off of limited information or that are narrow in scope. This exercise is designed to make you a little uncomfortable and it’s important to follow the instructions carefully!</a:t>
            </a:r>
            <a:endParaRPr sz="1200">
              <a:solidFill>
                <a:schemeClr val="dk1"/>
              </a:solidFill>
            </a:endParaRPr>
          </a:p>
          <a:p>
            <a:pPr marL="457200" lvl="0" indent="-304800" algn="l" rtl="0">
              <a:lnSpc>
                <a:spcPct val="115000"/>
              </a:lnSpc>
              <a:spcBef>
                <a:spcPts val="1000"/>
              </a:spcBef>
              <a:spcAft>
                <a:spcPts val="0"/>
              </a:spcAft>
              <a:buClr>
                <a:schemeClr val="dk1"/>
              </a:buClr>
              <a:buSzPts val="1200"/>
              <a:buChar char="●"/>
            </a:pPr>
            <a:r>
              <a:rPr lang="en" sz="1200" i="1">
                <a:solidFill>
                  <a:schemeClr val="dk1"/>
                </a:solidFill>
              </a:rPr>
              <a:t>Activity:  Assumptions Exercise</a:t>
            </a:r>
            <a:endParaRPr sz="1200" i="1">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Ask everyone to pair up.</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Have the question slide deck up. On each slide there is a different question that starts benign and then get increasingly personal.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Have each pair take turns answering the question for the </a:t>
            </a:r>
            <a:r>
              <a:rPr lang="en" sz="1200" i="1">
                <a:solidFill>
                  <a:schemeClr val="dk1"/>
                </a:solidFill>
              </a:rPr>
              <a:t>other </a:t>
            </a:r>
            <a:r>
              <a:rPr lang="en" sz="1200">
                <a:solidFill>
                  <a:schemeClr val="dk1"/>
                </a:solidFill>
              </a:rPr>
              <a:t>person.</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There is to be no discussion about whether the person answered correctly or incorrectly.</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i="1">
                <a:solidFill>
                  <a:schemeClr val="dk1"/>
                </a:solidFill>
              </a:rPr>
              <a:t>Activity: Discuss the assumptions exercise</a:t>
            </a:r>
            <a:endParaRPr sz="1200" i="1">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How did it feel to have to answer for someone else?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How did it feel to have someone answer for you?</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What came up for people?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i="1">
                <a:solidFill>
                  <a:schemeClr val="dk1"/>
                </a:solidFill>
              </a:rPr>
              <a:t>Explanation:</a:t>
            </a:r>
            <a:endParaRPr sz="1200" i="1">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These questions may have made you uncomfortable, and maybe you didn’t like someone making such judgements about you. So I’d ask you to think about how it would feel to have something as intrinsic as your sense of gender challenged.</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Don’t assume you know what someone’s gender is by looking at them</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 sz="1200">
                <a:solidFill>
                  <a:schemeClr val="dk1"/>
                </a:solidFill>
              </a:rPr>
              <a:t>This also applies to gender and many other things. We rely heavily on visual cues to discern things about people and really there is so much we don’t know. To the best of our ability we should treat every person as a blank slate.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10bef625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b10bef62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b10bef625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b10bef62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b10bef625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b10bef625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577BA1"/>
        </a:solidFill>
        <a:effectLst/>
      </p:bgPr>
    </p:bg>
    <p:spTree>
      <p:nvGrpSpPr>
        <p:cNvPr id="1" name="Shape 8"/>
        <p:cNvGrpSpPr/>
        <p:nvPr/>
      </p:nvGrpSpPr>
      <p:grpSpPr>
        <a:xfrm>
          <a:off x="0" y="0"/>
          <a:ext cx="0" cy="0"/>
          <a:chOff x="0" y="0"/>
          <a:chExt cx="0" cy="0"/>
        </a:xfrm>
      </p:grpSpPr>
      <p:sp>
        <p:nvSpPr>
          <p:cNvPr id="9" name="Google Shape;9;p2"/>
          <p:cNvSpPr/>
          <p:nvPr/>
        </p:nvSpPr>
        <p:spPr>
          <a:xfrm>
            <a:off x="218925" y="-12900"/>
            <a:ext cx="5276875" cy="6889261"/>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0" name="Google Shape;10;p2"/>
          <p:cNvSpPr/>
          <p:nvPr/>
        </p:nvSpPr>
        <p:spPr>
          <a:xfrm>
            <a:off x="-9675" y="-12900"/>
            <a:ext cx="5276875" cy="6889261"/>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1" name="Google Shape;11;p2"/>
          <p:cNvSpPr txBox="1">
            <a:spLocks noGrp="1"/>
          </p:cNvSpPr>
          <p:nvPr>
            <p:ph type="ctrTitle"/>
          </p:nvPr>
        </p:nvSpPr>
        <p:spPr>
          <a:xfrm>
            <a:off x="648300" y="4234600"/>
            <a:ext cx="3530700" cy="1575900"/>
          </a:xfrm>
          <a:prstGeom prst="rect">
            <a:avLst/>
          </a:prstGeom>
        </p:spPr>
        <p:txBody>
          <a:bodyPr spcFirstLastPara="1" wrap="square" lIns="91425" tIns="91425" rIns="91425" bIns="91425" anchor="b"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1"/>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5" name="Google Shape;55;p11"/>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6" name="Google Shape;56;p11"/>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2"/>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9" name="Google Shape;59;p12"/>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0" name="Google Shape;60;p12"/>
          <p:cNvSpPr txBox="1">
            <a:spLocks noGrp="1"/>
          </p:cNvSpPr>
          <p:nvPr>
            <p:ph type="body" idx="1"/>
          </p:nvPr>
        </p:nvSpPr>
        <p:spPr>
          <a:xfrm>
            <a:off x="841000" y="5367067"/>
            <a:ext cx="7845900" cy="692700"/>
          </a:xfrm>
          <a:prstGeom prst="rect">
            <a:avLst/>
          </a:prstGeom>
        </p:spPr>
        <p:txBody>
          <a:bodyPr spcFirstLastPara="1" wrap="square" lIns="91425" tIns="91425" rIns="91425" bIns="91425" anchor="b" anchorCtr="0"/>
          <a:lstStyle>
            <a:lvl1pPr marL="457200" lvl="0" indent="-228600">
              <a:spcBef>
                <a:spcPts val="360"/>
              </a:spcBef>
              <a:spcAft>
                <a:spcPts val="0"/>
              </a:spcAft>
              <a:buSzPts val="2000"/>
              <a:buNone/>
              <a:defRPr/>
            </a:lvl1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3"/>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3" name="Google Shape;63;p13"/>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ty">
  <p:cSld name="BLANK_1">
    <p:spTree>
      <p:nvGrpSpPr>
        <p:cNvPr id="1" name="Shape 6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90250" y="701800"/>
            <a:ext cx="5618700" cy="54543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67" name="Google Shape;67;p1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
        <p:cNvGrpSpPr/>
        <p:nvPr/>
      </p:nvGrpSpPr>
      <p:grpSpPr>
        <a:xfrm>
          <a:off x="0" y="0"/>
          <a:ext cx="0" cy="0"/>
          <a:chOff x="0" y="0"/>
          <a:chExt cx="0" cy="0"/>
        </a:xfrm>
      </p:grpSpPr>
      <p:sp>
        <p:nvSpPr>
          <p:cNvPr id="69" name="Google Shape;69;p16"/>
          <p:cNvSpPr/>
          <p:nvPr/>
        </p:nvSpPr>
        <p:spPr>
          <a:xfrm>
            <a:off x="4572000" y="-33"/>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 name="Google Shape;70;p16"/>
          <p:cNvCxnSpPr/>
          <p:nvPr/>
        </p:nvCxnSpPr>
        <p:spPr>
          <a:xfrm>
            <a:off x="5029675" y="5994000"/>
            <a:ext cx="468300" cy="0"/>
          </a:xfrm>
          <a:prstGeom prst="straightConnector1">
            <a:avLst/>
          </a:prstGeom>
          <a:noFill/>
          <a:ln w="28575" cap="flat" cmpd="sng">
            <a:solidFill>
              <a:schemeClr val="lt1"/>
            </a:solidFill>
            <a:prstDash val="solid"/>
            <a:round/>
            <a:headEnd type="none" w="sm" len="sm"/>
            <a:tailEnd type="none" w="sm" len="sm"/>
          </a:ln>
        </p:spPr>
      </p:cxnSp>
      <p:sp>
        <p:nvSpPr>
          <p:cNvPr id="71" name="Google Shape;71;p16"/>
          <p:cNvSpPr txBox="1">
            <a:spLocks noGrp="1"/>
          </p:cNvSpPr>
          <p:nvPr>
            <p:ph type="title"/>
          </p:nvPr>
        </p:nvSpPr>
        <p:spPr>
          <a:xfrm>
            <a:off x="265500" y="1441867"/>
            <a:ext cx="4045200" cy="2280300"/>
          </a:xfrm>
          <a:prstGeom prst="rect">
            <a:avLst/>
          </a:prstGeom>
        </p:spPr>
        <p:txBody>
          <a:bodyPr spcFirstLastPara="1" wrap="square" lIns="91425" tIns="91425" rIns="91425" bIns="91425" anchor="b" anchorCtr="0"/>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72" name="Google Shape;72;p16"/>
          <p:cNvSpPr txBox="1">
            <a:spLocks noGrp="1"/>
          </p:cNvSpPr>
          <p:nvPr>
            <p:ph type="subTitle" idx="1"/>
          </p:nvPr>
        </p:nvSpPr>
        <p:spPr>
          <a:xfrm>
            <a:off x="265500" y="3793630"/>
            <a:ext cx="4045200" cy="1794000"/>
          </a:xfrm>
          <a:prstGeom prst="rect">
            <a:avLst/>
          </a:prstGeom>
        </p:spPr>
        <p:txBody>
          <a:bodyPr spcFirstLastPara="1" wrap="square" lIns="91425" tIns="91425" rIns="91425" bIns="91425" anchor="t" anchorCtr="0"/>
          <a:lstStyle>
            <a:lvl1pPr lvl="0" algn="ctr" rtl="0">
              <a:lnSpc>
                <a:spcPct val="100000"/>
              </a:lnSpc>
              <a:spcBef>
                <a:spcPts val="600"/>
              </a:spcBef>
              <a:spcAft>
                <a:spcPts val="0"/>
              </a:spcAft>
              <a:buSzPts val="20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73" name="Google Shape;73;p16"/>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lstStyle>
            <a:lvl1pPr marL="457200" lvl="0" indent="-355600" rtl="0">
              <a:spcBef>
                <a:spcPts val="600"/>
              </a:spcBef>
              <a:spcAft>
                <a:spcPts val="0"/>
              </a:spcAft>
              <a:buClr>
                <a:schemeClr val="accent1"/>
              </a:buClr>
              <a:buSzPts val="2000"/>
              <a:buChar char="▸"/>
              <a:defRPr>
                <a:solidFill>
                  <a:schemeClr val="accent1"/>
                </a:solidFill>
                <a:highlight>
                  <a:schemeClr val="lt1"/>
                </a:highlight>
              </a:defRPr>
            </a:lvl1pPr>
            <a:lvl2pPr marL="914400" lvl="1" indent="-355600" rtl="0">
              <a:spcBef>
                <a:spcPts val="0"/>
              </a:spcBef>
              <a:spcAft>
                <a:spcPts val="0"/>
              </a:spcAft>
              <a:buClr>
                <a:schemeClr val="accent1"/>
              </a:buClr>
              <a:buSzPts val="2000"/>
              <a:buChar char="▹"/>
              <a:defRPr>
                <a:solidFill>
                  <a:schemeClr val="accent1"/>
                </a:solidFill>
                <a:highlight>
                  <a:schemeClr val="lt1"/>
                </a:highlight>
              </a:defRPr>
            </a:lvl2pPr>
            <a:lvl3pPr marL="1371600" lvl="2" indent="-355600" rtl="0">
              <a:spcBef>
                <a:spcPts val="0"/>
              </a:spcBef>
              <a:spcAft>
                <a:spcPts val="0"/>
              </a:spcAft>
              <a:buClr>
                <a:schemeClr val="accent1"/>
              </a:buClr>
              <a:buSzPts val="2000"/>
              <a:buChar char="▹"/>
              <a:defRPr>
                <a:solidFill>
                  <a:schemeClr val="accent1"/>
                </a:solidFill>
                <a:highlight>
                  <a:schemeClr val="lt1"/>
                </a:highlight>
              </a:defRPr>
            </a:lvl3pPr>
            <a:lvl4pPr marL="1828800" lvl="3" indent="-355600" rtl="0">
              <a:spcBef>
                <a:spcPts val="0"/>
              </a:spcBef>
              <a:spcAft>
                <a:spcPts val="0"/>
              </a:spcAft>
              <a:buClr>
                <a:schemeClr val="accent1"/>
              </a:buClr>
              <a:buSzPts val="2000"/>
              <a:buChar char="●"/>
              <a:defRPr>
                <a:solidFill>
                  <a:schemeClr val="accent1"/>
                </a:solidFill>
                <a:highlight>
                  <a:schemeClr val="lt1"/>
                </a:highlight>
              </a:defRPr>
            </a:lvl4pPr>
            <a:lvl5pPr marL="2286000" lvl="4" indent="-355600" rtl="0">
              <a:spcBef>
                <a:spcPts val="0"/>
              </a:spcBef>
              <a:spcAft>
                <a:spcPts val="0"/>
              </a:spcAft>
              <a:buClr>
                <a:schemeClr val="accent1"/>
              </a:buClr>
              <a:buSzPts val="2000"/>
              <a:buChar char="○"/>
              <a:defRPr>
                <a:solidFill>
                  <a:schemeClr val="accent1"/>
                </a:solidFill>
                <a:highlight>
                  <a:schemeClr val="lt1"/>
                </a:highlight>
              </a:defRPr>
            </a:lvl5pPr>
            <a:lvl6pPr marL="2743200" lvl="5" indent="-355600" rtl="0">
              <a:spcBef>
                <a:spcPts val="0"/>
              </a:spcBef>
              <a:spcAft>
                <a:spcPts val="0"/>
              </a:spcAft>
              <a:buClr>
                <a:schemeClr val="accent1"/>
              </a:buClr>
              <a:buSzPts val="2000"/>
              <a:buChar char="■"/>
              <a:defRPr>
                <a:solidFill>
                  <a:schemeClr val="accent1"/>
                </a:solidFill>
                <a:highlight>
                  <a:schemeClr val="lt1"/>
                </a:highlight>
              </a:defRPr>
            </a:lvl6pPr>
            <a:lvl7pPr marL="3200400" lvl="6" indent="-355600" rtl="0">
              <a:spcBef>
                <a:spcPts val="0"/>
              </a:spcBef>
              <a:spcAft>
                <a:spcPts val="0"/>
              </a:spcAft>
              <a:buClr>
                <a:schemeClr val="accent1"/>
              </a:buClr>
              <a:buSzPts val="2000"/>
              <a:buChar char="●"/>
              <a:defRPr>
                <a:solidFill>
                  <a:schemeClr val="accent1"/>
                </a:solidFill>
                <a:highlight>
                  <a:schemeClr val="lt1"/>
                </a:highlight>
              </a:defRPr>
            </a:lvl7pPr>
            <a:lvl8pPr marL="3657600" lvl="7" indent="-355600" rtl="0">
              <a:spcBef>
                <a:spcPts val="0"/>
              </a:spcBef>
              <a:spcAft>
                <a:spcPts val="0"/>
              </a:spcAft>
              <a:buClr>
                <a:schemeClr val="accent1"/>
              </a:buClr>
              <a:buSzPts val="2000"/>
              <a:buChar char="○"/>
              <a:defRPr>
                <a:solidFill>
                  <a:schemeClr val="accent1"/>
                </a:solidFill>
                <a:highlight>
                  <a:schemeClr val="lt1"/>
                </a:highlight>
              </a:defRPr>
            </a:lvl8pPr>
            <a:lvl9pPr marL="4114800" lvl="8" indent="-355600" rtl="0">
              <a:spcBef>
                <a:spcPts val="0"/>
              </a:spcBef>
              <a:spcAft>
                <a:spcPts val="0"/>
              </a:spcAft>
              <a:buClr>
                <a:schemeClr val="accent1"/>
              </a:buClr>
              <a:buSzPts val="2000"/>
              <a:buChar char="■"/>
              <a:defRPr>
                <a:solidFill>
                  <a:schemeClr val="accent1"/>
                </a:solidFill>
                <a:highlight>
                  <a:schemeClr val="lt1"/>
                </a:highlight>
              </a:defRPr>
            </a:lvl9pPr>
          </a:lstStyle>
          <a:p>
            <a:endParaRPr/>
          </a:p>
        </p:txBody>
      </p:sp>
      <p:sp>
        <p:nvSpPr>
          <p:cNvPr id="74" name="Google Shape;74;p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1">
  <p:cSld name="Subtitle">
    <p:bg>
      <p:bgPr>
        <a:solidFill>
          <a:srgbClr val="FF9900"/>
        </a:solidFill>
        <a:effectLst/>
      </p:bgPr>
    </p:bg>
    <p:spTree>
      <p:nvGrpSpPr>
        <p:cNvPr id="1" name="Shape 75"/>
        <p:cNvGrpSpPr/>
        <p:nvPr/>
      </p:nvGrpSpPr>
      <p:grpSpPr>
        <a:xfrm>
          <a:off x="0" y="0"/>
          <a:ext cx="0" cy="0"/>
          <a:chOff x="0" y="0"/>
          <a:chExt cx="0" cy="0"/>
        </a:xfrm>
      </p:grpSpPr>
      <p:grpSp>
        <p:nvGrpSpPr>
          <p:cNvPr id="76" name="Google Shape;76;p17"/>
          <p:cNvGrpSpPr/>
          <p:nvPr/>
        </p:nvGrpSpPr>
        <p:grpSpPr>
          <a:xfrm>
            <a:off x="6172209" y="3541401"/>
            <a:ext cx="2971794" cy="3848112"/>
            <a:chOff x="6172209" y="2656117"/>
            <a:chExt cx="2971794" cy="2886156"/>
          </a:xfrm>
        </p:grpSpPr>
        <p:sp>
          <p:nvSpPr>
            <p:cNvPr id="77" name="Google Shape;77;p17"/>
            <p:cNvSpPr/>
            <p:nvPr/>
          </p:nvSpPr>
          <p:spPr>
            <a:xfrm rot="9208626" flipH="1">
              <a:off x="6704903"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8" name="Google Shape;78;p17"/>
            <p:cNvSpPr/>
            <p:nvPr/>
          </p:nvSpPr>
          <p:spPr>
            <a:xfrm rot="9208633" flipH="1">
              <a:off x="7804300" y="3279012"/>
              <a:ext cx="877623"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9" name="Google Shape;79;p17"/>
            <p:cNvSpPr/>
            <p:nvPr/>
          </p:nvSpPr>
          <p:spPr>
            <a:xfrm rot="9208606" flipH="1">
              <a:off x="7481789" y="4276912"/>
              <a:ext cx="408796" cy="1016449"/>
            </a:xfrm>
            <a:prstGeom prst="flowChartManualInput">
              <a:avLst/>
            </a:prstGeom>
            <a:solidFill>
              <a:srgbClr val="4BB5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0" name="Google Shape;80;p17"/>
            <p:cNvSpPr/>
            <p:nvPr/>
          </p:nvSpPr>
          <p:spPr>
            <a:xfrm rot="9208678" flipH="1">
              <a:off x="6287617" y="4657701"/>
              <a:ext cx="229659"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1" name="Google Shape;81;p17"/>
            <p:cNvSpPr/>
            <p:nvPr/>
          </p:nvSpPr>
          <p:spPr>
            <a:xfrm>
              <a:off x="8289303" y="2656117"/>
              <a:ext cx="854700" cy="1929000"/>
            </a:xfrm>
            <a:custGeom>
              <a:avLst/>
              <a:gdLst/>
              <a:ahLst/>
              <a:cxnLst/>
              <a:rect l="l" t="t" r="r" b="b"/>
              <a:pathLst>
                <a:path w="120000" h="120000" extrusionOk="0">
                  <a:moveTo>
                    <a:pt x="60855" y="0"/>
                  </a:moveTo>
                  <a:lnTo>
                    <a:pt x="0" y="12910"/>
                  </a:lnTo>
                  <a:lnTo>
                    <a:pt x="120000" y="120000"/>
                  </a:lnTo>
                  <a:lnTo>
                    <a:pt x="120000" y="52785"/>
                  </a:lnTo>
                  <a:close/>
                </a:path>
              </a:pathLst>
            </a:custGeom>
            <a:solidFill>
              <a:srgbClr val="FFFFFF"/>
            </a:solidFill>
            <a:ln>
              <a:noFill/>
            </a:ln>
          </p:spPr>
        </p:sp>
      </p:grpSp>
      <p:grpSp>
        <p:nvGrpSpPr>
          <p:cNvPr id="82" name="Google Shape;82;p17"/>
          <p:cNvGrpSpPr/>
          <p:nvPr/>
        </p:nvGrpSpPr>
        <p:grpSpPr>
          <a:xfrm>
            <a:off x="-149" y="-304037"/>
            <a:ext cx="2163667" cy="1796376"/>
            <a:chOff x="-149" y="-215970"/>
            <a:chExt cx="2163667" cy="1347316"/>
          </a:xfrm>
        </p:grpSpPr>
        <p:sp>
          <p:nvSpPr>
            <p:cNvPr id="83" name="Google Shape;83;p17"/>
            <p:cNvSpPr/>
            <p:nvPr/>
          </p:nvSpPr>
          <p:spPr>
            <a:xfrm rot="-1591408" flipH="1">
              <a:off x="1362168" y="-63166"/>
              <a:ext cx="205102"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4" name="Google Shape;84;p17"/>
            <p:cNvSpPr/>
            <p:nvPr/>
          </p:nvSpPr>
          <p:spPr>
            <a:xfrm rot="-1591371" flipH="1">
              <a:off x="239462" y="-151890"/>
              <a:ext cx="434753" cy="1080979"/>
            </a:xfrm>
            <a:prstGeom prst="flowChartManualInput">
              <a:avLst/>
            </a:prstGeom>
            <a:solidFill>
              <a:srgbClr val="4BB5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5" name="Google Shape;85;p17"/>
            <p:cNvSpPr/>
            <p:nvPr/>
          </p:nvSpPr>
          <p:spPr>
            <a:xfrm rot="-1591339" flipH="1">
              <a:off x="892400" y="-169346"/>
              <a:ext cx="504373"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6" name="Google Shape;86;p17"/>
            <p:cNvSpPr/>
            <p:nvPr/>
          </p:nvSpPr>
          <p:spPr>
            <a:xfrm rot="-1591322" flipH="1">
              <a:off x="1818452" y="-76291"/>
              <a:ext cx="229659"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7" name="Google Shape;87;p17"/>
            <p:cNvSpPr/>
            <p:nvPr/>
          </p:nvSpPr>
          <p:spPr>
            <a:xfrm rot="10800000">
              <a:off x="-149" y="70870"/>
              <a:ext cx="380400" cy="858000"/>
            </a:xfrm>
            <a:custGeom>
              <a:avLst/>
              <a:gdLst/>
              <a:ahLst/>
              <a:cxnLst/>
              <a:rect l="l" t="t" r="r" b="b"/>
              <a:pathLst>
                <a:path w="120000" h="120000" extrusionOk="0">
                  <a:moveTo>
                    <a:pt x="60855" y="0"/>
                  </a:moveTo>
                  <a:lnTo>
                    <a:pt x="0" y="12910"/>
                  </a:lnTo>
                  <a:lnTo>
                    <a:pt x="120000" y="120000"/>
                  </a:lnTo>
                  <a:lnTo>
                    <a:pt x="120000" y="52785"/>
                  </a:lnTo>
                  <a:close/>
                </a:path>
              </a:pathLst>
            </a:custGeom>
            <a:solidFill>
              <a:srgbClr val="81D1EC"/>
            </a:solidFill>
            <a:ln>
              <a:noFill/>
            </a:ln>
          </p:spPr>
        </p:sp>
      </p:grpSp>
      <p:sp>
        <p:nvSpPr>
          <p:cNvPr id="88" name="Google Shape;88;p17"/>
          <p:cNvSpPr txBox="1">
            <a:spLocks noGrp="1"/>
          </p:cNvSpPr>
          <p:nvPr>
            <p:ph type="ctrTitle"/>
          </p:nvPr>
        </p:nvSpPr>
        <p:spPr>
          <a:xfrm>
            <a:off x="685800" y="3228733"/>
            <a:ext cx="5074500" cy="15465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2400"/>
              <a:buFont typeface="Oswald"/>
              <a:buNone/>
              <a:defRPr sz="3600" b="1" i="0" u="none" strike="noStrike" cap="none">
                <a:solidFill>
                  <a:srgbClr val="FFFFFF"/>
                </a:solidFill>
                <a:latin typeface="Oswald"/>
                <a:ea typeface="Oswald"/>
                <a:cs typeface="Oswald"/>
                <a:sym typeface="Oswald"/>
              </a:defRPr>
            </a:lvl1pPr>
            <a:lvl2pPr lvl="1"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2pPr>
            <a:lvl3pPr lvl="2"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3pPr>
            <a:lvl4pPr lvl="3"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4pPr>
            <a:lvl5pPr lvl="4"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5pPr>
            <a:lvl6pPr lvl="5"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6pPr>
            <a:lvl7pPr lvl="6"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7pPr>
            <a:lvl8pPr lvl="7"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8pPr>
            <a:lvl9pPr lvl="8" indent="0" rtl="0">
              <a:spcBef>
                <a:spcPts val="0"/>
              </a:spcBef>
              <a:spcAft>
                <a:spcPts val="0"/>
              </a:spcAft>
              <a:buClr>
                <a:srgbClr val="FFFFFF"/>
              </a:buClr>
              <a:buSzPts val="2400"/>
              <a:buFont typeface="Oswald"/>
              <a:buNone/>
              <a:defRPr sz="3600" b="1">
                <a:solidFill>
                  <a:srgbClr val="FFFFFF"/>
                </a:solidFill>
                <a:latin typeface="Oswald"/>
                <a:ea typeface="Oswald"/>
                <a:cs typeface="Oswald"/>
                <a:sym typeface="Oswald"/>
              </a:defRPr>
            </a:lvl9pPr>
          </a:lstStyle>
          <a:p>
            <a:endParaRPr/>
          </a:p>
        </p:txBody>
      </p:sp>
      <p:sp>
        <p:nvSpPr>
          <p:cNvPr id="89" name="Google Shape;89;p17"/>
          <p:cNvSpPr txBox="1">
            <a:spLocks noGrp="1"/>
          </p:cNvSpPr>
          <p:nvPr>
            <p:ph type="subTitle" idx="1"/>
          </p:nvPr>
        </p:nvSpPr>
        <p:spPr>
          <a:xfrm>
            <a:off x="685800" y="4599539"/>
            <a:ext cx="5074500" cy="10464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2000"/>
              <a:buFont typeface="Roboto Condensed"/>
              <a:buNone/>
              <a:defRPr sz="2000" b="0" i="0" u="none" strike="noStrike" cap="none">
                <a:solidFill>
                  <a:srgbClr val="FFFFFF"/>
                </a:solidFill>
                <a:latin typeface="Roboto Condensed"/>
                <a:ea typeface="Roboto Condensed"/>
                <a:cs typeface="Roboto Condensed"/>
                <a:sym typeface="Roboto Condensed"/>
              </a:defRPr>
            </a:lvl1pPr>
            <a:lvl2pPr marL="457200" marR="0" lvl="1"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2pPr>
            <a:lvl3pPr marL="914400" marR="0" lvl="2"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3pPr>
            <a:lvl4pPr marL="1371600" marR="0" lvl="3"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4pPr>
            <a:lvl5pPr marL="1828800" marR="0" lvl="4"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5pPr>
            <a:lvl6pPr marL="2286000" marR="0" lvl="5"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6pPr>
            <a:lvl7pPr marL="2743200" marR="0" lvl="6"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7pPr>
            <a:lvl8pPr marL="3200400" marR="0" lvl="7"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8pPr>
            <a:lvl9pPr marL="3657600" marR="0" lvl="8" indent="0" algn="l" rtl="0">
              <a:lnSpc>
                <a:spcPct val="100000"/>
              </a:lnSpc>
              <a:spcBef>
                <a:spcPts val="0"/>
              </a:spcBef>
              <a:spcAft>
                <a:spcPts val="0"/>
              </a:spcAft>
              <a:buClr>
                <a:srgbClr val="FFFFFF"/>
              </a:buClr>
              <a:buSzPts val="2000"/>
              <a:buFont typeface="Roboto Condensed"/>
              <a:buNone/>
              <a:defRPr sz="3000" b="0" i="0" u="none" strike="noStrike" cap="none">
                <a:solidFill>
                  <a:srgbClr val="FFFFFF"/>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9"/>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 name="Google Shape;96;p19"/>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7" name="Google Shape;97;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21"/>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4" name="Google Shape;104;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p:nvPr/>
        </p:nvSpPr>
        <p:spPr>
          <a:xfrm>
            <a:off x="218925" y="-12900"/>
            <a:ext cx="5276875" cy="6889261"/>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4" name="Google Shape;14;p3"/>
          <p:cNvSpPr/>
          <p:nvPr/>
        </p:nvSpPr>
        <p:spPr>
          <a:xfrm>
            <a:off x="-9675" y="-12900"/>
            <a:ext cx="5276875" cy="6889261"/>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5" name="Google Shape;15;p3"/>
          <p:cNvSpPr txBox="1">
            <a:spLocks noGrp="1"/>
          </p:cNvSpPr>
          <p:nvPr>
            <p:ph type="ctrTitle"/>
          </p:nvPr>
        </p:nvSpPr>
        <p:spPr>
          <a:xfrm>
            <a:off x="648300" y="1806333"/>
            <a:ext cx="3522300" cy="39864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6" name="Google Shape;16;p3"/>
          <p:cNvSpPr txBox="1">
            <a:spLocks noGrp="1"/>
          </p:cNvSpPr>
          <p:nvPr>
            <p:ph type="subTitle" idx="1"/>
          </p:nvPr>
        </p:nvSpPr>
        <p:spPr>
          <a:xfrm>
            <a:off x="6724950" y="4354267"/>
            <a:ext cx="1906200" cy="1375500"/>
          </a:xfrm>
          <a:prstGeom prst="rect">
            <a:avLst/>
          </a:prstGeom>
        </p:spPr>
        <p:txBody>
          <a:bodyPr spcFirstLastPara="1" wrap="square" lIns="91425" tIns="91425" rIns="91425" bIns="91425" anchor="b" anchorCtr="0"/>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8" name="Google Shape;108;p22"/>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9" name="Google Shape;109;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24"/>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6" name="Google Shape;116;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9" name="Google Shape;119;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0"/>
        <p:cNvGrpSpPr/>
        <p:nvPr/>
      </p:nvGrpSpPr>
      <p:grpSpPr>
        <a:xfrm>
          <a:off x="0" y="0"/>
          <a:ext cx="0" cy="0"/>
          <a:chOff x="0" y="0"/>
          <a:chExt cx="0" cy="0"/>
        </a:xfrm>
      </p:grpSpPr>
      <p:sp>
        <p:nvSpPr>
          <p:cNvPr id="121" name="Google Shape;121;p2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6"/>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3" name="Google Shape;123;p26"/>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4" name="Google Shape;124;p26"/>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5" name="Google Shape;125;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27"/>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28" name="Google Shape;128;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28"/>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1" name="Google Shape;131;p28"/>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2" name="Google Shape;132;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p:cSld name="TITLE_1_2">
    <p:spTree>
      <p:nvGrpSpPr>
        <p:cNvPr id="1" name="Shape 17"/>
        <p:cNvGrpSpPr/>
        <p:nvPr/>
      </p:nvGrpSpPr>
      <p:grpSpPr>
        <a:xfrm>
          <a:off x="0" y="0"/>
          <a:ext cx="0" cy="0"/>
          <a:chOff x="0" y="0"/>
          <a:chExt cx="0" cy="0"/>
        </a:xfrm>
      </p:grpSpPr>
      <p:sp>
        <p:nvSpPr>
          <p:cNvPr id="18" name="Google Shape;18;p4"/>
          <p:cNvSpPr/>
          <p:nvPr/>
        </p:nvSpPr>
        <p:spPr>
          <a:xfrm>
            <a:off x="218925" y="-12900"/>
            <a:ext cx="5276875" cy="6889261"/>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9" name="Google Shape;19;p4"/>
          <p:cNvSpPr/>
          <p:nvPr/>
        </p:nvSpPr>
        <p:spPr>
          <a:xfrm>
            <a:off x="-9675" y="-12900"/>
            <a:ext cx="5276875" cy="6889261"/>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20" name="Google Shape;20;p4"/>
          <p:cNvSpPr txBox="1">
            <a:spLocks noGrp="1"/>
          </p:cNvSpPr>
          <p:nvPr>
            <p:ph type="title"/>
          </p:nvPr>
        </p:nvSpPr>
        <p:spPr>
          <a:xfrm>
            <a:off x="838309" y="2410533"/>
            <a:ext cx="3148200" cy="6477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1" name="Google Shape;21;p4"/>
          <p:cNvSpPr txBox="1">
            <a:spLocks noGrp="1"/>
          </p:cNvSpPr>
          <p:nvPr>
            <p:ph type="body" idx="1"/>
          </p:nvPr>
        </p:nvSpPr>
        <p:spPr>
          <a:xfrm>
            <a:off x="838250" y="3225800"/>
            <a:ext cx="3148200" cy="30075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ig image">
  <p:cSld name="TITLE_1_2_1">
    <p:spTree>
      <p:nvGrpSpPr>
        <p:cNvPr id="1" name="Shape 22"/>
        <p:cNvGrpSpPr/>
        <p:nvPr/>
      </p:nvGrpSpPr>
      <p:grpSpPr>
        <a:xfrm>
          <a:off x="0" y="0"/>
          <a:ext cx="0" cy="0"/>
          <a:chOff x="0" y="0"/>
          <a:chExt cx="0" cy="0"/>
        </a:xfrm>
      </p:grpSpPr>
      <p:sp>
        <p:nvSpPr>
          <p:cNvPr id="23" name="Google Shape;23;p5"/>
          <p:cNvSpPr/>
          <p:nvPr/>
        </p:nvSpPr>
        <p:spPr>
          <a:xfrm>
            <a:off x="209250" y="-12900"/>
            <a:ext cx="3076750" cy="6889261"/>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4" name="Google Shape;24;p5"/>
          <p:cNvSpPr/>
          <p:nvPr/>
        </p:nvSpPr>
        <p:spPr>
          <a:xfrm>
            <a:off x="-19350" y="-12900"/>
            <a:ext cx="3076750" cy="6889261"/>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5" name="Google Shape;25;p5"/>
          <p:cNvSpPr txBox="1">
            <a:spLocks noGrp="1"/>
          </p:cNvSpPr>
          <p:nvPr>
            <p:ph type="title"/>
          </p:nvPr>
        </p:nvSpPr>
        <p:spPr>
          <a:xfrm>
            <a:off x="609704" y="5489167"/>
            <a:ext cx="1609800" cy="6477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6"/>
        <p:cNvGrpSpPr/>
        <p:nvPr/>
      </p:nvGrpSpPr>
      <p:grpSpPr>
        <a:xfrm>
          <a:off x="0" y="0"/>
          <a:ext cx="0" cy="0"/>
          <a:chOff x="0" y="0"/>
          <a:chExt cx="0" cy="0"/>
        </a:xfrm>
      </p:grpSpPr>
      <p:sp>
        <p:nvSpPr>
          <p:cNvPr id="27" name="Google Shape;27;p6"/>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28" name="Google Shape;28;p6"/>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29" name="Google Shape;29;p6"/>
          <p:cNvSpPr txBox="1"/>
          <p:nvPr/>
        </p:nvSpPr>
        <p:spPr>
          <a:xfrm>
            <a:off x="799645" y="930233"/>
            <a:ext cx="19572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0">
                <a:solidFill>
                  <a:srgbClr val="CCCCCC"/>
                </a:solidFill>
                <a:latin typeface="Montserrat"/>
                <a:ea typeface="Montserrat"/>
                <a:cs typeface="Montserrat"/>
                <a:sym typeface="Montserrat"/>
              </a:rPr>
              <a:t>“</a:t>
            </a:r>
            <a:endParaRPr sz="12000">
              <a:solidFill>
                <a:srgbClr val="CCCCCC"/>
              </a:solidFill>
              <a:latin typeface="Montserrat"/>
              <a:ea typeface="Montserrat"/>
              <a:cs typeface="Montserrat"/>
              <a:sym typeface="Montserrat"/>
            </a:endParaRPr>
          </a:p>
        </p:txBody>
      </p:sp>
      <p:sp>
        <p:nvSpPr>
          <p:cNvPr id="30" name="Google Shape;30;p6"/>
          <p:cNvSpPr txBox="1">
            <a:spLocks noGrp="1"/>
          </p:cNvSpPr>
          <p:nvPr>
            <p:ph type="body" idx="1"/>
          </p:nvPr>
        </p:nvSpPr>
        <p:spPr>
          <a:xfrm>
            <a:off x="838250" y="2209800"/>
            <a:ext cx="5324100" cy="30075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7"/>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3" name="Google Shape;33;p7"/>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4" name="Google Shape;34;p7"/>
          <p:cNvSpPr txBox="1">
            <a:spLocks noGrp="1"/>
          </p:cNvSpPr>
          <p:nvPr>
            <p:ph type="title"/>
          </p:nvPr>
        </p:nvSpPr>
        <p:spPr>
          <a:xfrm>
            <a:off x="838350" y="1191333"/>
            <a:ext cx="5324100" cy="6477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838250" y="2006600"/>
            <a:ext cx="5324100" cy="30075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Concept">
  <p:cSld name="TITLE_AND_BODY_1">
    <p:spTree>
      <p:nvGrpSpPr>
        <p:cNvPr id="1" name="Shape 36"/>
        <p:cNvGrpSpPr/>
        <p:nvPr/>
      </p:nvGrpSpPr>
      <p:grpSpPr>
        <a:xfrm>
          <a:off x="0" y="0"/>
          <a:ext cx="0" cy="0"/>
          <a:chOff x="0" y="0"/>
          <a:chExt cx="0" cy="0"/>
        </a:xfrm>
      </p:grpSpPr>
      <p:sp>
        <p:nvSpPr>
          <p:cNvPr id="37" name="Google Shape;37;p8"/>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8" name="Google Shape;38;p8"/>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9" name="Google Shape;39;p8"/>
          <p:cNvSpPr txBox="1">
            <a:spLocks noGrp="1"/>
          </p:cNvSpPr>
          <p:nvPr>
            <p:ph type="title"/>
          </p:nvPr>
        </p:nvSpPr>
        <p:spPr>
          <a:xfrm>
            <a:off x="838350" y="1191333"/>
            <a:ext cx="5324100" cy="4905900"/>
          </a:xfrm>
          <a:prstGeom prst="rect">
            <a:avLst/>
          </a:prstGeom>
        </p:spPr>
        <p:txBody>
          <a:bodyPr spcFirstLastPara="1" wrap="square" lIns="91425" tIns="91425" rIns="91425" bIns="91425" anchor="b" anchorCtr="0"/>
          <a:lstStyle>
            <a:lvl1pPr lvl="0" rtl="0">
              <a:spcBef>
                <a:spcPts val="0"/>
              </a:spcBef>
              <a:spcAft>
                <a:spcPts val="0"/>
              </a:spcAft>
              <a:buSzPts val="5800"/>
              <a:buNone/>
              <a:defRPr sz="58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0"/>
        <p:cNvGrpSpPr/>
        <p:nvPr/>
      </p:nvGrpSpPr>
      <p:grpSpPr>
        <a:xfrm>
          <a:off x="0" y="0"/>
          <a:ext cx="0" cy="0"/>
          <a:chOff x="0" y="0"/>
          <a:chExt cx="0" cy="0"/>
        </a:xfrm>
      </p:grpSpPr>
      <p:sp>
        <p:nvSpPr>
          <p:cNvPr id="41" name="Google Shape;41;p9"/>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2" name="Google Shape;42;p9"/>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3" name="Google Shape;43;p9"/>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4" name="Google Shape;44;p9"/>
          <p:cNvSpPr txBox="1">
            <a:spLocks noGrp="1"/>
          </p:cNvSpPr>
          <p:nvPr>
            <p:ph type="body" idx="1"/>
          </p:nvPr>
        </p:nvSpPr>
        <p:spPr>
          <a:xfrm>
            <a:off x="841001" y="2104033"/>
            <a:ext cx="2671800" cy="32445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5" name="Google Shape;45;p9"/>
          <p:cNvSpPr txBox="1">
            <a:spLocks noGrp="1"/>
          </p:cNvSpPr>
          <p:nvPr>
            <p:ph type="body" idx="2"/>
          </p:nvPr>
        </p:nvSpPr>
        <p:spPr>
          <a:xfrm>
            <a:off x="3673842" y="2104033"/>
            <a:ext cx="2671800" cy="3244500"/>
          </a:xfrm>
          <a:prstGeom prst="rect">
            <a:avLst/>
          </a:prstGeom>
        </p:spPr>
        <p:txBody>
          <a:bodyPr spcFirstLastPara="1" wrap="square" lIns="91425" tIns="91425" rIns="91425" bIns="91425" anchor="t" anchorCtr="0"/>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6"/>
        <p:cNvGrpSpPr/>
        <p:nvPr/>
      </p:nvGrpSpPr>
      <p:grpSpPr>
        <a:xfrm>
          <a:off x="0" y="0"/>
          <a:ext cx="0" cy="0"/>
          <a:chOff x="0" y="0"/>
          <a:chExt cx="0" cy="0"/>
        </a:xfrm>
      </p:grpSpPr>
      <p:sp>
        <p:nvSpPr>
          <p:cNvPr id="47" name="Google Shape;47;p10"/>
          <p:cNvSpPr/>
          <p:nvPr/>
        </p:nvSpPr>
        <p:spPr>
          <a:xfrm>
            <a:off x="22860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8" name="Google Shape;48;p10"/>
          <p:cNvSpPr/>
          <p:nvPr/>
        </p:nvSpPr>
        <p:spPr>
          <a:xfrm>
            <a:off x="0" y="-13917"/>
            <a:ext cx="8229315" cy="6886021"/>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9" name="Google Shape;49;p10"/>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0" name="Google Shape;50;p10"/>
          <p:cNvSpPr txBox="1">
            <a:spLocks noGrp="1"/>
          </p:cNvSpPr>
          <p:nvPr>
            <p:ph type="body" idx="1"/>
          </p:nvPr>
        </p:nvSpPr>
        <p:spPr>
          <a:xfrm>
            <a:off x="841000" y="2134633"/>
            <a:ext cx="2094900" cy="32139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1" name="Google Shape;51;p10"/>
          <p:cNvSpPr txBox="1">
            <a:spLocks noGrp="1"/>
          </p:cNvSpPr>
          <p:nvPr>
            <p:ph type="body" idx="2"/>
          </p:nvPr>
        </p:nvSpPr>
        <p:spPr>
          <a:xfrm>
            <a:off x="3043281" y="2134633"/>
            <a:ext cx="2094900" cy="32139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2" name="Google Shape;52;p10"/>
          <p:cNvSpPr txBox="1">
            <a:spLocks noGrp="1"/>
          </p:cNvSpPr>
          <p:nvPr>
            <p:ph type="body" idx="3"/>
          </p:nvPr>
        </p:nvSpPr>
        <p:spPr>
          <a:xfrm>
            <a:off x="5245562" y="2134633"/>
            <a:ext cx="2094900" cy="32139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8BC34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988133"/>
            <a:ext cx="5185200" cy="6327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1pPr>
            <a:lvl2pPr lvl="1">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2pPr>
            <a:lvl3pPr lvl="2">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3pPr>
            <a:lvl4pPr lvl="3">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4pPr>
            <a:lvl5pPr lvl="4">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5pPr>
            <a:lvl6pPr lvl="5">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6pPr>
            <a:lvl7pPr lvl="6">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7pPr>
            <a:lvl8pPr lvl="7">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8pPr>
            <a:lvl9pPr lvl="8">
              <a:spcBef>
                <a:spcPts val="0"/>
              </a:spcBef>
              <a:spcAft>
                <a:spcPts val="0"/>
              </a:spcAft>
              <a:buClr>
                <a:srgbClr val="999999"/>
              </a:buClr>
              <a:buSzPts val="2400"/>
              <a:buFont typeface="Montserrat"/>
              <a:buNone/>
              <a:defRPr sz="2400" b="1">
                <a:solidFill>
                  <a:srgbClr val="999999"/>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803400"/>
            <a:ext cx="5185200" cy="30075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666666"/>
              </a:buClr>
              <a:buSzPts val="2000"/>
              <a:buFont typeface="Karla"/>
              <a:buChar char="▸"/>
              <a:defRPr sz="2000">
                <a:solidFill>
                  <a:srgbClr val="666666"/>
                </a:solidFill>
                <a:latin typeface="Karla"/>
                <a:ea typeface="Karla"/>
                <a:cs typeface="Karla"/>
                <a:sym typeface="Karla"/>
              </a:defRPr>
            </a:lvl1pPr>
            <a:lvl2pPr marL="914400" lvl="1"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2pPr>
            <a:lvl3pPr marL="1371600" lvl="2"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3pPr>
            <a:lvl4pPr marL="1828800" lvl="3"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4pPr>
            <a:lvl5pPr marL="2286000" lvl="4"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5pPr>
            <a:lvl6pPr marL="2743200" lvl="5"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6pPr>
            <a:lvl7pPr marL="3200400" lvl="6"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7pPr>
            <a:lvl8pPr marL="3657600" lvl="7"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8pPr>
            <a:lvl9pPr marL="4114800" lvl="8" indent="-355600">
              <a:spcBef>
                <a:spcPts val="0"/>
              </a:spcBef>
              <a:spcAft>
                <a:spcPts val="0"/>
              </a:spcAft>
              <a:buClr>
                <a:srgbClr val="666666"/>
              </a:buClr>
              <a:buSzPts val="2000"/>
              <a:buFont typeface="Karla"/>
              <a:buChar char="■"/>
              <a:defRPr sz="2000">
                <a:solidFill>
                  <a:srgbClr val="666666"/>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2" name="Google Shape;92;p1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3" name="Google Shape;93;p1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drive.google.com/drive/folders/0B1kjmWmXQ9fuWVJnVWs0WmNXbjQ?usp=sharing" TargetMode="External"/><Relationship Id="rId3" Type="http://schemas.openxmlformats.org/officeDocument/2006/relationships/hyperlink" Target="mailto:tag@denverlibrary.org" TargetMode="External"/><Relationship Id="rId7" Type="http://schemas.openxmlformats.org/officeDocument/2006/relationships/hyperlink" Target="mailto:rczarnecki@denverlibrary.or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mailto:hestner@denverlibrary.org" TargetMode="External"/><Relationship Id="rId5" Type="http://schemas.openxmlformats.org/officeDocument/2006/relationships/hyperlink" Target="mailto:cwolfson@denverlibrary.org" TargetMode="External"/><Relationship Id="rId4" Type="http://schemas.openxmlformats.org/officeDocument/2006/relationships/hyperlink" Target="mailto:apjohnson@denverlibrary.org" TargetMode="External"/><Relationship Id="rId9" Type="http://schemas.openxmlformats.org/officeDocument/2006/relationships/hyperlink" Target="https://tinyurl.com/dplta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8"/>
        <p:cNvGrpSpPr/>
        <p:nvPr/>
      </p:nvGrpSpPr>
      <p:grpSpPr>
        <a:xfrm>
          <a:off x="0" y="0"/>
          <a:ext cx="0" cy="0"/>
          <a:chOff x="0" y="0"/>
          <a:chExt cx="0" cy="0"/>
        </a:xfrm>
      </p:grpSpPr>
      <p:sp>
        <p:nvSpPr>
          <p:cNvPr id="139" name="Google Shape;139;p30"/>
          <p:cNvSpPr txBox="1">
            <a:spLocks noGrp="1"/>
          </p:cNvSpPr>
          <p:nvPr>
            <p:ph type="ctrTitle"/>
          </p:nvPr>
        </p:nvSpPr>
        <p:spPr>
          <a:xfrm>
            <a:off x="557050" y="1869633"/>
            <a:ext cx="3877500" cy="410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a:t>F</a:t>
            </a:r>
            <a:r>
              <a:rPr lang="en" sz="3000"/>
              <a:t>ROM A TO T</a:t>
            </a:r>
            <a:r>
              <a:rPr lang="en" sz="3000" b="1"/>
              <a:t>: </a:t>
            </a:r>
            <a:endParaRPr sz="3000" b="1"/>
          </a:p>
          <a:p>
            <a:pPr marL="0" lvl="0" indent="0" algn="l" rtl="0">
              <a:spcBef>
                <a:spcPts val="0"/>
              </a:spcBef>
              <a:spcAft>
                <a:spcPts val="0"/>
              </a:spcAft>
              <a:buNone/>
            </a:pPr>
            <a:r>
              <a:rPr lang="en" sz="3000">
                <a:solidFill>
                  <a:srgbClr val="81B6E3"/>
                </a:solidFill>
              </a:rPr>
              <a:t>WELCOMING TRANSGENDER</a:t>
            </a:r>
            <a:r>
              <a:rPr lang="en" sz="3000" b="1">
                <a:solidFill>
                  <a:srgbClr val="81B6E3"/>
                </a:solidFill>
              </a:rPr>
              <a:t> </a:t>
            </a:r>
            <a:r>
              <a:rPr lang="en" sz="3000">
                <a:solidFill>
                  <a:srgbClr val="81B6E3"/>
                </a:solidFill>
              </a:rPr>
              <a:t>CUSTOMERS</a:t>
            </a:r>
            <a:r>
              <a:rPr lang="en" sz="3000"/>
              <a:t> IN THE LIBRARY</a:t>
            </a:r>
            <a:endParaRPr sz="3000" b="0"/>
          </a:p>
        </p:txBody>
      </p:sp>
      <p:pic>
        <p:nvPicPr>
          <p:cNvPr id="140" name="Google Shape;140;p30" descr="Denver Public Library logo."/>
          <p:cNvPicPr preferRelativeResize="0"/>
          <p:nvPr/>
        </p:nvPicPr>
        <p:blipFill>
          <a:blip r:embed="rId3">
            <a:alphaModFix/>
          </a:blip>
          <a:stretch>
            <a:fillRect/>
          </a:stretch>
        </p:blipFill>
        <p:spPr>
          <a:xfrm>
            <a:off x="4936475" y="346233"/>
            <a:ext cx="4037725" cy="39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82E21"/>
        </a:solidFill>
        <a:effectLst/>
      </p:bgPr>
    </p:bg>
    <p:spTree>
      <p:nvGrpSpPr>
        <p:cNvPr id="1" name="Shape 189"/>
        <p:cNvGrpSpPr/>
        <p:nvPr/>
      </p:nvGrpSpPr>
      <p:grpSpPr>
        <a:xfrm>
          <a:off x="0" y="0"/>
          <a:ext cx="0" cy="0"/>
          <a:chOff x="0" y="0"/>
          <a:chExt cx="0" cy="0"/>
        </a:xfrm>
      </p:grpSpPr>
      <p:sp>
        <p:nvSpPr>
          <p:cNvPr id="190" name="Google Shape;190;p39"/>
          <p:cNvSpPr txBox="1">
            <a:spLocks noGrp="1"/>
          </p:cNvSpPr>
          <p:nvPr>
            <p:ph type="title" idx="4294967295"/>
          </p:nvPr>
        </p:nvSpPr>
        <p:spPr>
          <a:xfrm>
            <a:off x="1285875" y="1851667"/>
            <a:ext cx="6509700" cy="3021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Montserrat"/>
                <a:ea typeface="Montserrat"/>
                <a:cs typeface="Montserrat"/>
                <a:sym typeface="Montserrat"/>
              </a:rPr>
              <a:t>Democrat or Republican?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Title 1">
            <a:extLst>
              <a:ext uri="{FF2B5EF4-FFF2-40B4-BE49-F238E27FC236}">
                <a16:creationId xmlns:a16="http://schemas.microsoft.com/office/drawing/2014/main" id="{F0E8F306-F0AB-3ABF-9A04-FE1DFC629C12}"/>
              </a:ext>
            </a:extLst>
          </p:cNvPr>
          <p:cNvSpPr>
            <a:spLocks noGrp="1"/>
          </p:cNvSpPr>
          <p:nvPr>
            <p:ph type="title" idx="4294967295"/>
          </p:nvPr>
        </p:nvSpPr>
        <p:spPr>
          <a:xfrm>
            <a:off x="311700" y="-763500"/>
            <a:ext cx="8520600" cy="763500"/>
          </a:xfrm>
        </p:spPr>
        <p:txBody>
          <a:bodyPr spcFirstLastPara="1" wrap="square" lIns="91425" tIns="91425" rIns="91425" bIns="91425" anchor="b" anchorCtr="0"/>
          <a:lstStyle/>
          <a:p>
            <a:r>
              <a:rPr lang="en-US" dirty="0"/>
              <a:t>Definitions</a:t>
            </a:r>
          </a:p>
        </p:txBody>
      </p:sp>
      <p:pic>
        <p:nvPicPr>
          <p:cNvPr id="195" name="Google Shape;195;p40" descr="An illustrated character with symbols reflecting aspects of gender and sexuality. "/>
          <p:cNvPicPr preferRelativeResize="0"/>
          <p:nvPr/>
        </p:nvPicPr>
        <p:blipFill>
          <a:blip r:embed="rId3">
            <a:alphaModFix/>
          </a:blip>
          <a:stretch>
            <a:fillRect/>
          </a:stretch>
        </p:blipFill>
        <p:spPr>
          <a:xfrm flipH="1">
            <a:off x="1897063" y="859660"/>
            <a:ext cx="4623117" cy="5178582"/>
          </a:xfrm>
          <a:prstGeom prst="rect">
            <a:avLst/>
          </a:prstGeom>
          <a:noFill/>
          <a:ln>
            <a:noFill/>
          </a:ln>
        </p:spPr>
      </p:pic>
      <p:sp>
        <p:nvSpPr>
          <p:cNvPr id="196" name="Google Shape;196;p40" descr="Gender identity can be seen as coming from a persons brain. Their internal expierience and understanding of thier gender."/>
          <p:cNvSpPr/>
          <p:nvPr/>
        </p:nvSpPr>
        <p:spPr>
          <a:xfrm>
            <a:off x="4553813" y="1251621"/>
            <a:ext cx="711134" cy="607813"/>
          </a:xfrm>
          <a:custGeom>
            <a:avLst/>
            <a:gdLst/>
            <a:ahLst/>
            <a:cxnLst/>
            <a:rect l="l" t="t" r="r" b="b"/>
            <a:pathLst>
              <a:path w="19538" h="16697" extrusionOk="0">
                <a:moveTo>
                  <a:pt x="5355" y="5540"/>
                </a:moveTo>
                <a:cubicBezTo>
                  <a:pt x="3172" y="6787"/>
                  <a:pt x="-1208" y="9200"/>
                  <a:pt x="345" y="11177"/>
                </a:cubicBezTo>
                <a:cubicBezTo>
                  <a:pt x="4298" y="16208"/>
                  <a:pt x="20180" y="15654"/>
                  <a:pt x="19447" y="9298"/>
                </a:cubicBezTo>
                <a:cubicBezTo>
                  <a:pt x="18789" y="3591"/>
                  <a:pt x="4601" y="-3592"/>
                  <a:pt x="3789" y="2095"/>
                </a:cubicBezTo>
                <a:cubicBezTo>
                  <a:pt x="3057" y="7218"/>
                  <a:pt x="9102" y="14937"/>
                  <a:pt x="14123" y="13682"/>
                </a:cubicBezTo>
                <a:cubicBezTo>
                  <a:pt x="17999" y="12713"/>
                  <a:pt x="9630" y="252"/>
                  <a:pt x="7547" y="3661"/>
                </a:cubicBezTo>
                <a:cubicBezTo>
                  <a:pt x="5684" y="6710"/>
                  <a:pt x="5869" y="10760"/>
                  <a:pt x="6295" y="14308"/>
                </a:cubicBezTo>
                <a:cubicBezTo>
                  <a:pt x="6437" y="15492"/>
                  <a:pt x="8205" y="17193"/>
                  <a:pt x="7234" y="16500"/>
                </a:cubicBezTo>
                <a:cubicBezTo>
                  <a:pt x="4345" y="14439"/>
                  <a:pt x="-113" y="9777"/>
                  <a:pt x="2224" y="7106"/>
                </a:cubicBezTo>
                <a:cubicBezTo>
                  <a:pt x="4634" y="4352"/>
                  <a:pt x="9525" y="6480"/>
                  <a:pt x="13184" y="6480"/>
                </a:cubicBezTo>
              </a:path>
            </a:pathLst>
          </a:custGeom>
          <a:noFill/>
          <a:ln w="28575" cap="flat" cmpd="sng">
            <a:solidFill>
              <a:srgbClr val="4BB5D9"/>
            </a:solidFill>
            <a:prstDash val="solid"/>
            <a:round/>
            <a:headEnd type="none" w="med" len="med"/>
            <a:tailEnd type="none" w="med" len="med"/>
          </a:ln>
        </p:spPr>
        <p:txBody>
          <a:bodyPr/>
          <a:lstStyle/>
          <a:p>
            <a:endParaRPr lang="en-US"/>
          </a:p>
        </p:txBody>
      </p:sp>
      <p:sp>
        <p:nvSpPr>
          <p:cNvPr id="197" name="Google Shape;197;p40" descr="Sexual/romatic orientation can be seen as coming from the heart. Who an individual is attracted to."/>
          <p:cNvSpPr/>
          <p:nvPr/>
        </p:nvSpPr>
        <p:spPr>
          <a:xfrm rot="-777670">
            <a:off x="4616368" y="3316804"/>
            <a:ext cx="577822" cy="572875"/>
          </a:xfrm>
          <a:prstGeom prst="heart">
            <a:avLst/>
          </a:prstGeom>
          <a:solidFill>
            <a:srgbClr val="E4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0" descr="Gender expression can be seen as how a person presents to the world. Their whole outward appearance.">
            <a:extLst>
              <a:ext uri="{C183D7F6-B498-43B3-948B-1728B52AA6E4}">
                <adec:decorative xmlns:adec="http://schemas.microsoft.com/office/drawing/2017/decorative" val="0"/>
              </a:ext>
            </a:extLst>
          </p:cNvPr>
          <p:cNvSpPr/>
          <p:nvPr/>
        </p:nvSpPr>
        <p:spPr>
          <a:xfrm>
            <a:off x="5632373" y="960641"/>
            <a:ext cx="887808" cy="5198641"/>
          </a:xfrm>
          <a:custGeom>
            <a:avLst/>
            <a:gdLst/>
            <a:ahLst/>
            <a:cxnLst/>
            <a:rect l="l" t="t" r="r" b="b"/>
            <a:pathLst>
              <a:path w="24392" h="142810" extrusionOk="0">
                <a:moveTo>
                  <a:pt x="7829" y="0"/>
                </a:moveTo>
                <a:cubicBezTo>
                  <a:pt x="10491" y="3497"/>
                  <a:pt x="21711" y="12526"/>
                  <a:pt x="23799" y="20981"/>
                </a:cubicBezTo>
                <a:cubicBezTo>
                  <a:pt x="25887" y="29436"/>
                  <a:pt x="21712" y="43998"/>
                  <a:pt x="20355" y="50731"/>
                </a:cubicBezTo>
                <a:cubicBezTo>
                  <a:pt x="18998" y="57464"/>
                  <a:pt x="16022" y="58508"/>
                  <a:pt x="15657" y="61378"/>
                </a:cubicBezTo>
                <a:cubicBezTo>
                  <a:pt x="15292" y="64249"/>
                  <a:pt x="17224" y="66075"/>
                  <a:pt x="18163" y="67954"/>
                </a:cubicBezTo>
                <a:cubicBezTo>
                  <a:pt x="19103" y="69833"/>
                  <a:pt x="21399" y="71346"/>
                  <a:pt x="21294" y="72651"/>
                </a:cubicBezTo>
                <a:cubicBezTo>
                  <a:pt x="21190" y="73956"/>
                  <a:pt x="18319" y="74478"/>
                  <a:pt x="17536" y="75783"/>
                </a:cubicBezTo>
                <a:cubicBezTo>
                  <a:pt x="16753" y="77088"/>
                  <a:pt x="16493" y="78862"/>
                  <a:pt x="16597" y="80480"/>
                </a:cubicBezTo>
                <a:cubicBezTo>
                  <a:pt x="16702" y="82098"/>
                  <a:pt x="17067" y="82307"/>
                  <a:pt x="18163" y="85491"/>
                </a:cubicBezTo>
                <a:cubicBezTo>
                  <a:pt x="19259" y="88675"/>
                  <a:pt x="22756" y="92588"/>
                  <a:pt x="23173" y="99582"/>
                </a:cubicBezTo>
                <a:cubicBezTo>
                  <a:pt x="23591" y="106576"/>
                  <a:pt x="23852" y="120564"/>
                  <a:pt x="20668" y="127453"/>
                </a:cubicBezTo>
                <a:cubicBezTo>
                  <a:pt x="17484" y="134342"/>
                  <a:pt x="7516" y="138361"/>
                  <a:pt x="4071" y="140918"/>
                </a:cubicBezTo>
                <a:cubicBezTo>
                  <a:pt x="626" y="143475"/>
                  <a:pt x="679" y="142484"/>
                  <a:pt x="0" y="142797"/>
                </a:cubicBezTo>
              </a:path>
            </a:pathLst>
          </a:custGeom>
          <a:noFill/>
          <a:ln w="28575" cap="flat" cmpd="sng">
            <a:solidFill>
              <a:srgbClr val="D93F24"/>
            </a:solidFill>
            <a:prstDash val="dash"/>
            <a:round/>
            <a:headEnd type="none" w="med" len="med"/>
            <a:tailEnd type="none" w="med" len="med"/>
          </a:ln>
        </p:spPr>
        <p:txBody>
          <a:bodyPr/>
          <a:lstStyle/>
          <a:p>
            <a:endParaRPr lang="en-US"/>
          </a:p>
        </p:txBody>
      </p:sp>
      <p:sp>
        <p:nvSpPr>
          <p:cNvPr id="199" name="Google Shape;199;p40"/>
          <p:cNvSpPr txBox="1"/>
          <p:nvPr/>
        </p:nvSpPr>
        <p:spPr>
          <a:xfrm>
            <a:off x="330450" y="1060394"/>
            <a:ext cx="1651500" cy="13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t>Gender </a:t>
            </a:r>
            <a:endParaRPr sz="2800" b="1"/>
          </a:p>
          <a:p>
            <a:pPr marL="0" lvl="0" indent="0" algn="l" rtl="0">
              <a:spcBef>
                <a:spcPts val="0"/>
              </a:spcBef>
              <a:spcAft>
                <a:spcPts val="0"/>
              </a:spcAft>
              <a:buNone/>
            </a:pPr>
            <a:r>
              <a:rPr lang="en" sz="2800" b="1"/>
              <a:t>identity</a:t>
            </a:r>
            <a:endParaRPr sz="2800" b="1"/>
          </a:p>
        </p:txBody>
      </p:sp>
      <p:grpSp>
        <p:nvGrpSpPr>
          <p:cNvPr id="207" name="Google Shape;207;p40" descr="Sex as assigned at birth represents a person's mostly external sex organs."/>
          <p:cNvGrpSpPr/>
          <p:nvPr/>
        </p:nvGrpSpPr>
        <p:grpSpPr>
          <a:xfrm>
            <a:off x="3982775" y="4410525"/>
            <a:ext cx="576300" cy="576300"/>
            <a:chOff x="3982775" y="4410525"/>
            <a:chExt cx="576300" cy="576300"/>
          </a:xfrm>
        </p:grpSpPr>
        <p:sp>
          <p:nvSpPr>
            <p:cNvPr id="208" name="Google Shape;208;p40"/>
            <p:cNvSpPr/>
            <p:nvPr/>
          </p:nvSpPr>
          <p:spPr>
            <a:xfrm>
              <a:off x="3982775" y="4410525"/>
              <a:ext cx="576300" cy="576300"/>
            </a:xfrm>
            <a:prstGeom prst="ellipse">
              <a:avLst/>
            </a:prstGeom>
            <a:solidFill>
              <a:srgbClr val="54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40"/>
            <p:cNvPicPr preferRelativeResize="0"/>
            <p:nvPr/>
          </p:nvPicPr>
          <p:blipFill>
            <a:blip r:embed="rId4">
              <a:alphaModFix/>
            </a:blip>
            <a:stretch>
              <a:fillRect/>
            </a:stretch>
          </p:blipFill>
          <p:spPr>
            <a:xfrm rot="-3599969">
              <a:off x="4091611" y="4571754"/>
              <a:ext cx="358626" cy="301848"/>
            </a:xfrm>
            <a:prstGeom prst="rect">
              <a:avLst/>
            </a:prstGeom>
            <a:noFill/>
            <a:ln>
              <a:noFill/>
            </a:ln>
          </p:spPr>
        </p:pic>
      </p:grpSp>
      <p:sp>
        <p:nvSpPr>
          <p:cNvPr id="200" name="Google Shape;200;p40">
            <a:extLst>
              <a:ext uri="{C183D7F6-B498-43B3-948B-1728B52AA6E4}">
                <adec:decorative xmlns:adec="http://schemas.microsoft.com/office/drawing/2017/decorative" val="1"/>
              </a:ext>
            </a:extLst>
          </p:cNvPr>
          <p:cNvSpPr/>
          <p:nvPr/>
        </p:nvSpPr>
        <p:spPr>
          <a:xfrm>
            <a:off x="330462" y="347800"/>
            <a:ext cx="768332" cy="656610"/>
          </a:xfrm>
          <a:custGeom>
            <a:avLst/>
            <a:gdLst/>
            <a:ahLst/>
            <a:cxnLst/>
            <a:rect l="l" t="t" r="r" b="b"/>
            <a:pathLst>
              <a:path w="19538" h="16697" extrusionOk="0">
                <a:moveTo>
                  <a:pt x="5355" y="5540"/>
                </a:moveTo>
                <a:cubicBezTo>
                  <a:pt x="3172" y="6787"/>
                  <a:pt x="-1208" y="9200"/>
                  <a:pt x="345" y="11177"/>
                </a:cubicBezTo>
                <a:cubicBezTo>
                  <a:pt x="4298" y="16208"/>
                  <a:pt x="20180" y="15654"/>
                  <a:pt x="19447" y="9298"/>
                </a:cubicBezTo>
                <a:cubicBezTo>
                  <a:pt x="18789" y="3591"/>
                  <a:pt x="4601" y="-3592"/>
                  <a:pt x="3789" y="2095"/>
                </a:cubicBezTo>
                <a:cubicBezTo>
                  <a:pt x="3057" y="7218"/>
                  <a:pt x="9102" y="14937"/>
                  <a:pt x="14123" y="13682"/>
                </a:cubicBezTo>
                <a:cubicBezTo>
                  <a:pt x="17999" y="12713"/>
                  <a:pt x="9630" y="252"/>
                  <a:pt x="7547" y="3661"/>
                </a:cubicBezTo>
                <a:cubicBezTo>
                  <a:pt x="5684" y="6710"/>
                  <a:pt x="5869" y="10760"/>
                  <a:pt x="6295" y="14308"/>
                </a:cubicBezTo>
                <a:cubicBezTo>
                  <a:pt x="6437" y="15492"/>
                  <a:pt x="8205" y="17193"/>
                  <a:pt x="7234" y="16500"/>
                </a:cubicBezTo>
                <a:cubicBezTo>
                  <a:pt x="4345" y="14439"/>
                  <a:pt x="-113" y="9777"/>
                  <a:pt x="2224" y="7106"/>
                </a:cubicBezTo>
                <a:cubicBezTo>
                  <a:pt x="4634" y="4352"/>
                  <a:pt x="9525" y="6480"/>
                  <a:pt x="13184" y="6480"/>
                </a:cubicBezTo>
              </a:path>
            </a:pathLst>
          </a:custGeom>
          <a:noFill/>
          <a:ln w="28575" cap="flat" cmpd="sng">
            <a:solidFill>
              <a:srgbClr val="4BB5D9"/>
            </a:solidFill>
            <a:prstDash val="solid"/>
            <a:round/>
            <a:headEnd type="none" w="med" len="med"/>
            <a:tailEnd type="none" w="med" len="med"/>
          </a:ln>
        </p:spPr>
        <p:txBody>
          <a:bodyPr/>
          <a:lstStyle/>
          <a:p>
            <a:endParaRPr lang="en-US"/>
          </a:p>
        </p:txBody>
      </p:sp>
      <p:sp>
        <p:nvSpPr>
          <p:cNvPr id="201" name="Google Shape;201;p40">
            <a:extLst>
              <a:ext uri="{C183D7F6-B498-43B3-948B-1728B52AA6E4}">
                <adec:decorative xmlns:adec="http://schemas.microsoft.com/office/drawing/2017/decorative" val="1"/>
              </a:ext>
            </a:extLst>
          </p:cNvPr>
          <p:cNvSpPr/>
          <p:nvPr/>
        </p:nvSpPr>
        <p:spPr>
          <a:xfrm>
            <a:off x="8511113" y="4564363"/>
            <a:ext cx="240322" cy="826870"/>
          </a:xfrm>
          <a:custGeom>
            <a:avLst/>
            <a:gdLst/>
            <a:ahLst/>
            <a:cxnLst/>
            <a:rect l="l" t="t" r="r" b="b"/>
            <a:pathLst>
              <a:path w="24392" h="142810" extrusionOk="0">
                <a:moveTo>
                  <a:pt x="7829" y="0"/>
                </a:moveTo>
                <a:cubicBezTo>
                  <a:pt x="10491" y="3497"/>
                  <a:pt x="21711" y="12526"/>
                  <a:pt x="23799" y="20981"/>
                </a:cubicBezTo>
                <a:cubicBezTo>
                  <a:pt x="25887" y="29436"/>
                  <a:pt x="21712" y="43998"/>
                  <a:pt x="20355" y="50731"/>
                </a:cubicBezTo>
                <a:cubicBezTo>
                  <a:pt x="18998" y="57464"/>
                  <a:pt x="16022" y="58508"/>
                  <a:pt x="15657" y="61378"/>
                </a:cubicBezTo>
                <a:cubicBezTo>
                  <a:pt x="15292" y="64249"/>
                  <a:pt x="17224" y="66075"/>
                  <a:pt x="18163" y="67954"/>
                </a:cubicBezTo>
                <a:cubicBezTo>
                  <a:pt x="19103" y="69833"/>
                  <a:pt x="21399" y="71346"/>
                  <a:pt x="21294" y="72651"/>
                </a:cubicBezTo>
                <a:cubicBezTo>
                  <a:pt x="21190" y="73956"/>
                  <a:pt x="18319" y="74478"/>
                  <a:pt x="17536" y="75783"/>
                </a:cubicBezTo>
                <a:cubicBezTo>
                  <a:pt x="16753" y="77088"/>
                  <a:pt x="16493" y="78862"/>
                  <a:pt x="16597" y="80480"/>
                </a:cubicBezTo>
                <a:cubicBezTo>
                  <a:pt x="16702" y="82098"/>
                  <a:pt x="17067" y="82307"/>
                  <a:pt x="18163" y="85491"/>
                </a:cubicBezTo>
                <a:cubicBezTo>
                  <a:pt x="19259" y="88675"/>
                  <a:pt x="22756" y="92588"/>
                  <a:pt x="23173" y="99582"/>
                </a:cubicBezTo>
                <a:cubicBezTo>
                  <a:pt x="23591" y="106576"/>
                  <a:pt x="23852" y="120564"/>
                  <a:pt x="20668" y="127453"/>
                </a:cubicBezTo>
                <a:cubicBezTo>
                  <a:pt x="17484" y="134342"/>
                  <a:pt x="7516" y="138361"/>
                  <a:pt x="4071" y="140918"/>
                </a:cubicBezTo>
                <a:cubicBezTo>
                  <a:pt x="626" y="143475"/>
                  <a:pt x="679" y="142484"/>
                  <a:pt x="0" y="142797"/>
                </a:cubicBezTo>
              </a:path>
            </a:pathLst>
          </a:custGeom>
          <a:noFill/>
          <a:ln w="28575" cap="flat" cmpd="sng">
            <a:solidFill>
              <a:srgbClr val="D93F24"/>
            </a:solidFill>
            <a:prstDash val="dash"/>
            <a:round/>
            <a:headEnd type="none" w="med" len="med"/>
            <a:tailEnd type="none" w="med" len="med"/>
          </a:ln>
        </p:spPr>
        <p:txBody>
          <a:bodyPr/>
          <a:lstStyle/>
          <a:p>
            <a:endParaRPr lang="en-US"/>
          </a:p>
        </p:txBody>
      </p:sp>
      <p:sp>
        <p:nvSpPr>
          <p:cNvPr id="203" name="Google Shape;203;p40">
            <a:extLst>
              <a:ext uri="{C183D7F6-B498-43B3-948B-1728B52AA6E4}">
                <adec:decorative xmlns:adec="http://schemas.microsoft.com/office/drawing/2017/decorative" val="1"/>
              </a:ext>
            </a:extLst>
          </p:cNvPr>
          <p:cNvSpPr/>
          <p:nvPr/>
        </p:nvSpPr>
        <p:spPr>
          <a:xfrm>
            <a:off x="426474" y="4814912"/>
            <a:ext cx="576300" cy="576300"/>
          </a:xfrm>
          <a:prstGeom prst="ellipse">
            <a:avLst/>
          </a:prstGeom>
          <a:solidFill>
            <a:srgbClr val="54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0">
            <a:extLst>
              <a:ext uri="{C183D7F6-B498-43B3-948B-1728B52AA6E4}">
                <adec:decorative xmlns:adec="http://schemas.microsoft.com/office/drawing/2017/decorative" val="1"/>
              </a:ext>
            </a:extLst>
          </p:cNvPr>
          <p:cNvSpPr txBox="1"/>
          <p:nvPr/>
        </p:nvSpPr>
        <p:spPr>
          <a:xfrm>
            <a:off x="6742875" y="5538875"/>
            <a:ext cx="2218800" cy="1389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b="1"/>
              <a:t>Gender </a:t>
            </a:r>
            <a:endParaRPr sz="2800" b="1"/>
          </a:p>
          <a:p>
            <a:pPr marL="0" lvl="0" indent="0" algn="r" rtl="0">
              <a:spcBef>
                <a:spcPts val="0"/>
              </a:spcBef>
              <a:spcAft>
                <a:spcPts val="0"/>
              </a:spcAft>
              <a:buNone/>
            </a:pPr>
            <a:r>
              <a:rPr lang="en" sz="2800" b="1"/>
              <a:t>expression</a:t>
            </a:r>
            <a:endParaRPr sz="2800" b="1"/>
          </a:p>
        </p:txBody>
      </p:sp>
      <p:sp>
        <p:nvSpPr>
          <p:cNvPr id="204" name="Google Shape;204;p40">
            <a:extLst>
              <a:ext uri="{C183D7F6-B498-43B3-948B-1728B52AA6E4}">
                <adec:decorative xmlns:adec="http://schemas.microsoft.com/office/drawing/2017/decorative" val="1"/>
              </a:ext>
            </a:extLst>
          </p:cNvPr>
          <p:cNvSpPr txBox="1"/>
          <p:nvPr/>
        </p:nvSpPr>
        <p:spPr>
          <a:xfrm>
            <a:off x="330450" y="5538875"/>
            <a:ext cx="3434700" cy="10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t>Sex assigned </a:t>
            </a:r>
            <a:endParaRPr sz="2800" b="1"/>
          </a:p>
          <a:p>
            <a:pPr marL="0" lvl="0" indent="0" algn="l" rtl="0">
              <a:spcBef>
                <a:spcPts val="0"/>
              </a:spcBef>
              <a:spcAft>
                <a:spcPts val="0"/>
              </a:spcAft>
              <a:buNone/>
            </a:pPr>
            <a:r>
              <a:rPr lang="en" sz="2800" b="1"/>
              <a:t>at birth</a:t>
            </a:r>
            <a:endParaRPr sz="2800" b="1"/>
          </a:p>
        </p:txBody>
      </p:sp>
      <p:sp>
        <p:nvSpPr>
          <p:cNvPr id="205" name="Google Shape;205;p40">
            <a:extLst>
              <a:ext uri="{C183D7F6-B498-43B3-948B-1728B52AA6E4}">
                <adec:decorative xmlns:adec="http://schemas.microsoft.com/office/drawing/2017/decorative" val="1"/>
              </a:ext>
            </a:extLst>
          </p:cNvPr>
          <p:cNvSpPr/>
          <p:nvPr/>
        </p:nvSpPr>
        <p:spPr>
          <a:xfrm rot="-778245">
            <a:off x="8031436" y="473247"/>
            <a:ext cx="539978" cy="532917"/>
          </a:xfrm>
          <a:prstGeom prst="heart">
            <a:avLst/>
          </a:prstGeom>
          <a:solidFill>
            <a:srgbClr val="E4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0">
            <a:extLst>
              <a:ext uri="{C183D7F6-B498-43B3-948B-1728B52AA6E4}">
                <adec:decorative xmlns:adec="http://schemas.microsoft.com/office/drawing/2017/decorative" val="1"/>
              </a:ext>
            </a:extLst>
          </p:cNvPr>
          <p:cNvSpPr txBox="1"/>
          <p:nvPr/>
        </p:nvSpPr>
        <p:spPr>
          <a:xfrm>
            <a:off x="6272175" y="1060400"/>
            <a:ext cx="2689500" cy="1446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b="1"/>
              <a:t>Sexual / romantic orientation</a:t>
            </a:r>
            <a:endParaRPr sz="2800" b="1"/>
          </a:p>
        </p:txBody>
      </p:sp>
      <p:pic>
        <p:nvPicPr>
          <p:cNvPr id="210" name="Google Shape;210;p4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3599969">
            <a:off x="535324" y="4952141"/>
            <a:ext cx="358626" cy="3018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14"/>
        <p:cNvGrpSpPr/>
        <p:nvPr/>
      </p:nvGrpSpPr>
      <p:grpSpPr>
        <a:xfrm>
          <a:off x="0" y="0"/>
          <a:ext cx="0" cy="0"/>
          <a:chOff x="0" y="0"/>
          <a:chExt cx="0" cy="0"/>
        </a:xfrm>
      </p:grpSpPr>
      <p:sp>
        <p:nvSpPr>
          <p:cNvPr id="215" name="Google Shape;215;p41">
            <a:extLst>
              <a:ext uri="{C183D7F6-B498-43B3-948B-1728B52AA6E4}">
                <adec:decorative xmlns:adec="http://schemas.microsoft.com/office/drawing/2017/decorative" val="1"/>
              </a:ext>
            </a:extLst>
          </p:cNvPr>
          <p:cNvSpPr/>
          <p:nvPr/>
        </p:nvSpPr>
        <p:spPr>
          <a:xfrm>
            <a:off x="5411175" y="2454300"/>
            <a:ext cx="1262400" cy="1684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1">
            <a:extLst>
              <a:ext uri="{C183D7F6-B498-43B3-948B-1728B52AA6E4}">
                <adec:decorative xmlns:adec="http://schemas.microsoft.com/office/drawing/2017/decorative" val="1"/>
              </a:ext>
            </a:extLst>
          </p:cNvPr>
          <p:cNvSpPr/>
          <p:nvPr/>
        </p:nvSpPr>
        <p:spPr>
          <a:xfrm>
            <a:off x="2407925" y="2454133"/>
            <a:ext cx="1262400" cy="1684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1" cy="6858002"/>
          </a:xfrm>
          <a:prstGeom prst="rect">
            <a:avLst/>
          </a:prstGeom>
          <a:noFill/>
          <a:ln>
            <a:noFill/>
          </a:ln>
        </p:spPr>
      </p:pic>
      <p:sp>
        <p:nvSpPr>
          <p:cNvPr id="2" name="Title 1">
            <a:extLst>
              <a:ext uri="{FF2B5EF4-FFF2-40B4-BE49-F238E27FC236}">
                <a16:creationId xmlns:a16="http://schemas.microsoft.com/office/drawing/2014/main" id="{24607ACE-9B98-AE95-C5CA-6A2086CA596F}"/>
              </a:ext>
            </a:extLst>
          </p:cNvPr>
          <p:cNvSpPr>
            <a:spLocks noGrp="1"/>
          </p:cNvSpPr>
          <p:nvPr>
            <p:ph type="title" idx="4294967295"/>
          </p:nvPr>
        </p:nvSpPr>
        <p:spPr>
          <a:xfrm>
            <a:off x="457200" y="-632700"/>
            <a:ext cx="5185200" cy="632700"/>
          </a:xfrm>
        </p:spPr>
        <p:txBody>
          <a:bodyPr spcFirstLastPara="1" wrap="square" lIns="91425" tIns="91425" rIns="91425" bIns="91425" anchor="b" anchorCtr="0"/>
          <a:lstStyle/>
          <a:p>
            <a:r>
              <a:rPr lang="en-US" dirty="0"/>
              <a:t>Gender as a Spectrum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221"/>
        <p:cNvGrpSpPr/>
        <p:nvPr/>
      </p:nvGrpSpPr>
      <p:grpSpPr>
        <a:xfrm>
          <a:off x="0" y="0"/>
          <a:ext cx="0" cy="0"/>
          <a:chOff x="0" y="0"/>
          <a:chExt cx="0" cy="0"/>
        </a:xfrm>
      </p:grpSpPr>
      <p:pic>
        <p:nvPicPr>
          <p:cNvPr id="222" name="Google Shape;222;p4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23175"/>
            <a:ext cx="8839200" cy="5206289"/>
          </a:xfrm>
          <a:prstGeom prst="rect">
            <a:avLst/>
          </a:prstGeom>
          <a:noFill/>
          <a:ln>
            <a:noFill/>
          </a:ln>
        </p:spPr>
      </p:pic>
      <p:sp>
        <p:nvSpPr>
          <p:cNvPr id="2" name="Title 1">
            <a:extLst>
              <a:ext uri="{FF2B5EF4-FFF2-40B4-BE49-F238E27FC236}">
                <a16:creationId xmlns:a16="http://schemas.microsoft.com/office/drawing/2014/main" id="{A0B846C0-B1CC-FFE4-85A2-19B6B63586C2}"/>
              </a:ext>
            </a:extLst>
          </p:cNvPr>
          <p:cNvSpPr>
            <a:spLocks noGrp="1"/>
          </p:cNvSpPr>
          <p:nvPr>
            <p:ph type="title" idx="4294967295"/>
          </p:nvPr>
        </p:nvSpPr>
        <p:spPr>
          <a:xfrm>
            <a:off x="311700" y="-763500"/>
            <a:ext cx="8520600" cy="763500"/>
          </a:xfrm>
        </p:spPr>
        <p:txBody>
          <a:bodyPr spcFirstLastPara="1" wrap="square" lIns="91425" tIns="91425" rIns="91425" bIns="91425" anchor="b" anchorCtr="0"/>
          <a:lstStyle/>
          <a:p>
            <a:r>
              <a:rPr lang="en-US" dirty="0"/>
              <a:t>Legal Rights</a:t>
            </a:r>
          </a:p>
        </p:txBody>
      </p:sp>
      <p:sp>
        <p:nvSpPr>
          <p:cNvPr id="223" name="Google Shape;223;p42"/>
          <p:cNvSpPr txBox="1"/>
          <p:nvPr/>
        </p:nvSpPr>
        <p:spPr>
          <a:xfrm>
            <a:off x="377625" y="5578975"/>
            <a:ext cx="8656500" cy="12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800">
                <a:solidFill>
                  <a:srgbClr val="FFFFFF"/>
                </a:solidFill>
                <a:latin typeface="Montserrat"/>
                <a:ea typeface="Montserrat"/>
                <a:cs typeface="Montserrat"/>
                <a:sym typeface="Montserrat"/>
              </a:rPr>
              <a:t>transequality.org</a:t>
            </a:r>
            <a:endParaRPr sz="5800">
              <a:solidFill>
                <a:srgbClr val="FFFFFF"/>
              </a:solidFill>
              <a:latin typeface="Montserrat"/>
              <a:ea typeface="Montserrat"/>
              <a:cs typeface="Montserrat"/>
              <a:sym typeface="Montserrat"/>
            </a:endParaRPr>
          </a:p>
        </p:txBody>
      </p:sp>
      <p:pic>
        <p:nvPicPr>
          <p:cNvPr id="224" name="Google Shape;224;p4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142206">
            <a:off x="196080" y="1499783"/>
            <a:ext cx="8751840" cy="1118282"/>
          </a:xfrm>
          <a:prstGeom prst="rect">
            <a:avLst/>
          </a:prstGeom>
          <a:noFill/>
          <a:ln>
            <a:noFill/>
          </a:ln>
        </p:spPr>
      </p:pic>
      <p:pic>
        <p:nvPicPr>
          <p:cNvPr id="225" name="Google Shape;225;p4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
            <a:off x="152400" y="3025801"/>
            <a:ext cx="8839200" cy="10741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229"/>
        <p:cNvGrpSpPr/>
        <p:nvPr/>
      </p:nvGrpSpPr>
      <p:grpSpPr>
        <a:xfrm>
          <a:off x="0" y="0"/>
          <a:ext cx="0" cy="0"/>
          <a:chOff x="0" y="0"/>
          <a:chExt cx="0" cy="0"/>
        </a:xfrm>
      </p:grpSpPr>
      <p:sp>
        <p:nvSpPr>
          <p:cNvPr id="2" name="Title 1">
            <a:extLst>
              <a:ext uri="{FF2B5EF4-FFF2-40B4-BE49-F238E27FC236}">
                <a16:creationId xmlns:a16="http://schemas.microsoft.com/office/drawing/2014/main" id="{B42219A6-B516-78B3-A10A-0E75DA18109B}"/>
              </a:ext>
            </a:extLst>
          </p:cNvPr>
          <p:cNvSpPr>
            <a:spLocks noGrp="1"/>
          </p:cNvSpPr>
          <p:nvPr>
            <p:ph type="title" idx="4294967295"/>
          </p:nvPr>
        </p:nvSpPr>
        <p:spPr>
          <a:xfrm>
            <a:off x="457200" y="-632700"/>
            <a:ext cx="5185200" cy="632700"/>
          </a:xfrm>
        </p:spPr>
        <p:txBody>
          <a:bodyPr spcFirstLastPara="1" wrap="square" lIns="91425" tIns="91425" rIns="91425" bIns="91425" anchor="b" anchorCtr="0"/>
          <a:lstStyle/>
          <a:p>
            <a:r>
              <a:rPr lang="en-US" dirty="0"/>
              <a:t>Resilience</a:t>
            </a:r>
          </a:p>
        </p:txBody>
      </p:sp>
      <p:sp>
        <p:nvSpPr>
          <p:cNvPr id="230" name="Google Shape;230;p43"/>
          <p:cNvSpPr txBox="1">
            <a:spLocks noGrp="1"/>
          </p:cNvSpPr>
          <p:nvPr>
            <p:ph type="body" idx="1"/>
          </p:nvPr>
        </p:nvSpPr>
        <p:spPr>
          <a:xfrm>
            <a:off x="838250" y="2102633"/>
            <a:ext cx="6656100" cy="4533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a:t>Transgender people face extraordinary levels of physical and sexual violence, whether on the streets, at school or work, at home, or at the hands of government officials. </a:t>
            </a: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Clr>
                <a:schemeClr val="dk1"/>
              </a:buClr>
              <a:buSzPts val="1100"/>
              <a:buFont typeface="Arial"/>
              <a:buNone/>
            </a:pPr>
            <a:r>
              <a:rPr lang="en"/>
              <a:t>National Center for Transgender Equality</a:t>
            </a:r>
            <a:endParaRPr/>
          </a:p>
          <a:p>
            <a:pPr marL="0" lvl="0" indent="0" algn="l" rtl="0">
              <a:spcBef>
                <a:spcPts val="600"/>
              </a:spcBef>
              <a:spcAft>
                <a:spcPts val="0"/>
              </a:spcAft>
              <a:buClr>
                <a:schemeClr val="dk1"/>
              </a:buClr>
              <a:buSzPts val="1100"/>
              <a:buFont typeface="Arial"/>
              <a:buNone/>
            </a:pPr>
            <a:r>
              <a:rPr lang="en" sz="1200"/>
              <a:t>https://transequality.org/issues/anti-violence</a:t>
            </a:r>
            <a:endParaRPr sz="1200"/>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77BA1"/>
        </a:solidFill>
        <a:effectLst/>
      </p:bgPr>
    </p:bg>
    <p:spTree>
      <p:nvGrpSpPr>
        <p:cNvPr id="1" name="Shape 234"/>
        <p:cNvGrpSpPr/>
        <p:nvPr/>
      </p:nvGrpSpPr>
      <p:grpSpPr>
        <a:xfrm>
          <a:off x="0" y="0"/>
          <a:ext cx="0" cy="0"/>
          <a:chOff x="0" y="0"/>
          <a:chExt cx="0" cy="0"/>
        </a:xfrm>
      </p:grpSpPr>
      <p:pic>
        <p:nvPicPr>
          <p:cNvPr id="235" name="Google Shape;235;p44">
            <a:extLst>
              <a:ext uri="{C183D7F6-B498-43B3-948B-1728B52AA6E4}">
                <adec:decorative xmlns:adec="http://schemas.microsoft.com/office/drawing/2017/decorative" val="1"/>
              </a:ext>
            </a:extLst>
          </p:cNvPr>
          <p:cNvPicPr preferRelativeResize="0"/>
          <p:nvPr/>
        </p:nvPicPr>
        <p:blipFill rotWithShape="1">
          <a:blip r:embed="rId3">
            <a:alphaModFix/>
          </a:blip>
          <a:srcRect l="3790" r="4213"/>
          <a:stretch/>
        </p:blipFill>
        <p:spPr>
          <a:xfrm>
            <a:off x="317887" y="238413"/>
            <a:ext cx="8508225" cy="6381175"/>
          </a:xfrm>
          <a:prstGeom prst="rect">
            <a:avLst/>
          </a:prstGeom>
          <a:noFill/>
          <a:ln>
            <a:noFill/>
          </a:ln>
        </p:spPr>
      </p:pic>
      <p:sp>
        <p:nvSpPr>
          <p:cNvPr id="2" name="Title 1">
            <a:extLst>
              <a:ext uri="{FF2B5EF4-FFF2-40B4-BE49-F238E27FC236}">
                <a16:creationId xmlns:a16="http://schemas.microsoft.com/office/drawing/2014/main" id="{1B77E817-B7DF-D3A0-58E1-BD250DF2D297}"/>
              </a:ext>
            </a:extLst>
          </p:cNvPr>
          <p:cNvSpPr>
            <a:spLocks noGrp="1"/>
          </p:cNvSpPr>
          <p:nvPr>
            <p:ph type="title" idx="4294967295"/>
          </p:nvPr>
        </p:nvSpPr>
        <p:spPr>
          <a:xfrm>
            <a:off x="311700" y="-763500"/>
            <a:ext cx="8520600" cy="763500"/>
          </a:xfrm>
        </p:spPr>
        <p:txBody>
          <a:bodyPr spcFirstLastPara="1" wrap="square" lIns="91425" tIns="91425" rIns="91425" bIns="91425" anchor="b" anchorCtr="0"/>
          <a:lstStyle/>
          <a:p>
            <a:r>
              <a:rPr lang="en-US" dirty="0"/>
              <a:t>Why is this Important for Libraries?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77BA1"/>
        </a:solidFill>
        <a:effectLst/>
      </p:bgPr>
    </p:bg>
    <p:spTree>
      <p:nvGrpSpPr>
        <p:cNvPr id="1" name="Shape 239"/>
        <p:cNvGrpSpPr/>
        <p:nvPr/>
      </p:nvGrpSpPr>
      <p:grpSpPr>
        <a:xfrm>
          <a:off x="0" y="0"/>
          <a:ext cx="0" cy="0"/>
          <a:chOff x="0" y="0"/>
          <a:chExt cx="0" cy="0"/>
        </a:xfrm>
      </p:grpSpPr>
      <p:sp>
        <p:nvSpPr>
          <p:cNvPr id="240" name="Google Shape;240;p45"/>
          <p:cNvSpPr txBox="1">
            <a:spLocks noGrp="1"/>
          </p:cNvSpPr>
          <p:nvPr>
            <p:ph type="title" idx="4294967295"/>
          </p:nvPr>
        </p:nvSpPr>
        <p:spPr>
          <a:xfrm>
            <a:off x="818350" y="699733"/>
            <a:ext cx="7560900" cy="150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Why is this a library issue? </a:t>
            </a:r>
            <a:endParaRPr sz="3600">
              <a:solidFill>
                <a:srgbClr val="FFFFFF"/>
              </a:solidFill>
            </a:endParaRPr>
          </a:p>
        </p:txBody>
      </p:sp>
      <p:sp>
        <p:nvSpPr>
          <p:cNvPr id="241" name="Google Shape;241;p45"/>
          <p:cNvSpPr txBox="1">
            <a:spLocks noGrp="1"/>
          </p:cNvSpPr>
          <p:nvPr>
            <p:ph type="body" idx="4294967295"/>
          </p:nvPr>
        </p:nvSpPr>
        <p:spPr>
          <a:xfrm>
            <a:off x="1149600" y="1750775"/>
            <a:ext cx="6844800" cy="408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000" i="1">
                <a:solidFill>
                  <a:srgbClr val="FFFFFF"/>
                </a:solidFill>
              </a:rPr>
              <a:t>We provide the highest level of service to all library users through appropriate and usefully organized resources; equitable service policies; equitable access; and accurate, unbiased, and courteous responses to all requests.</a:t>
            </a:r>
            <a:endParaRPr sz="3000" i="1">
              <a:solidFill>
                <a:srgbClr val="FFFFFF"/>
              </a:solidFill>
            </a:endParaRPr>
          </a:p>
          <a:p>
            <a:pPr marL="0" lvl="0" indent="0" algn="l" rtl="0">
              <a:spcBef>
                <a:spcPts val="600"/>
              </a:spcBef>
              <a:spcAft>
                <a:spcPts val="0"/>
              </a:spcAft>
              <a:buNone/>
            </a:pPr>
            <a:endParaRPr i="1">
              <a:solidFill>
                <a:srgbClr val="FFFFFF"/>
              </a:solidFill>
            </a:endParaRPr>
          </a:p>
          <a:p>
            <a:pPr marL="0" lvl="0" indent="0" algn="l" rtl="0">
              <a:spcBef>
                <a:spcPts val="600"/>
              </a:spcBef>
              <a:spcAft>
                <a:spcPts val="0"/>
              </a:spcAft>
              <a:buNone/>
            </a:pPr>
            <a:r>
              <a:rPr lang="en" sz="2400">
                <a:solidFill>
                  <a:srgbClr val="FFFFFF"/>
                </a:solidFill>
              </a:rPr>
              <a:t>Code of Ethics of the American Library Association</a:t>
            </a:r>
            <a:endParaRPr sz="24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C14E"/>
        </a:solidFill>
        <a:effectLst/>
      </p:bgPr>
    </p:bg>
    <p:spTree>
      <p:nvGrpSpPr>
        <p:cNvPr id="1" name="Shape 245"/>
        <p:cNvGrpSpPr/>
        <p:nvPr/>
      </p:nvGrpSpPr>
      <p:grpSpPr>
        <a:xfrm>
          <a:off x="0" y="0"/>
          <a:ext cx="0" cy="0"/>
          <a:chOff x="0" y="0"/>
          <a:chExt cx="0" cy="0"/>
        </a:xfrm>
      </p:grpSpPr>
      <p:sp>
        <p:nvSpPr>
          <p:cNvPr id="247" name="Google Shape;247;p46"/>
          <p:cNvSpPr txBox="1">
            <a:spLocks noGrp="1"/>
          </p:cNvSpPr>
          <p:nvPr>
            <p:ph type="title" idx="4294967295"/>
          </p:nvPr>
        </p:nvSpPr>
        <p:spPr>
          <a:xfrm>
            <a:off x="377625" y="5578975"/>
            <a:ext cx="8656500" cy="1242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200" b="1" i="0" u="none" strike="noStrike" kern="0" cap="none" spc="0" normalizeH="0" baseline="0" noProof="0" dirty="0">
                <a:ln>
                  <a:noFill/>
                </a:ln>
                <a:solidFill>
                  <a:srgbClr val="FFFFFF"/>
                </a:solidFill>
                <a:effectLst/>
                <a:uLnTx/>
                <a:uFillTx/>
                <a:latin typeface="Montserrat"/>
                <a:ea typeface="Montserrat"/>
                <a:cs typeface="Montserrat"/>
                <a:sym typeface="Montserrat"/>
              </a:rPr>
              <a:t>Welcoming Spaces</a:t>
            </a:r>
          </a:p>
        </p:txBody>
      </p:sp>
      <p:pic>
        <p:nvPicPr>
          <p:cNvPr id="246" name="Google Shape;246;p46" descr="A variety of bookmarks, including one listing LGBTQ books."/>
          <p:cNvPicPr preferRelativeResize="0"/>
          <p:nvPr/>
        </p:nvPicPr>
        <p:blipFill rotWithShape="1">
          <a:blip r:embed="rId3">
            <a:alphaModFix/>
          </a:blip>
          <a:srcRect l="4007" t="3637" r="3442" b="19142"/>
          <a:stretch/>
        </p:blipFill>
        <p:spPr>
          <a:xfrm>
            <a:off x="377625" y="182450"/>
            <a:ext cx="8448476" cy="5286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7"/>
          <p:cNvSpPr txBox="1">
            <a:spLocks noGrp="1"/>
          </p:cNvSpPr>
          <p:nvPr>
            <p:ph type="title"/>
          </p:nvPr>
        </p:nvSpPr>
        <p:spPr>
          <a:xfrm>
            <a:off x="838350" y="1191325"/>
            <a:ext cx="6382800"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Inclusive Environment</a:t>
            </a:r>
            <a:endParaRPr sz="3600"/>
          </a:p>
        </p:txBody>
      </p:sp>
      <p:sp>
        <p:nvSpPr>
          <p:cNvPr id="253" name="Google Shape;253;p47"/>
          <p:cNvSpPr txBox="1">
            <a:spLocks noGrp="1"/>
          </p:cNvSpPr>
          <p:nvPr>
            <p:ph type="body" idx="1"/>
          </p:nvPr>
        </p:nvSpPr>
        <p:spPr>
          <a:xfrm>
            <a:off x="838250" y="2006600"/>
            <a:ext cx="6903900" cy="4380000"/>
          </a:xfrm>
          <a:prstGeom prst="rect">
            <a:avLst/>
          </a:prstGeom>
        </p:spPr>
        <p:txBody>
          <a:bodyPr spcFirstLastPara="1" wrap="square" lIns="91425" tIns="91425" rIns="91425" bIns="91425" anchor="t" anchorCtr="0">
            <a:noAutofit/>
          </a:bodyPr>
          <a:lstStyle/>
          <a:p>
            <a:pPr marL="457200" lvl="0" indent="-419100" algn="l" rtl="0">
              <a:spcBef>
                <a:spcPts val="600"/>
              </a:spcBef>
              <a:spcAft>
                <a:spcPts val="0"/>
              </a:spcAft>
              <a:buSzPts val="3000"/>
              <a:buChar char="▸"/>
            </a:pPr>
            <a:r>
              <a:rPr lang="en" sz="3000"/>
              <a:t>Represent trans topics across collection</a:t>
            </a:r>
            <a:br>
              <a:rPr lang="en" sz="3000"/>
            </a:br>
            <a:endParaRPr sz="3000"/>
          </a:p>
          <a:p>
            <a:pPr marL="457200" lvl="0" indent="-419100" algn="l" rtl="0">
              <a:spcBef>
                <a:spcPts val="0"/>
              </a:spcBef>
              <a:spcAft>
                <a:spcPts val="0"/>
              </a:spcAft>
              <a:buSzPts val="3000"/>
              <a:buChar char="▸"/>
            </a:pPr>
            <a:r>
              <a:rPr lang="en" sz="3000"/>
              <a:t>Display trans resources</a:t>
            </a:r>
            <a:br>
              <a:rPr lang="en" sz="3000"/>
            </a:br>
            <a:endParaRPr sz="3000"/>
          </a:p>
          <a:p>
            <a:pPr marL="457200" lvl="0" indent="-419100" algn="l" rtl="0">
              <a:spcBef>
                <a:spcPts val="0"/>
              </a:spcBef>
              <a:spcAft>
                <a:spcPts val="0"/>
              </a:spcAft>
              <a:buSzPts val="3000"/>
              <a:buChar char="▸"/>
            </a:pPr>
            <a:r>
              <a:rPr lang="en" sz="3000"/>
              <a:t>Offer programming on trans issues</a:t>
            </a:r>
            <a:br>
              <a:rPr lang="en" sz="3000"/>
            </a:br>
            <a:endParaRPr sz="2400"/>
          </a:p>
          <a:p>
            <a:pPr marL="457200" lvl="0" indent="-419100" algn="l" rtl="0">
              <a:spcBef>
                <a:spcPts val="0"/>
              </a:spcBef>
              <a:spcAft>
                <a:spcPts val="0"/>
              </a:spcAft>
              <a:buSzPts val="3000"/>
              <a:buChar char="▸"/>
            </a:pPr>
            <a:r>
              <a:rPr lang="en" sz="3000"/>
              <a:t>Develop a welcoming workforce</a:t>
            </a:r>
            <a:br>
              <a:rPr lang="en"/>
            </a:b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257"/>
        <p:cNvGrpSpPr/>
        <p:nvPr/>
      </p:nvGrpSpPr>
      <p:grpSpPr>
        <a:xfrm>
          <a:off x="0" y="0"/>
          <a:ext cx="0" cy="0"/>
          <a:chOff x="0" y="0"/>
          <a:chExt cx="0" cy="0"/>
        </a:xfrm>
      </p:grpSpPr>
      <p:pic>
        <p:nvPicPr>
          <p:cNvPr id="258" name="Google Shape;258;p48" descr="A librarian handing two patrons books."/>
          <p:cNvPicPr preferRelativeResize="0"/>
          <p:nvPr/>
        </p:nvPicPr>
        <p:blipFill rotWithShape="1">
          <a:blip r:embed="rId3">
            <a:alphaModFix/>
          </a:blip>
          <a:srcRect b="16977"/>
          <a:stretch/>
        </p:blipFill>
        <p:spPr>
          <a:xfrm>
            <a:off x="378625" y="283950"/>
            <a:ext cx="8386749" cy="5221951"/>
          </a:xfrm>
          <a:prstGeom prst="rect">
            <a:avLst/>
          </a:prstGeom>
          <a:noFill/>
          <a:ln>
            <a:noFill/>
          </a:ln>
        </p:spPr>
      </p:pic>
      <p:sp>
        <p:nvSpPr>
          <p:cNvPr id="259" name="Google Shape;259;p48"/>
          <p:cNvSpPr txBox="1">
            <a:spLocks noGrp="1"/>
          </p:cNvSpPr>
          <p:nvPr>
            <p:ph type="title" idx="4294967295"/>
          </p:nvPr>
        </p:nvSpPr>
        <p:spPr>
          <a:xfrm>
            <a:off x="378600" y="5505900"/>
            <a:ext cx="8386800" cy="1242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200" b="1" i="0" u="none" strike="noStrike" kern="0" cap="none" spc="0" normalizeH="0" baseline="0" noProof="0" dirty="0">
                <a:ln>
                  <a:noFill/>
                </a:ln>
                <a:solidFill>
                  <a:srgbClr val="FFFFFF"/>
                </a:solidFill>
                <a:effectLst/>
                <a:uLnTx/>
                <a:uFillTx/>
                <a:latin typeface="Montserrat"/>
                <a:ea typeface="Montserrat"/>
                <a:cs typeface="Montserrat"/>
                <a:sym typeface="Montserrat"/>
              </a:rPr>
              <a:t>Interactions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2E21"/>
        </a:solidFill>
        <a:effectLst/>
      </p:bgPr>
    </p:bg>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838350" y="685800"/>
            <a:ext cx="6041400" cy="115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100"/>
              <a:t>Introductions and Objectives</a:t>
            </a:r>
            <a:endParaRPr sz="3100"/>
          </a:p>
        </p:txBody>
      </p:sp>
      <p:sp>
        <p:nvSpPr>
          <p:cNvPr id="146" name="Google Shape;146;p31"/>
          <p:cNvSpPr txBox="1">
            <a:spLocks noGrp="1"/>
          </p:cNvSpPr>
          <p:nvPr>
            <p:ph type="body" idx="1"/>
          </p:nvPr>
        </p:nvSpPr>
        <p:spPr>
          <a:xfrm>
            <a:off x="915150" y="1993150"/>
            <a:ext cx="7313700" cy="4476600"/>
          </a:xfrm>
          <a:prstGeom prst="rect">
            <a:avLst/>
          </a:prstGeom>
        </p:spPr>
        <p:txBody>
          <a:bodyPr spcFirstLastPara="1" wrap="square" lIns="91425" tIns="91425" rIns="91425" bIns="91425" anchor="t" anchorCtr="0">
            <a:noAutofit/>
          </a:bodyPr>
          <a:lstStyle/>
          <a:p>
            <a:pPr marL="457200" lvl="0" indent="-381000" algn="l" rtl="0">
              <a:lnSpc>
                <a:spcPct val="108000"/>
              </a:lnSpc>
              <a:spcBef>
                <a:spcPts val="1000"/>
              </a:spcBef>
              <a:spcAft>
                <a:spcPts val="0"/>
              </a:spcAft>
              <a:buClr>
                <a:schemeClr val="dk2"/>
              </a:buClr>
              <a:buSzPts val="2400"/>
              <a:buChar char="▸"/>
            </a:pPr>
            <a:r>
              <a:rPr lang="en" sz="2400">
                <a:solidFill>
                  <a:schemeClr val="dk2"/>
                </a:solidFill>
              </a:rPr>
              <a:t>Build a foundation for fostering gender inclusivity at their library</a:t>
            </a:r>
            <a:br>
              <a:rPr lang="en" sz="2400">
                <a:solidFill>
                  <a:schemeClr val="dk2"/>
                </a:solidFill>
              </a:rPr>
            </a:br>
            <a:endParaRPr sz="2400">
              <a:solidFill>
                <a:schemeClr val="dk2"/>
              </a:solidFill>
            </a:endParaRPr>
          </a:p>
          <a:p>
            <a:pPr marL="457200" lvl="0" indent="-381000" algn="l" rtl="0">
              <a:lnSpc>
                <a:spcPct val="108000"/>
              </a:lnSpc>
              <a:spcBef>
                <a:spcPts val="0"/>
              </a:spcBef>
              <a:spcAft>
                <a:spcPts val="0"/>
              </a:spcAft>
              <a:buClr>
                <a:schemeClr val="dk2"/>
              </a:buClr>
              <a:buSzPts val="2400"/>
              <a:buChar char="▸"/>
            </a:pPr>
            <a:r>
              <a:rPr lang="en" sz="2400">
                <a:solidFill>
                  <a:schemeClr val="dk2"/>
                </a:solidFill>
              </a:rPr>
              <a:t>Give empathetic and equitable service to </a:t>
            </a:r>
            <a:br>
              <a:rPr lang="en" sz="2400">
                <a:solidFill>
                  <a:schemeClr val="dk2"/>
                </a:solidFill>
              </a:rPr>
            </a:br>
            <a:r>
              <a:rPr lang="en" sz="2400">
                <a:solidFill>
                  <a:schemeClr val="dk2"/>
                </a:solidFill>
              </a:rPr>
              <a:t>all customers</a:t>
            </a:r>
            <a:br>
              <a:rPr lang="en" sz="2400">
                <a:solidFill>
                  <a:schemeClr val="dk2"/>
                </a:solidFill>
              </a:rPr>
            </a:br>
            <a:endParaRPr sz="2400">
              <a:solidFill>
                <a:schemeClr val="dk2"/>
              </a:solidFill>
            </a:endParaRPr>
          </a:p>
          <a:p>
            <a:pPr marL="457200" lvl="0" indent="-381000" algn="l" rtl="0">
              <a:lnSpc>
                <a:spcPct val="108000"/>
              </a:lnSpc>
              <a:spcBef>
                <a:spcPts val="0"/>
              </a:spcBef>
              <a:spcAft>
                <a:spcPts val="0"/>
              </a:spcAft>
              <a:buClr>
                <a:schemeClr val="dk2"/>
              </a:buClr>
              <a:buSzPts val="2400"/>
              <a:buChar char="▸"/>
            </a:pPr>
            <a:r>
              <a:rPr lang="en" sz="2400">
                <a:solidFill>
                  <a:schemeClr val="dk2"/>
                </a:solidFill>
              </a:rPr>
              <a:t>Have knowledge of social and legal issues impacting transgender customers</a:t>
            </a:r>
            <a:br>
              <a:rPr lang="en" sz="2400">
                <a:solidFill>
                  <a:schemeClr val="dk2"/>
                </a:solidFill>
              </a:rPr>
            </a:br>
            <a:endParaRPr sz="2400">
              <a:solidFill>
                <a:schemeClr val="dk2"/>
              </a:solidFill>
            </a:endParaRPr>
          </a:p>
          <a:p>
            <a:pPr marL="457200" lvl="0" indent="-381000" algn="l" rtl="0">
              <a:lnSpc>
                <a:spcPct val="108000"/>
              </a:lnSpc>
              <a:spcBef>
                <a:spcPts val="0"/>
              </a:spcBef>
              <a:spcAft>
                <a:spcPts val="0"/>
              </a:spcAft>
              <a:buClr>
                <a:schemeClr val="dk2"/>
              </a:buClr>
              <a:buSzPts val="2400"/>
              <a:buChar char="▸"/>
            </a:pPr>
            <a:r>
              <a:rPr lang="en" sz="2400">
                <a:solidFill>
                  <a:schemeClr val="dk2"/>
                </a:solidFill>
              </a:rPr>
              <a:t>Challenge assumptions and discuss ways to encourage inclusivity in language and action. </a:t>
            </a:r>
            <a:endParaRPr sz="2400">
              <a:solidFill>
                <a:schemeClr val="dk2"/>
              </a:solidFill>
            </a:endParaRPr>
          </a:p>
          <a:p>
            <a:pPr marL="0" marR="0" lvl="0" indent="0" algn="l" rtl="0">
              <a:lnSpc>
                <a:spcPct val="115000"/>
              </a:lnSpc>
              <a:spcBef>
                <a:spcPts val="600"/>
              </a:spcBef>
              <a:spcAft>
                <a:spcPts val="0"/>
              </a:spcAft>
              <a:buNone/>
            </a:pPr>
            <a:endParaRPr sz="2400">
              <a:solidFill>
                <a:schemeClr val="dk2"/>
              </a:solidFill>
            </a:endParaRPr>
          </a:p>
          <a:p>
            <a:pPr marL="0" marR="0" lvl="0" indent="0" algn="l" rtl="0">
              <a:lnSpc>
                <a:spcPct val="115000"/>
              </a:lnSpc>
              <a:spcBef>
                <a:spcPts val="600"/>
              </a:spcBef>
              <a:spcAft>
                <a:spcPts val="0"/>
              </a:spcAft>
              <a:buNone/>
            </a:pPr>
            <a:endParaRPr sz="2400"/>
          </a:p>
          <a:p>
            <a:pPr marL="0" lvl="0" indent="0" algn="l" rtl="0">
              <a:spcBef>
                <a:spcPts val="6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24095E91-A757-D982-2031-16243A24E1E7}"/>
              </a:ext>
            </a:extLst>
          </p:cNvPr>
          <p:cNvSpPr>
            <a:spLocks noGrp="1"/>
          </p:cNvSpPr>
          <p:nvPr>
            <p:ph type="title" idx="4294967295"/>
          </p:nvPr>
        </p:nvSpPr>
        <p:spPr>
          <a:xfrm>
            <a:off x="457200" y="-632700"/>
            <a:ext cx="5185200" cy="632700"/>
          </a:xfrm>
        </p:spPr>
        <p:txBody>
          <a:bodyPr spcFirstLastPara="1" wrap="square" lIns="91425" tIns="91425" rIns="91425" bIns="91425" anchor="b" anchorCtr="0"/>
          <a:lstStyle/>
          <a:p>
            <a:r>
              <a:rPr lang="en-US" dirty="0"/>
              <a:t>Scenario One</a:t>
            </a:r>
          </a:p>
        </p:txBody>
      </p:sp>
      <p:sp>
        <p:nvSpPr>
          <p:cNvPr id="264" name="Google Shape;264;p49"/>
          <p:cNvSpPr txBox="1"/>
          <p:nvPr/>
        </p:nvSpPr>
        <p:spPr>
          <a:xfrm>
            <a:off x="334525" y="0"/>
            <a:ext cx="8633700" cy="6639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a:solidFill>
                  <a:srgbClr val="FFFFFF"/>
                </a:solidFill>
                <a:latin typeface="Karla"/>
                <a:ea typeface="Karla"/>
                <a:cs typeface="Karla"/>
                <a:sym typeface="Karla"/>
              </a:rPr>
              <a:t>A customer walks up to a staff person for assistance and staff refers to the customer as “sir.” The customer tells staff that they do not go by sir and does not offer an alternative. Staff is visibly embarrassed and goes on to make assurances about the customer’s appearance. The staff member then assists the customer, asks for their name, and addresses them by their name when they leave.</a:t>
            </a:r>
            <a:endParaRPr sz="3000">
              <a:solidFill>
                <a:srgbClr val="FFFFFF"/>
              </a:solidFill>
              <a:latin typeface="Karla"/>
              <a:ea typeface="Karla"/>
              <a:cs typeface="Karla"/>
              <a:sym typeface="Karl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268"/>
        <p:cNvGrpSpPr/>
        <p:nvPr/>
      </p:nvGrpSpPr>
      <p:grpSpPr>
        <a:xfrm>
          <a:off x="0" y="0"/>
          <a:ext cx="0" cy="0"/>
          <a:chOff x="0" y="0"/>
          <a:chExt cx="0" cy="0"/>
        </a:xfrm>
      </p:grpSpPr>
      <p:sp>
        <p:nvSpPr>
          <p:cNvPr id="269" name="Google Shape;269;p50"/>
          <p:cNvSpPr txBox="1">
            <a:spLocks noGrp="1"/>
          </p:cNvSpPr>
          <p:nvPr>
            <p:ph type="title"/>
          </p:nvPr>
        </p:nvSpPr>
        <p:spPr>
          <a:xfrm>
            <a:off x="838250" y="652908"/>
            <a:ext cx="5324100"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Interacting</a:t>
            </a:r>
            <a:endParaRPr sz="3600"/>
          </a:p>
        </p:txBody>
      </p:sp>
      <p:sp>
        <p:nvSpPr>
          <p:cNvPr id="270" name="Google Shape;270;p50"/>
          <p:cNvSpPr txBox="1">
            <a:spLocks noGrp="1"/>
          </p:cNvSpPr>
          <p:nvPr>
            <p:ph type="body" idx="1"/>
          </p:nvPr>
        </p:nvSpPr>
        <p:spPr>
          <a:xfrm>
            <a:off x="838250" y="1445275"/>
            <a:ext cx="6557400" cy="4941300"/>
          </a:xfrm>
          <a:prstGeom prst="rect">
            <a:avLst/>
          </a:prstGeom>
        </p:spPr>
        <p:txBody>
          <a:bodyPr spcFirstLastPara="1" wrap="square" lIns="91425" tIns="91425" rIns="91425" bIns="91425" anchor="t" anchorCtr="0">
            <a:noAutofit/>
          </a:bodyPr>
          <a:lstStyle/>
          <a:p>
            <a:pPr marL="457200" lvl="0" indent="-419100" algn="l" rtl="0">
              <a:spcBef>
                <a:spcPts val="600"/>
              </a:spcBef>
              <a:spcAft>
                <a:spcPts val="0"/>
              </a:spcAft>
              <a:buSzPts val="3000"/>
              <a:buChar char="▸"/>
            </a:pPr>
            <a:r>
              <a:rPr lang="en" sz="3000"/>
              <a:t>Introduce yourself by name</a:t>
            </a:r>
            <a:endParaRPr sz="3000"/>
          </a:p>
          <a:p>
            <a:pPr marL="0" lvl="0" indent="0" algn="l" rtl="0">
              <a:spcBef>
                <a:spcPts val="600"/>
              </a:spcBef>
              <a:spcAft>
                <a:spcPts val="0"/>
              </a:spcAft>
              <a:buNone/>
            </a:pPr>
            <a:endParaRPr sz="3000"/>
          </a:p>
          <a:p>
            <a:pPr marL="457200" lvl="0" indent="-419100" algn="l" rtl="0">
              <a:spcBef>
                <a:spcPts val="600"/>
              </a:spcBef>
              <a:spcAft>
                <a:spcPts val="0"/>
              </a:spcAft>
              <a:buSzPts val="3000"/>
              <a:buChar char="▸"/>
            </a:pPr>
            <a:r>
              <a:rPr lang="en" sz="3000"/>
              <a:t>Use inclusive language</a:t>
            </a:r>
            <a:endParaRPr sz="3000"/>
          </a:p>
          <a:p>
            <a:pPr marL="0" lvl="0" indent="0" algn="l" rtl="0">
              <a:spcBef>
                <a:spcPts val="600"/>
              </a:spcBef>
              <a:spcAft>
                <a:spcPts val="0"/>
              </a:spcAft>
              <a:buNone/>
            </a:pPr>
            <a:endParaRPr sz="3000"/>
          </a:p>
          <a:p>
            <a:pPr marL="457200" lvl="0" indent="-419100" algn="l" rtl="0">
              <a:spcBef>
                <a:spcPts val="600"/>
              </a:spcBef>
              <a:spcAft>
                <a:spcPts val="0"/>
              </a:spcAft>
              <a:buSzPts val="3000"/>
              <a:buChar char="▸"/>
            </a:pPr>
            <a:r>
              <a:rPr lang="en" sz="3000"/>
              <a:t>Honor names and pronouns</a:t>
            </a:r>
            <a:br>
              <a:rPr lang="en" sz="3000"/>
            </a:br>
            <a:endParaRPr sz="3000"/>
          </a:p>
          <a:p>
            <a:pPr marL="457200" lvl="0" indent="-419100" algn="l" rtl="0">
              <a:spcBef>
                <a:spcPts val="0"/>
              </a:spcBef>
              <a:spcAft>
                <a:spcPts val="0"/>
              </a:spcAft>
              <a:buSzPts val="3000"/>
              <a:buChar char="▸"/>
            </a:pPr>
            <a:r>
              <a:rPr lang="en" sz="3000"/>
              <a:t>Apologize and move on if you make a mistake</a:t>
            </a:r>
            <a:br>
              <a:rPr lang="en" sz="3000"/>
            </a:br>
            <a:br>
              <a:rPr lang="en"/>
            </a:b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3F24"/>
        </a:solidFill>
        <a:effectLst/>
      </p:bgPr>
    </p:bg>
    <p:spTree>
      <p:nvGrpSpPr>
        <p:cNvPr id="1" name="Shape 274"/>
        <p:cNvGrpSpPr/>
        <p:nvPr/>
      </p:nvGrpSpPr>
      <p:grpSpPr>
        <a:xfrm>
          <a:off x="0" y="0"/>
          <a:ext cx="0" cy="0"/>
          <a:chOff x="0" y="0"/>
          <a:chExt cx="0" cy="0"/>
        </a:xfrm>
      </p:grpSpPr>
      <p:pic>
        <p:nvPicPr>
          <p:cNvPr id="275" name="Google Shape;275;p51" descr="A librarian handing a patron a library card."/>
          <p:cNvPicPr preferRelativeResize="0"/>
          <p:nvPr/>
        </p:nvPicPr>
        <p:blipFill rotWithShape="1">
          <a:blip r:embed="rId3">
            <a:alphaModFix/>
          </a:blip>
          <a:srcRect t="10051" b="8752"/>
          <a:stretch/>
        </p:blipFill>
        <p:spPr>
          <a:xfrm>
            <a:off x="378625" y="240250"/>
            <a:ext cx="8386749" cy="5107277"/>
          </a:xfrm>
          <a:prstGeom prst="rect">
            <a:avLst/>
          </a:prstGeom>
          <a:noFill/>
          <a:ln>
            <a:noFill/>
          </a:ln>
        </p:spPr>
      </p:pic>
      <p:sp>
        <p:nvSpPr>
          <p:cNvPr id="276" name="Google Shape;276;p51"/>
          <p:cNvSpPr txBox="1">
            <a:spLocks noGrp="1"/>
          </p:cNvSpPr>
          <p:nvPr>
            <p:ph type="title" idx="4294967295"/>
          </p:nvPr>
        </p:nvSpPr>
        <p:spPr>
          <a:xfrm>
            <a:off x="378600" y="5347525"/>
            <a:ext cx="8386800" cy="1242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200" b="1" i="0" u="none" strike="noStrike" kern="0" cap="none" spc="0" normalizeH="0" baseline="0" noProof="0" dirty="0">
                <a:ln>
                  <a:noFill/>
                </a:ln>
                <a:solidFill>
                  <a:srgbClr val="FFFFFF"/>
                </a:solidFill>
                <a:effectLst/>
                <a:uLnTx/>
                <a:uFillTx/>
                <a:latin typeface="Montserrat"/>
                <a:ea typeface="Montserrat"/>
                <a:cs typeface="Montserrat"/>
                <a:sym typeface="Montserrat"/>
              </a:rPr>
              <a:t>Card Registration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2E21"/>
        </a:solidFill>
        <a:effectLst/>
      </p:bgPr>
    </p:bg>
    <p:spTree>
      <p:nvGrpSpPr>
        <p:cNvPr id="1" name="Shape 280"/>
        <p:cNvGrpSpPr/>
        <p:nvPr/>
      </p:nvGrpSpPr>
      <p:grpSpPr>
        <a:xfrm>
          <a:off x="0" y="0"/>
          <a:ext cx="0" cy="0"/>
          <a:chOff x="0" y="0"/>
          <a:chExt cx="0" cy="0"/>
        </a:xfrm>
      </p:grpSpPr>
      <p:sp>
        <p:nvSpPr>
          <p:cNvPr id="281" name="Google Shape;281;p52"/>
          <p:cNvSpPr txBox="1">
            <a:spLocks noGrp="1"/>
          </p:cNvSpPr>
          <p:nvPr>
            <p:ph type="title"/>
          </p:nvPr>
        </p:nvSpPr>
        <p:spPr>
          <a:xfrm>
            <a:off x="838350" y="1191333"/>
            <a:ext cx="5324100"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Customer Accounts</a:t>
            </a:r>
            <a:endParaRPr sz="3600"/>
          </a:p>
        </p:txBody>
      </p:sp>
      <p:sp>
        <p:nvSpPr>
          <p:cNvPr id="282" name="Google Shape;282;p52"/>
          <p:cNvSpPr txBox="1">
            <a:spLocks noGrp="1"/>
          </p:cNvSpPr>
          <p:nvPr>
            <p:ph type="body" idx="1"/>
          </p:nvPr>
        </p:nvSpPr>
        <p:spPr>
          <a:xfrm>
            <a:off x="838250" y="2006600"/>
            <a:ext cx="6557400" cy="4380000"/>
          </a:xfrm>
          <a:prstGeom prst="rect">
            <a:avLst/>
          </a:prstGeom>
        </p:spPr>
        <p:txBody>
          <a:bodyPr spcFirstLastPara="1" wrap="square" lIns="91425" tIns="91425" rIns="91425" bIns="91425" anchor="t" anchorCtr="0">
            <a:noAutofit/>
          </a:bodyPr>
          <a:lstStyle/>
          <a:p>
            <a:pPr marL="457200" lvl="0" indent="-419100" algn="l" rtl="0">
              <a:spcBef>
                <a:spcPts val="600"/>
              </a:spcBef>
              <a:spcAft>
                <a:spcPts val="0"/>
              </a:spcAft>
              <a:buSzPts val="3000"/>
              <a:buChar char="▸"/>
            </a:pPr>
            <a:r>
              <a:rPr lang="en" sz="3000"/>
              <a:t>Use welcoming body language</a:t>
            </a:r>
            <a:br>
              <a:rPr lang="en" sz="3000"/>
            </a:br>
            <a:endParaRPr sz="3000"/>
          </a:p>
          <a:p>
            <a:pPr marL="457200" lvl="0" indent="-419100" algn="l" rtl="0">
              <a:spcBef>
                <a:spcPts val="0"/>
              </a:spcBef>
              <a:spcAft>
                <a:spcPts val="0"/>
              </a:spcAft>
              <a:buSzPts val="3000"/>
              <a:buChar char="▸"/>
            </a:pPr>
            <a:r>
              <a:rPr lang="en" sz="3000"/>
              <a:t>Protect patron privacy</a:t>
            </a:r>
            <a:br>
              <a:rPr lang="en" sz="3000"/>
            </a:br>
            <a:endParaRPr sz="3000"/>
          </a:p>
          <a:p>
            <a:pPr marL="457200" lvl="0" indent="-419100" algn="l" rtl="0">
              <a:spcBef>
                <a:spcPts val="0"/>
              </a:spcBef>
              <a:spcAft>
                <a:spcPts val="0"/>
              </a:spcAft>
              <a:buSzPts val="3000"/>
              <a:buChar char="▸"/>
            </a:pPr>
            <a:r>
              <a:rPr lang="en" sz="3000"/>
              <a:t>Capture correct names</a:t>
            </a:r>
            <a:endParaRPr sz="3000"/>
          </a:p>
          <a:p>
            <a:pPr marL="0" lvl="0" indent="0" algn="l" rtl="0">
              <a:spcBef>
                <a:spcPts val="0"/>
              </a:spcBef>
              <a:spcAft>
                <a:spcPts val="0"/>
              </a:spcAft>
              <a:buNone/>
            </a:pPr>
            <a:endParaRPr sz="3000"/>
          </a:p>
          <a:p>
            <a:pPr marL="457200" lvl="0" indent="-419100" algn="l" rtl="0">
              <a:spcBef>
                <a:spcPts val="600"/>
              </a:spcBef>
              <a:spcAft>
                <a:spcPts val="0"/>
              </a:spcAft>
              <a:buSzPts val="3000"/>
              <a:buChar char="▸"/>
            </a:pPr>
            <a:r>
              <a:rPr lang="en" sz="3000">
                <a:solidFill>
                  <a:schemeClr val="dk2"/>
                </a:solidFill>
              </a:rPr>
              <a:t>Avoid collecting gender info</a:t>
            </a:r>
            <a:endParaRPr sz="3000"/>
          </a:p>
          <a:p>
            <a:pPr marL="0" lvl="0" indent="0" algn="l" rtl="0">
              <a:spcBef>
                <a:spcPts val="600"/>
              </a:spcBef>
              <a:spcAft>
                <a:spcPts val="0"/>
              </a:spcAft>
              <a:buNone/>
            </a:pPr>
            <a:endParaRPr sz="3000"/>
          </a:p>
          <a:p>
            <a:pPr marL="0" lvl="0" indent="0" algn="l" rtl="0">
              <a:spcBef>
                <a:spcPts val="600"/>
              </a:spcBef>
              <a:spcAft>
                <a:spcPts val="0"/>
              </a:spcAft>
              <a:buNone/>
            </a:pPr>
            <a:br>
              <a:rPr lang="en" sz="3000"/>
            </a:br>
            <a:br>
              <a:rPr lang="en"/>
            </a:b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4C14E"/>
        </a:solidFill>
        <a:effectLst/>
      </p:bgPr>
    </p:bg>
    <p:spTree>
      <p:nvGrpSpPr>
        <p:cNvPr id="1" name="Shape 286"/>
        <p:cNvGrpSpPr/>
        <p:nvPr/>
      </p:nvGrpSpPr>
      <p:grpSpPr>
        <a:xfrm>
          <a:off x="0" y="0"/>
          <a:ext cx="0" cy="0"/>
          <a:chOff x="0" y="0"/>
          <a:chExt cx="0" cy="0"/>
        </a:xfrm>
      </p:grpSpPr>
      <p:sp>
        <p:nvSpPr>
          <p:cNvPr id="288" name="Google Shape;288;p53"/>
          <p:cNvSpPr txBox="1">
            <a:spLocks noGrp="1"/>
          </p:cNvSpPr>
          <p:nvPr>
            <p:ph type="title" idx="4294967295"/>
          </p:nvPr>
        </p:nvSpPr>
        <p:spPr>
          <a:xfrm>
            <a:off x="378600" y="5505900"/>
            <a:ext cx="8386800" cy="1242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dirty="0">
                <a:ln>
                  <a:noFill/>
                </a:ln>
                <a:solidFill>
                  <a:srgbClr val="FFFFFF"/>
                </a:solidFill>
                <a:effectLst/>
                <a:uLnTx/>
                <a:uFillTx/>
                <a:latin typeface="Montserrat"/>
                <a:ea typeface="Montserrat"/>
                <a:cs typeface="Montserrat"/>
                <a:sym typeface="Montserrat"/>
              </a:rPr>
              <a:t>Restrooms</a:t>
            </a:r>
          </a:p>
        </p:txBody>
      </p:sp>
      <p:pic>
        <p:nvPicPr>
          <p:cNvPr id="287" name="Google Shape;287;p53" descr="Restroom signage indicating both male and felame restrooms and all gender restrooms."/>
          <p:cNvPicPr preferRelativeResize="0"/>
          <p:nvPr/>
        </p:nvPicPr>
        <p:blipFill rotWithShape="1">
          <a:blip r:embed="rId3">
            <a:alphaModFix/>
          </a:blip>
          <a:srcRect t="8596" r="18467" b="26031"/>
          <a:stretch/>
        </p:blipFill>
        <p:spPr>
          <a:xfrm>
            <a:off x="378625" y="304550"/>
            <a:ext cx="8386749" cy="5042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4"/>
          <p:cNvSpPr txBox="1">
            <a:spLocks noGrp="1"/>
          </p:cNvSpPr>
          <p:nvPr>
            <p:ph type="title"/>
          </p:nvPr>
        </p:nvSpPr>
        <p:spPr>
          <a:xfrm>
            <a:off x="838350" y="1191333"/>
            <a:ext cx="6583728"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Restrooms Responses</a:t>
            </a:r>
            <a:endParaRPr sz="3600" dirty="0"/>
          </a:p>
        </p:txBody>
      </p:sp>
      <p:sp>
        <p:nvSpPr>
          <p:cNvPr id="294" name="Google Shape;294;p54"/>
          <p:cNvSpPr txBox="1">
            <a:spLocks noGrp="1"/>
          </p:cNvSpPr>
          <p:nvPr>
            <p:ph type="body" idx="1"/>
          </p:nvPr>
        </p:nvSpPr>
        <p:spPr>
          <a:xfrm>
            <a:off x="838250" y="2006600"/>
            <a:ext cx="6310200" cy="4078500"/>
          </a:xfrm>
          <a:prstGeom prst="rect">
            <a:avLst/>
          </a:prstGeom>
        </p:spPr>
        <p:txBody>
          <a:bodyPr spcFirstLastPara="1" wrap="square" lIns="91425" tIns="91425" rIns="91425" bIns="91425" anchor="t" anchorCtr="0">
            <a:noAutofit/>
          </a:bodyPr>
          <a:lstStyle/>
          <a:p>
            <a:pPr marL="457200" lvl="0" indent="-419100" algn="l" rtl="0">
              <a:lnSpc>
                <a:spcPct val="100000"/>
              </a:lnSpc>
              <a:spcBef>
                <a:spcPts val="600"/>
              </a:spcBef>
              <a:spcAft>
                <a:spcPts val="0"/>
              </a:spcAft>
              <a:buSzPts val="3000"/>
              <a:buChar char="▸"/>
            </a:pPr>
            <a:r>
              <a:rPr lang="en" sz="3000"/>
              <a:t>Assume people choose proper facilities</a:t>
            </a:r>
            <a:endParaRPr sz="3000"/>
          </a:p>
          <a:p>
            <a:pPr marL="457200" lvl="0" indent="-419100" algn="l" rtl="0">
              <a:lnSpc>
                <a:spcPct val="100000"/>
              </a:lnSpc>
              <a:spcBef>
                <a:spcPts val="1000"/>
              </a:spcBef>
              <a:spcAft>
                <a:spcPts val="0"/>
              </a:spcAft>
              <a:buSzPts val="3000"/>
              <a:buChar char="▸"/>
            </a:pPr>
            <a:r>
              <a:rPr lang="en" sz="3000"/>
              <a:t>Respond appropriately to incidents</a:t>
            </a:r>
            <a:endParaRPr sz="3000"/>
          </a:p>
          <a:p>
            <a:pPr marL="457200" lvl="0" indent="-419100" algn="l" rtl="0">
              <a:lnSpc>
                <a:spcPct val="100000"/>
              </a:lnSpc>
              <a:spcBef>
                <a:spcPts val="1000"/>
              </a:spcBef>
              <a:spcAft>
                <a:spcPts val="0"/>
              </a:spcAft>
              <a:buSzPts val="3000"/>
              <a:buChar char="▸"/>
            </a:pPr>
            <a:r>
              <a:rPr lang="en" sz="3000"/>
              <a:t>Offer all-gender restrooms</a:t>
            </a:r>
            <a:endParaRPr sz="3000"/>
          </a:p>
          <a:p>
            <a:pPr marL="457200" lvl="0" indent="-419100" algn="l" rtl="0">
              <a:lnSpc>
                <a:spcPct val="100000"/>
              </a:lnSpc>
              <a:spcBef>
                <a:spcPts val="1000"/>
              </a:spcBef>
              <a:spcAft>
                <a:spcPts val="0"/>
              </a:spcAft>
              <a:buSzPts val="3000"/>
              <a:buChar char="▸"/>
            </a:pPr>
            <a:r>
              <a:rPr lang="en" sz="3000"/>
              <a:t>Wash your hands</a:t>
            </a:r>
            <a:endParaRPr sz="3000"/>
          </a:p>
          <a:p>
            <a:pPr marL="0" lvl="0" indent="0" algn="l" rtl="0">
              <a:spcBef>
                <a:spcPts val="1000"/>
              </a:spcBef>
              <a:spcAft>
                <a:spcPts val="0"/>
              </a:spcAft>
              <a:buClr>
                <a:schemeClr val="dk1"/>
              </a:buClr>
              <a:buSzPts val="1100"/>
              <a:buFont typeface="Arial"/>
              <a:buNone/>
            </a:pPr>
            <a:endParaRPr/>
          </a:p>
          <a:p>
            <a:pPr marL="0" lvl="0" indent="0" algn="l" rtl="0">
              <a:spcBef>
                <a:spcPts val="60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77BA1"/>
        </a:solidFill>
        <a:effectLst/>
      </p:bgPr>
    </p:bg>
    <p:spTree>
      <p:nvGrpSpPr>
        <p:cNvPr id="1" name="Shape 298"/>
        <p:cNvGrpSpPr/>
        <p:nvPr/>
      </p:nvGrpSpPr>
      <p:grpSpPr>
        <a:xfrm>
          <a:off x="0" y="0"/>
          <a:ext cx="0" cy="0"/>
          <a:chOff x="0" y="0"/>
          <a:chExt cx="0" cy="0"/>
        </a:xfrm>
      </p:grpSpPr>
      <p:pic>
        <p:nvPicPr>
          <p:cNvPr id="299" name="Google Shape;299;p55" descr="Two people whispering."/>
          <p:cNvPicPr preferRelativeResize="0"/>
          <p:nvPr/>
        </p:nvPicPr>
        <p:blipFill rotWithShape="1">
          <a:blip r:embed="rId3">
            <a:alphaModFix/>
          </a:blip>
          <a:srcRect t="4704" b="15696"/>
          <a:stretch/>
        </p:blipFill>
        <p:spPr>
          <a:xfrm>
            <a:off x="378625" y="499425"/>
            <a:ext cx="8386749" cy="5006477"/>
          </a:xfrm>
          <a:prstGeom prst="rect">
            <a:avLst/>
          </a:prstGeom>
          <a:noFill/>
          <a:ln>
            <a:noFill/>
          </a:ln>
        </p:spPr>
      </p:pic>
      <p:sp>
        <p:nvSpPr>
          <p:cNvPr id="300" name="Google Shape;300;p55"/>
          <p:cNvSpPr txBox="1">
            <a:spLocks noGrp="1"/>
          </p:cNvSpPr>
          <p:nvPr>
            <p:ph type="title" idx="4294967295"/>
          </p:nvPr>
        </p:nvSpPr>
        <p:spPr>
          <a:xfrm>
            <a:off x="378600" y="5505900"/>
            <a:ext cx="8386800" cy="1242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dirty="0">
                <a:ln>
                  <a:noFill/>
                </a:ln>
                <a:solidFill>
                  <a:srgbClr val="FFFFFF"/>
                </a:solidFill>
                <a:effectLst/>
                <a:uLnTx/>
                <a:uFillTx/>
                <a:latin typeface="Montserrat"/>
                <a:ea typeface="Montserrat"/>
                <a:cs typeface="Montserrat"/>
                <a:sym typeface="Montserrat"/>
              </a:rPr>
              <a:t>Harassment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77BA1"/>
        </a:solidFill>
        <a:effectLst/>
      </p:bgPr>
    </p:bg>
    <p:spTree>
      <p:nvGrpSpPr>
        <p:cNvPr id="1" name="Shape 304"/>
        <p:cNvGrpSpPr/>
        <p:nvPr/>
      </p:nvGrpSpPr>
      <p:grpSpPr>
        <a:xfrm>
          <a:off x="0" y="0"/>
          <a:ext cx="0" cy="0"/>
          <a:chOff x="0" y="0"/>
          <a:chExt cx="0" cy="0"/>
        </a:xfrm>
      </p:grpSpPr>
      <p:sp>
        <p:nvSpPr>
          <p:cNvPr id="2" name="Title 1">
            <a:extLst>
              <a:ext uri="{FF2B5EF4-FFF2-40B4-BE49-F238E27FC236}">
                <a16:creationId xmlns:a16="http://schemas.microsoft.com/office/drawing/2014/main" id="{D3BF8A23-9C94-20E2-B142-2B9F76D0E98B}"/>
              </a:ext>
            </a:extLst>
          </p:cNvPr>
          <p:cNvSpPr>
            <a:spLocks noGrp="1"/>
          </p:cNvSpPr>
          <p:nvPr>
            <p:ph type="title" idx="4294967295"/>
          </p:nvPr>
        </p:nvSpPr>
        <p:spPr>
          <a:xfrm>
            <a:off x="457200" y="-632700"/>
            <a:ext cx="5185200" cy="632700"/>
          </a:xfrm>
        </p:spPr>
        <p:txBody>
          <a:bodyPr spcFirstLastPara="1" wrap="square" lIns="91425" tIns="91425" rIns="91425" bIns="91425" anchor="b" anchorCtr="0"/>
          <a:lstStyle/>
          <a:p>
            <a:r>
              <a:rPr lang="en-US" dirty="0"/>
              <a:t>Scenario Two</a:t>
            </a:r>
          </a:p>
        </p:txBody>
      </p:sp>
      <p:sp>
        <p:nvSpPr>
          <p:cNvPr id="305" name="Google Shape;305;p56"/>
          <p:cNvSpPr txBox="1"/>
          <p:nvPr/>
        </p:nvSpPr>
        <p:spPr>
          <a:xfrm>
            <a:off x="270200" y="192075"/>
            <a:ext cx="8672100" cy="648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000">
                <a:solidFill>
                  <a:srgbClr val="FFFFFF"/>
                </a:solidFill>
                <a:latin typeface="Karla"/>
                <a:ea typeface="Karla"/>
                <a:cs typeface="Karla"/>
                <a:sym typeface="Karla"/>
              </a:rPr>
              <a:t>You are working in the children’s section when you see a group of middle schoolers harassing another child. They are making unkind remarks about the child’s appearance. You can tell this is not friendly teasing and the bullied child keeps trying to move away and the others continue to follow. </a:t>
            </a:r>
            <a:endParaRPr sz="24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1B6E3"/>
        </a:solidFill>
        <a:effectLst/>
      </p:bgPr>
    </p:bg>
    <p:spTree>
      <p:nvGrpSpPr>
        <p:cNvPr id="1" name="Shape 309"/>
        <p:cNvGrpSpPr/>
        <p:nvPr/>
      </p:nvGrpSpPr>
      <p:grpSpPr>
        <a:xfrm>
          <a:off x="0" y="0"/>
          <a:ext cx="0" cy="0"/>
          <a:chOff x="0" y="0"/>
          <a:chExt cx="0" cy="0"/>
        </a:xfrm>
      </p:grpSpPr>
      <p:sp>
        <p:nvSpPr>
          <p:cNvPr id="310" name="Google Shape;310;p57"/>
          <p:cNvSpPr txBox="1">
            <a:spLocks noGrp="1"/>
          </p:cNvSpPr>
          <p:nvPr>
            <p:ph type="title"/>
          </p:nvPr>
        </p:nvSpPr>
        <p:spPr>
          <a:xfrm>
            <a:off x="838349" y="962733"/>
            <a:ext cx="6631229"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Harassment Responses</a:t>
            </a:r>
            <a:endParaRPr sz="3600" dirty="0"/>
          </a:p>
        </p:txBody>
      </p:sp>
      <p:sp>
        <p:nvSpPr>
          <p:cNvPr id="311" name="Google Shape;311;p57"/>
          <p:cNvSpPr txBox="1">
            <a:spLocks noGrp="1"/>
          </p:cNvSpPr>
          <p:nvPr>
            <p:ph type="body" idx="1"/>
          </p:nvPr>
        </p:nvSpPr>
        <p:spPr>
          <a:xfrm>
            <a:off x="838250" y="1778000"/>
            <a:ext cx="6441000" cy="4587000"/>
          </a:xfrm>
          <a:prstGeom prst="rect">
            <a:avLst/>
          </a:prstGeom>
        </p:spPr>
        <p:txBody>
          <a:bodyPr spcFirstLastPara="1" wrap="square" lIns="91425" tIns="91425" rIns="91425" bIns="91425" anchor="t" anchorCtr="0">
            <a:noAutofit/>
          </a:bodyPr>
          <a:lstStyle/>
          <a:p>
            <a:pPr marL="457200" lvl="0" indent="-419100" algn="l" rtl="0">
              <a:spcBef>
                <a:spcPts val="600"/>
              </a:spcBef>
              <a:spcAft>
                <a:spcPts val="0"/>
              </a:spcAft>
              <a:buSzPts val="3000"/>
              <a:buChar char="▸"/>
            </a:pPr>
            <a:r>
              <a:rPr lang="en" sz="3000"/>
              <a:t>Interrupt harassment</a:t>
            </a:r>
            <a:br>
              <a:rPr lang="en" sz="3000"/>
            </a:br>
            <a:endParaRPr sz="3000"/>
          </a:p>
          <a:p>
            <a:pPr marL="457200" lvl="0" indent="-419100" algn="l" rtl="0">
              <a:spcBef>
                <a:spcPts val="0"/>
              </a:spcBef>
              <a:spcAft>
                <a:spcPts val="0"/>
              </a:spcAft>
              <a:buSzPts val="3000"/>
              <a:buChar char="▸"/>
            </a:pPr>
            <a:r>
              <a:rPr lang="en" sz="3000"/>
              <a:t>Avoid singling out person targeted</a:t>
            </a:r>
            <a:br>
              <a:rPr lang="en" sz="3000"/>
            </a:br>
            <a:endParaRPr sz="3000"/>
          </a:p>
          <a:p>
            <a:pPr marL="457200" lvl="0" indent="-419100" algn="l" rtl="0">
              <a:spcBef>
                <a:spcPts val="0"/>
              </a:spcBef>
              <a:spcAft>
                <a:spcPts val="0"/>
              </a:spcAft>
              <a:buSzPts val="3000"/>
              <a:buChar char="▸"/>
            </a:pPr>
            <a:r>
              <a:rPr lang="en" sz="3000"/>
              <a:t>Redirect people doing the harassing</a:t>
            </a:r>
            <a:br>
              <a:rPr lang="en" sz="3000"/>
            </a:br>
            <a:endParaRPr sz="3000"/>
          </a:p>
          <a:p>
            <a:pPr marL="457200" lvl="0" indent="-419100" algn="l" rtl="0">
              <a:spcBef>
                <a:spcPts val="0"/>
              </a:spcBef>
              <a:spcAft>
                <a:spcPts val="0"/>
              </a:spcAft>
              <a:buSzPts val="3000"/>
              <a:buChar char="▸"/>
            </a:pPr>
            <a:r>
              <a:rPr lang="en" sz="3000"/>
              <a:t>Get backup</a:t>
            </a:r>
            <a:br>
              <a:rPr lang="en" sz="3000"/>
            </a:b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315"/>
        <p:cNvGrpSpPr/>
        <p:nvPr/>
      </p:nvGrpSpPr>
      <p:grpSpPr>
        <a:xfrm>
          <a:off x="0" y="0"/>
          <a:ext cx="0" cy="0"/>
          <a:chOff x="0" y="0"/>
          <a:chExt cx="0" cy="0"/>
        </a:xfrm>
      </p:grpSpPr>
      <p:sp>
        <p:nvSpPr>
          <p:cNvPr id="317" name="Google Shape;317;p58"/>
          <p:cNvSpPr txBox="1">
            <a:spLocks noGrp="1"/>
          </p:cNvSpPr>
          <p:nvPr>
            <p:ph type="title" idx="4294967295"/>
          </p:nvPr>
        </p:nvSpPr>
        <p:spPr>
          <a:xfrm>
            <a:off x="378600" y="5505900"/>
            <a:ext cx="8386800" cy="1242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dirty="0">
                <a:ln>
                  <a:noFill/>
                </a:ln>
                <a:solidFill>
                  <a:srgbClr val="FFFFFF"/>
                </a:solidFill>
                <a:effectLst/>
                <a:uLnTx/>
                <a:uFillTx/>
                <a:latin typeface="Montserrat"/>
                <a:ea typeface="Montserrat"/>
                <a:cs typeface="Montserrat"/>
                <a:sym typeface="Montserrat"/>
              </a:rPr>
              <a:t>Workplace</a:t>
            </a:r>
          </a:p>
        </p:txBody>
      </p:sp>
      <p:pic>
        <p:nvPicPr>
          <p:cNvPr id="316" name="Google Shape;316;p58" descr="Two colleagues bumping fists."/>
          <p:cNvPicPr preferRelativeResize="0"/>
          <p:nvPr/>
        </p:nvPicPr>
        <p:blipFill rotWithShape="1">
          <a:blip r:embed="rId3">
            <a:alphaModFix/>
          </a:blip>
          <a:srcRect t="4792" b="14248"/>
          <a:stretch/>
        </p:blipFill>
        <p:spPr>
          <a:xfrm>
            <a:off x="378625" y="353250"/>
            <a:ext cx="8386749" cy="50917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C14E"/>
        </a:solidFill>
        <a:effectLst/>
      </p:bgPr>
    </p:bg>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838350" y="1191333"/>
            <a:ext cx="5324100"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Norms </a:t>
            </a:r>
            <a:endParaRPr sz="4800"/>
          </a:p>
        </p:txBody>
      </p:sp>
      <p:sp>
        <p:nvSpPr>
          <p:cNvPr id="152" name="Google Shape;152;p32"/>
          <p:cNvSpPr txBox="1">
            <a:spLocks noGrp="1"/>
          </p:cNvSpPr>
          <p:nvPr>
            <p:ph type="body" idx="1"/>
          </p:nvPr>
        </p:nvSpPr>
        <p:spPr>
          <a:xfrm>
            <a:off x="581175" y="1701800"/>
            <a:ext cx="7104900" cy="40344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600"/>
              </a:spcBef>
              <a:spcAft>
                <a:spcPts val="0"/>
              </a:spcAft>
              <a:buSzPts val="3000"/>
              <a:buChar char="▸"/>
            </a:pPr>
            <a:r>
              <a:rPr lang="en" sz="3000"/>
              <a:t>Assume good intent</a:t>
            </a:r>
            <a:br>
              <a:rPr lang="en" sz="3000"/>
            </a:br>
            <a:endParaRPr sz="1200"/>
          </a:p>
          <a:p>
            <a:pPr marL="457200" lvl="0" indent="-419100" algn="l" rtl="0">
              <a:lnSpc>
                <a:spcPct val="115000"/>
              </a:lnSpc>
              <a:spcBef>
                <a:spcPts val="0"/>
              </a:spcBef>
              <a:spcAft>
                <a:spcPts val="0"/>
              </a:spcAft>
              <a:buClr>
                <a:schemeClr val="dk2"/>
              </a:buClr>
              <a:buSzPts val="3000"/>
              <a:buChar char="▸"/>
            </a:pPr>
            <a:r>
              <a:rPr lang="en" sz="3000">
                <a:solidFill>
                  <a:schemeClr val="dk2"/>
                </a:solidFill>
              </a:rPr>
              <a:t>Call people back “in” rather than “out”</a:t>
            </a:r>
            <a:br>
              <a:rPr lang="en" sz="3000">
                <a:solidFill>
                  <a:schemeClr val="dk2"/>
                </a:solidFill>
              </a:rPr>
            </a:br>
            <a:endParaRPr sz="1200">
              <a:solidFill>
                <a:schemeClr val="dk2"/>
              </a:solidFill>
            </a:endParaRPr>
          </a:p>
          <a:p>
            <a:pPr marL="457200" lvl="0" indent="-419100" algn="l" rtl="0">
              <a:lnSpc>
                <a:spcPct val="115000"/>
              </a:lnSpc>
              <a:spcBef>
                <a:spcPts val="0"/>
              </a:spcBef>
              <a:spcAft>
                <a:spcPts val="0"/>
              </a:spcAft>
              <a:buClr>
                <a:schemeClr val="dk2"/>
              </a:buClr>
              <a:buSzPts val="3000"/>
              <a:buChar char="▸"/>
            </a:pPr>
            <a:r>
              <a:rPr lang="en" sz="3000">
                <a:solidFill>
                  <a:schemeClr val="dk2"/>
                </a:solidFill>
              </a:rPr>
              <a:t>Step up, step back</a:t>
            </a:r>
            <a:br>
              <a:rPr lang="en" sz="3000">
                <a:solidFill>
                  <a:schemeClr val="dk2"/>
                </a:solidFill>
              </a:rPr>
            </a:br>
            <a:endParaRPr sz="1200">
              <a:solidFill>
                <a:schemeClr val="dk2"/>
              </a:solidFill>
            </a:endParaRPr>
          </a:p>
          <a:p>
            <a:pPr marL="457200" lvl="0" indent="-419100" algn="l" rtl="0">
              <a:lnSpc>
                <a:spcPct val="115000"/>
              </a:lnSpc>
              <a:spcBef>
                <a:spcPts val="0"/>
              </a:spcBef>
              <a:spcAft>
                <a:spcPts val="0"/>
              </a:spcAft>
              <a:buClr>
                <a:schemeClr val="dk2"/>
              </a:buClr>
              <a:buSzPts val="3000"/>
              <a:buChar char="▸"/>
            </a:pPr>
            <a:r>
              <a:rPr lang="en" sz="3000">
                <a:solidFill>
                  <a:schemeClr val="dk2"/>
                </a:solidFill>
              </a:rPr>
              <a:t>When in doubt, use “people first” language</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321"/>
        <p:cNvGrpSpPr/>
        <p:nvPr/>
      </p:nvGrpSpPr>
      <p:grpSpPr>
        <a:xfrm>
          <a:off x="0" y="0"/>
          <a:ext cx="0" cy="0"/>
          <a:chOff x="0" y="0"/>
          <a:chExt cx="0" cy="0"/>
        </a:xfrm>
      </p:grpSpPr>
      <p:sp>
        <p:nvSpPr>
          <p:cNvPr id="2" name="Title 1">
            <a:extLst>
              <a:ext uri="{FF2B5EF4-FFF2-40B4-BE49-F238E27FC236}">
                <a16:creationId xmlns:a16="http://schemas.microsoft.com/office/drawing/2014/main" id="{6E647623-58E6-14A6-5CC4-AB1937224F19}"/>
              </a:ext>
            </a:extLst>
          </p:cNvPr>
          <p:cNvSpPr>
            <a:spLocks noGrp="1"/>
          </p:cNvSpPr>
          <p:nvPr>
            <p:ph type="title" idx="4294967295"/>
          </p:nvPr>
        </p:nvSpPr>
        <p:spPr>
          <a:xfrm>
            <a:off x="457200" y="-632700"/>
            <a:ext cx="5185200" cy="632700"/>
          </a:xfrm>
        </p:spPr>
        <p:txBody>
          <a:bodyPr spcFirstLastPara="1" wrap="square" lIns="91425" tIns="91425" rIns="91425" bIns="91425" anchor="b" anchorCtr="0"/>
          <a:lstStyle/>
          <a:p>
            <a:r>
              <a:rPr lang="en-US" dirty="0"/>
              <a:t>Scenario Three</a:t>
            </a:r>
          </a:p>
        </p:txBody>
      </p:sp>
      <p:sp>
        <p:nvSpPr>
          <p:cNvPr id="322" name="Google Shape;322;p59"/>
          <p:cNvSpPr txBox="1"/>
          <p:nvPr/>
        </p:nvSpPr>
        <p:spPr>
          <a:xfrm>
            <a:off x="334525" y="424600"/>
            <a:ext cx="8607900" cy="6086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a:solidFill>
                  <a:srgbClr val="FFFFFF"/>
                </a:solidFill>
                <a:latin typeface="Karla"/>
                <a:ea typeface="Karla"/>
                <a:cs typeface="Karla"/>
                <a:sym typeface="Karla"/>
              </a:rPr>
              <a:t>A library administrator is speaking with a supervisor about an employee who is in the process of a gender transition. They are doing their best to use the employee’s correct pronouns. </a:t>
            </a:r>
            <a:endParaRPr sz="2200">
              <a:solidFill>
                <a:srgbClr val="FFFFFF"/>
              </a:solidFill>
              <a:latin typeface="Karla"/>
              <a:ea typeface="Karla"/>
              <a:cs typeface="Karla"/>
              <a:sym typeface="Karla"/>
            </a:endParaRPr>
          </a:p>
          <a:p>
            <a:pPr marL="0" lvl="0" indent="0" algn="l" rtl="0">
              <a:lnSpc>
                <a:spcPct val="115000"/>
              </a:lnSpc>
              <a:spcBef>
                <a:spcPts val="0"/>
              </a:spcBef>
              <a:spcAft>
                <a:spcPts val="0"/>
              </a:spcAft>
              <a:buNone/>
            </a:pPr>
            <a:endParaRPr sz="2200">
              <a:solidFill>
                <a:srgbClr val="FFFFFF"/>
              </a:solidFill>
              <a:latin typeface="Karla"/>
              <a:ea typeface="Karla"/>
              <a:cs typeface="Karla"/>
              <a:sym typeface="Karla"/>
            </a:endParaRPr>
          </a:p>
          <a:p>
            <a:pPr marL="0" lvl="0" indent="0" algn="l" rtl="0">
              <a:lnSpc>
                <a:spcPct val="115000"/>
              </a:lnSpc>
              <a:spcBef>
                <a:spcPts val="0"/>
              </a:spcBef>
              <a:spcAft>
                <a:spcPts val="0"/>
              </a:spcAft>
              <a:buNone/>
            </a:pPr>
            <a:r>
              <a:rPr lang="en" sz="2200">
                <a:solidFill>
                  <a:srgbClr val="FFFFFF"/>
                </a:solidFill>
                <a:latin typeface="Karla"/>
                <a:ea typeface="Karla"/>
                <a:cs typeface="Karla"/>
                <a:sym typeface="Karla"/>
              </a:rPr>
              <a:t>The two are discussing what is appropriate to communicate about the employee’s transition.  They decide to send an email to all staff, thinking it will help the employee from being misgendered. They start talking about how to update the employee record and realize there is no procedure for doing so and will need to ask the employee. </a:t>
            </a:r>
            <a:endParaRPr sz="2200">
              <a:solidFill>
                <a:srgbClr val="FFFFFF"/>
              </a:solidFill>
              <a:latin typeface="Karla"/>
              <a:ea typeface="Karla"/>
              <a:cs typeface="Karla"/>
              <a:sym typeface="Karla"/>
            </a:endParaRPr>
          </a:p>
          <a:p>
            <a:pPr marL="0" lvl="0" indent="0" algn="l" rtl="0">
              <a:lnSpc>
                <a:spcPct val="115000"/>
              </a:lnSpc>
              <a:spcBef>
                <a:spcPts val="0"/>
              </a:spcBef>
              <a:spcAft>
                <a:spcPts val="0"/>
              </a:spcAft>
              <a:buNone/>
            </a:pPr>
            <a:endParaRPr sz="2200">
              <a:solidFill>
                <a:srgbClr val="FFFFFF"/>
              </a:solidFill>
              <a:latin typeface="Karla"/>
              <a:ea typeface="Karla"/>
              <a:cs typeface="Karla"/>
              <a:sym typeface="Karla"/>
            </a:endParaRPr>
          </a:p>
          <a:p>
            <a:pPr marL="0" lvl="0" indent="0" algn="l" rtl="0">
              <a:lnSpc>
                <a:spcPct val="115000"/>
              </a:lnSpc>
              <a:spcBef>
                <a:spcPts val="0"/>
              </a:spcBef>
              <a:spcAft>
                <a:spcPts val="0"/>
              </a:spcAft>
              <a:buNone/>
            </a:pPr>
            <a:r>
              <a:rPr lang="en" sz="2200">
                <a:solidFill>
                  <a:srgbClr val="FFFFFF"/>
                </a:solidFill>
                <a:latin typeface="Karla"/>
                <a:ea typeface="Karla"/>
                <a:cs typeface="Karla"/>
                <a:sym typeface="Karla"/>
              </a:rPr>
              <a:t>The supervisor also wonders if there is a need to notify customers as the employee routinely leads programs and the supervisor wants to reduce confusion.</a:t>
            </a:r>
            <a:endParaRPr sz="1800">
              <a:solidFill>
                <a:srgbClr val="FFFFFF"/>
              </a:solidFill>
              <a:latin typeface="Karla"/>
              <a:ea typeface="Karla"/>
              <a:cs typeface="Karla"/>
              <a:sym typeface="Karl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F468B"/>
        </a:solidFill>
        <a:effectLst/>
      </p:bgPr>
    </p:bg>
    <p:spTree>
      <p:nvGrpSpPr>
        <p:cNvPr id="1" name="Shape 326"/>
        <p:cNvGrpSpPr/>
        <p:nvPr/>
      </p:nvGrpSpPr>
      <p:grpSpPr>
        <a:xfrm>
          <a:off x="0" y="0"/>
          <a:ext cx="0" cy="0"/>
          <a:chOff x="0" y="0"/>
          <a:chExt cx="0" cy="0"/>
        </a:xfrm>
      </p:grpSpPr>
      <p:sp>
        <p:nvSpPr>
          <p:cNvPr id="327" name="Google Shape;327;p60"/>
          <p:cNvSpPr txBox="1">
            <a:spLocks noGrp="1"/>
          </p:cNvSpPr>
          <p:nvPr>
            <p:ph type="title"/>
          </p:nvPr>
        </p:nvSpPr>
        <p:spPr>
          <a:xfrm>
            <a:off x="838350" y="962733"/>
            <a:ext cx="6096840"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Workplace Responses</a:t>
            </a:r>
            <a:endParaRPr sz="3600" dirty="0"/>
          </a:p>
        </p:txBody>
      </p:sp>
      <p:sp>
        <p:nvSpPr>
          <p:cNvPr id="328" name="Google Shape;328;p60"/>
          <p:cNvSpPr txBox="1">
            <a:spLocks noGrp="1"/>
          </p:cNvSpPr>
          <p:nvPr>
            <p:ph type="body" idx="1"/>
          </p:nvPr>
        </p:nvSpPr>
        <p:spPr>
          <a:xfrm>
            <a:off x="838250" y="1778000"/>
            <a:ext cx="6441000" cy="4587000"/>
          </a:xfrm>
          <a:prstGeom prst="rect">
            <a:avLst/>
          </a:prstGeom>
        </p:spPr>
        <p:txBody>
          <a:bodyPr spcFirstLastPara="1" wrap="square" lIns="91425" tIns="91425" rIns="91425" bIns="91425" anchor="t" anchorCtr="0">
            <a:noAutofit/>
          </a:bodyPr>
          <a:lstStyle/>
          <a:p>
            <a:pPr marL="457200" lvl="0" indent="-419100" algn="l" rtl="0">
              <a:spcBef>
                <a:spcPts val="600"/>
              </a:spcBef>
              <a:spcAft>
                <a:spcPts val="0"/>
              </a:spcAft>
              <a:buSzPts val="3000"/>
              <a:buChar char="▸"/>
            </a:pPr>
            <a:r>
              <a:rPr lang="en" sz="3000"/>
              <a:t>Respect privacy</a:t>
            </a:r>
            <a:br>
              <a:rPr lang="en" sz="3000"/>
            </a:br>
            <a:endParaRPr sz="3000"/>
          </a:p>
          <a:p>
            <a:pPr marL="457200" lvl="0" indent="-419100" algn="l" rtl="0">
              <a:spcBef>
                <a:spcPts val="0"/>
              </a:spcBef>
              <a:spcAft>
                <a:spcPts val="0"/>
              </a:spcAft>
              <a:buSzPts val="3000"/>
              <a:buChar char="▸"/>
            </a:pPr>
            <a:r>
              <a:rPr lang="en" sz="3000"/>
              <a:t>Use correct names and pronouns</a:t>
            </a:r>
            <a:br>
              <a:rPr lang="en" sz="3000"/>
            </a:br>
            <a:endParaRPr sz="3000"/>
          </a:p>
          <a:p>
            <a:pPr marL="457200" lvl="0" indent="-419100" algn="l" rtl="0">
              <a:spcBef>
                <a:spcPts val="0"/>
              </a:spcBef>
              <a:spcAft>
                <a:spcPts val="0"/>
              </a:spcAft>
              <a:buSzPts val="3000"/>
              <a:buChar char="▸"/>
            </a:pPr>
            <a:r>
              <a:rPr lang="en" sz="3000"/>
              <a:t>Educate yourself</a:t>
            </a:r>
            <a:br>
              <a:rPr lang="en" sz="3000"/>
            </a:br>
            <a:endParaRPr sz="3000"/>
          </a:p>
          <a:p>
            <a:pPr marL="457200" lvl="0" indent="-419100" algn="l" rtl="0">
              <a:spcBef>
                <a:spcPts val="0"/>
              </a:spcBef>
              <a:spcAft>
                <a:spcPts val="0"/>
              </a:spcAft>
              <a:buSzPts val="3000"/>
              <a:buChar char="▸"/>
            </a:pPr>
            <a:r>
              <a:rPr lang="en" sz="3000"/>
              <a:t>Establish supportive policies</a:t>
            </a:r>
            <a:br>
              <a:rPr lang="en" sz="3000"/>
            </a:br>
            <a:br>
              <a:rPr lang="en" sz="3000"/>
            </a:b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1"/>
          <p:cNvSpPr txBox="1">
            <a:spLocks noGrp="1"/>
          </p:cNvSpPr>
          <p:nvPr>
            <p:ph type="title"/>
          </p:nvPr>
        </p:nvSpPr>
        <p:spPr>
          <a:xfrm>
            <a:off x="838350" y="1191333"/>
            <a:ext cx="5324100" cy="64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Final Thoughts</a:t>
            </a:r>
            <a:endParaRPr sz="3600"/>
          </a:p>
        </p:txBody>
      </p:sp>
      <p:pic>
        <p:nvPicPr>
          <p:cNvPr id="334" name="Google Shape;334;p6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349025" y="2090401"/>
            <a:ext cx="4302726" cy="43270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2E21"/>
        </a:solidFill>
        <a:effectLst/>
      </p:bgPr>
    </p:bg>
    <p:spTree>
      <p:nvGrpSpPr>
        <p:cNvPr id="1" name="Shape 338"/>
        <p:cNvGrpSpPr/>
        <p:nvPr/>
      </p:nvGrpSpPr>
      <p:grpSpPr>
        <a:xfrm>
          <a:off x="0" y="0"/>
          <a:ext cx="0" cy="0"/>
          <a:chOff x="0" y="0"/>
          <a:chExt cx="0" cy="0"/>
        </a:xfrm>
      </p:grpSpPr>
      <p:sp>
        <p:nvSpPr>
          <p:cNvPr id="339" name="Google Shape;339;p62"/>
          <p:cNvSpPr txBox="1">
            <a:spLocks noGrp="1"/>
          </p:cNvSpPr>
          <p:nvPr>
            <p:ph type="body" idx="1"/>
          </p:nvPr>
        </p:nvSpPr>
        <p:spPr>
          <a:xfrm>
            <a:off x="479200" y="1428100"/>
            <a:ext cx="6858000" cy="5053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Denver Public Library Transgender Action Group</a:t>
            </a:r>
            <a:endParaRPr sz="1800"/>
          </a:p>
          <a:p>
            <a:pPr marL="0" lvl="0" indent="0" algn="l" rtl="0">
              <a:lnSpc>
                <a:spcPct val="100000"/>
              </a:lnSpc>
              <a:spcBef>
                <a:spcPts val="0"/>
              </a:spcBef>
              <a:spcAft>
                <a:spcPts val="0"/>
              </a:spcAft>
              <a:buNone/>
            </a:pPr>
            <a:r>
              <a:rPr lang="en" sz="1800" u="sng">
                <a:solidFill>
                  <a:schemeClr val="hlink"/>
                </a:solidFill>
                <a:hlinkClick r:id="rId3"/>
              </a:rPr>
              <a:t>tag@denverlibrary.org</a:t>
            </a:r>
            <a:endParaRPr sz="1800"/>
          </a:p>
          <a:p>
            <a:pPr marL="0" lvl="0" indent="0" algn="l" rtl="0">
              <a:lnSpc>
                <a:spcPct val="100000"/>
              </a:lnSpc>
              <a:spcBef>
                <a:spcPts val="600"/>
              </a:spcBef>
              <a:spcAft>
                <a:spcPts val="0"/>
              </a:spcAft>
              <a:buNone/>
            </a:pPr>
            <a:endParaRPr sz="1200"/>
          </a:p>
          <a:p>
            <a:pPr marL="457200" lvl="0" indent="-342900" algn="l" rtl="0">
              <a:spcBef>
                <a:spcPts val="0"/>
              </a:spcBef>
              <a:spcAft>
                <a:spcPts val="0"/>
              </a:spcAft>
              <a:buClr>
                <a:schemeClr val="dk2"/>
              </a:buClr>
              <a:buSzPts val="1800"/>
              <a:buChar char="▸"/>
            </a:pPr>
            <a:r>
              <a:rPr lang="en" sz="1800">
                <a:solidFill>
                  <a:schemeClr val="dk2"/>
                </a:solidFill>
              </a:rPr>
              <a:t>Adrian Johnson, Community Technology Center</a:t>
            </a:r>
            <a:endParaRPr sz="1800">
              <a:solidFill>
                <a:schemeClr val="dk2"/>
              </a:solidFill>
            </a:endParaRPr>
          </a:p>
          <a:p>
            <a:pPr marL="457200" lvl="0" indent="0" algn="l" rtl="0">
              <a:spcBef>
                <a:spcPts val="0"/>
              </a:spcBef>
              <a:spcAft>
                <a:spcPts val="0"/>
              </a:spcAft>
              <a:buNone/>
            </a:pPr>
            <a:r>
              <a:rPr lang="en" sz="1800" u="sng">
                <a:solidFill>
                  <a:schemeClr val="hlink"/>
                </a:solidFill>
                <a:hlinkClick r:id="rId4"/>
              </a:rPr>
              <a:t>apjohnson@denverlibrary.org</a:t>
            </a:r>
            <a:endParaRPr sz="1800"/>
          </a:p>
          <a:p>
            <a:pPr marL="457200" lvl="0" indent="0" algn="l" rtl="0">
              <a:spcBef>
                <a:spcPts val="0"/>
              </a:spcBef>
              <a:spcAft>
                <a:spcPts val="0"/>
              </a:spcAft>
              <a:buNone/>
            </a:pPr>
            <a:endParaRPr sz="1800"/>
          </a:p>
          <a:p>
            <a:pPr marL="457200" lvl="0" indent="-342900" algn="l" rtl="0">
              <a:lnSpc>
                <a:spcPct val="100000"/>
              </a:lnSpc>
              <a:spcBef>
                <a:spcPts val="0"/>
              </a:spcBef>
              <a:spcAft>
                <a:spcPts val="0"/>
              </a:spcAft>
              <a:buSzPts val="1800"/>
              <a:buChar char="▸"/>
            </a:pPr>
            <a:r>
              <a:rPr lang="en" sz="1800"/>
              <a:t>Carrie Wolfson, Central Children’s Library</a:t>
            </a:r>
            <a:endParaRPr sz="1800"/>
          </a:p>
          <a:p>
            <a:pPr marL="457200" lvl="0" indent="0" algn="l" rtl="0">
              <a:lnSpc>
                <a:spcPct val="100000"/>
              </a:lnSpc>
              <a:spcBef>
                <a:spcPts val="0"/>
              </a:spcBef>
              <a:spcAft>
                <a:spcPts val="0"/>
              </a:spcAft>
              <a:buNone/>
            </a:pPr>
            <a:r>
              <a:rPr lang="en" sz="1800" u="sng">
                <a:solidFill>
                  <a:schemeClr val="hlink"/>
                </a:solidFill>
                <a:hlinkClick r:id="rId5"/>
              </a:rPr>
              <a:t>cwolfson@denverlibrary.org</a:t>
            </a:r>
            <a:endParaRPr sz="1800"/>
          </a:p>
          <a:p>
            <a:pPr marL="457200" lvl="0" indent="0" algn="l" rtl="0">
              <a:lnSpc>
                <a:spcPct val="100000"/>
              </a:lnSpc>
              <a:spcBef>
                <a:spcPts val="0"/>
              </a:spcBef>
              <a:spcAft>
                <a:spcPts val="0"/>
              </a:spcAft>
              <a:buNone/>
            </a:pPr>
            <a:endParaRPr sz="1800"/>
          </a:p>
          <a:p>
            <a:pPr marL="457200" lvl="0" indent="-342900" algn="l" rtl="0">
              <a:lnSpc>
                <a:spcPct val="100000"/>
              </a:lnSpc>
              <a:spcBef>
                <a:spcPts val="0"/>
              </a:spcBef>
              <a:spcAft>
                <a:spcPts val="0"/>
              </a:spcAft>
              <a:buSzPts val="1800"/>
              <a:buChar char="▸"/>
            </a:pPr>
            <a:r>
              <a:rPr lang="en" sz="1800"/>
              <a:t>Hillary Estner, Reference Department</a:t>
            </a:r>
            <a:endParaRPr sz="1800"/>
          </a:p>
          <a:p>
            <a:pPr marL="457200" lvl="0" indent="0" algn="l" rtl="0">
              <a:lnSpc>
                <a:spcPct val="100000"/>
              </a:lnSpc>
              <a:spcBef>
                <a:spcPts val="0"/>
              </a:spcBef>
              <a:spcAft>
                <a:spcPts val="0"/>
              </a:spcAft>
              <a:buNone/>
            </a:pPr>
            <a:r>
              <a:rPr lang="en" sz="1800" u="sng">
                <a:solidFill>
                  <a:schemeClr val="hlink"/>
                </a:solidFill>
                <a:hlinkClick r:id="rId6"/>
              </a:rPr>
              <a:t>hestner@denverlibrary.org</a:t>
            </a:r>
            <a:endParaRPr sz="1800"/>
          </a:p>
          <a:p>
            <a:pPr marL="457200" lvl="0" indent="0" algn="l" rtl="0">
              <a:lnSpc>
                <a:spcPct val="100000"/>
              </a:lnSpc>
              <a:spcBef>
                <a:spcPts val="0"/>
              </a:spcBef>
              <a:spcAft>
                <a:spcPts val="0"/>
              </a:spcAft>
              <a:buNone/>
            </a:pPr>
            <a:endParaRPr sz="1800"/>
          </a:p>
          <a:p>
            <a:pPr marL="457200" lvl="0" indent="-342900" algn="l" rtl="0">
              <a:lnSpc>
                <a:spcPct val="100000"/>
              </a:lnSpc>
              <a:spcBef>
                <a:spcPts val="0"/>
              </a:spcBef>
              <a:spcAft>
                <a:spcPts val="0"/>
              </a:spcAft>
              <a:buSzPts val="1800"/>
              <a:buChar char="▸"/>
            </a:pPr>
            <a:r>
              <a:rPr lang="en" sz="1800"/>
              <a:t>Bec Czarnecki, City Librarian’s Office</a:t>
            </a:r>
            <a:endParaRPr sz="1800"/>
          </a:p>
          <a:p>
            <a:pPr marL="457200" lvl="0" indent="0" algn="l" rtl="0">
              <a:lnSpc>
                <a:spcPct val="100000"/>
              </a:lnSpc>
              <a:spcBef>
                <a:spcPts val="0"/>
              </a:spcBef>
              <a:spcAft>
                <a:spcPts val="0"/>
              </a:spcAft>
              <a:buNone/>
            </a:pPr>
            <a:r>
              <a:rPr lang="en" sz="1800" u="sng">
                <a:solidFill>
                  <a:schemeClr val="hlink"/>
                </a:solidFill>
                <a:hlinkClick r:id="rId7"/>
              </a:rPr>
              <a:t>rczarn</a:t>
            </a:r>
            <a:r>
              <a:rPr lang="en" sz="1800" u="sng">
                <a:solidFill>
                  <a:schemeClr val="hlink"/>
                </a:solidFill>
                <a:hlinkClick r:id="rId7"/>
              </a:rPr>
              <a:t>e</a:t>
            </a:r>
            <a:r>
              <a:rPr lang="en" sz="1800" u="sng">
                <a:solidFill>
                  <a:schemeClr val="hlink"/>
                </a:solidFill>
                <a:hlinkClick r:id="rId7"/>
              </a:rPr>
              <a:t>cki@denverlibrary.org</a:t>
            </a:r>
            <a:endParaRPr sz="2200">
              <a:highlight>
                <a:srgbClr val="FFFF00"/>
              </a:highlight>
            </a:endParaRPr>
          </a:p>
          <a:p>
            <a:pPr marL="457200" lvl="0" indent="0" algn="l" rtl="0">
              <a:lnSpc>
                <a:spcPct val="100000"/>
              </a:lnSpc>
              <a:spcBef>
                <a:spcPts val="1000"/>
              </a:spcBef>
              <a:spcAft>
                <a:spcPts val="0"/>
              </a:spcAft>
              <a:buNone/>
            </a:pPr>
            <a:endParaRPr sz="1200">
              <a:highlight>
                <a:srgbClr val="FFFF00"/>
              </a:highlight>
            </a:endParaRPr>
          </a:p>
          <a:p>
            <a:pPr marL="0" lvl="0" indent="0" algn="r" rtl="0">
              <a:lnSpc>
                <a:spcPct val="100000"/>
              </a:lnSpc>
              <a:spcBef>
                <a:spcPts val="1000"/>
              </a:spcBef>
              <a:spcAft>
                <a:spcPts val="0"/>
              </a:spcAft>
              <a:buNone/>
            </a:pPr>
            <a:r>
              <a:rPr lang="en" sz="2200" b="1" u="sng">
                <a:hlinkClick r:id="rId8"/>
              </a:rPr>
              <a:t>From A to T</a:t>
            </a:r>
            <a:r>
              <a:rPr lang="en" sz="2200" b="1" u="sng">
                <a:hlinkClick r:id="rId8"/>
              </a:rPr>
              <a:t> Resource Folder</a:t>
            </a:r>
            <a:r>
              <a:rPr lang="en" sz="2200" b="1"/>
              <a:t>: </a:t>
            </a:r>
            <a:r>
              <a:rPr lang="en" sz="2200" u="sng">
                <a:solidFill>
                  <a:schemeClr val="hlink"/>
                </a:solidFill>
                <a:hlinkClick r:id="rId9"/>
              </a:rPr>
              <a:t>https://tinyurl.com/dpltag</a:t>
            </a:r>
            <a:r>
              <a:rPr lang="en" sz="2200"/>
              <a:t> </a:t>
            </a:r>
            <a:endParaRPr sz="2200"/>
          </a:p>
          <a:p>
            <a:pPr marL="0" lvl="0" indent="0" algn="ctr" rtl="0">
              <a:lnSpc>
                <a:spcPct val="100000"/>
              </a:lnSpc>
              <a:spcBef>
                <a:spcPts val="600"/>
              </a:spcBef>
              <a:spcAft>
                <a:spcPts val="0"/>
              </a:spcAft>
              <a:buNone/>
            </a:pPr>
            <a:endParaRPr sz="1400"/>
          </a:p>
        </p:txBody>
      </p:sp>
      <p:sp>
        <p:nvSpPr>
          <p:cNvPr id="340" name="Google Shape;340;p62"/>
          <p:cNvSpPr txBox="1">
            <a:spLocks noGrp="1"/>
          </p:cNvSpPr>
          <p:nvPr>
            <p:ph type="title"/>
          </p:nvPr>
        </p:nvSpPr>
        <p:spPr>
          <a:xfrm>
            <a:off x="479200" y="691250"/>
            <a:ext cx="5760300" cy="90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400"/>
              <a:t>Questions?</a:t>
            </a:r>
            <a:endParaRPr sz="6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6"/>
        <p:cNvGrpSpPr/>
        <p:nvPr/>
      </p:nvGrpSpPr>
      <p:grpSpPr>
        <a:xfrm>
          <a:off x="0" y="0"/>
          <a:ext cx="0" cy="0"/>
          <a:chOff x="0" y="0"/>
          <a:chExt cx="0" cy="0"/>
        </a:xfrm>
      </p:grpSpPr>
      <p:sp>
        <p:nvSpPr>
          <p:cNvPr id="2" name="Title 1">
            <a:extLst>
              <a:ext uri="{FF2B5EF4-FFF2-40B4-BE49-F238E27FC236}">
                <a16:creationId xmlns:a16="http://schemas.microsoft.com/office/drawing/2014/main" id="{8DA84D01-7A46-08D7-6F4D-D962B9D40A61}"/>
              </a:ext>
            </a:extLst>
          </p:cNvPr>
          <p:cNvSpPr>
            <a:spLocks noGrp="1"/>
          </p:cNvSpPr>
          <p:nvPr>
            <p:ph type="title" idx="4294967295"/>
          </p:nvPr>
        </p:nvSpPr>
        <p:spPr>
          <a:xfrm>
            <a:off x="457200" y="-632700"/>
            <a:ext cx="5185200" cy="632700"/>
          </a:xfrm>
        </p:spPr>
        <p:txBody>
          <a:bodyPr spcFirstLastPara="1" wrap="square" lIns="91425" tIns="91425" rIns="91425" bIns="91425" anchor="b" anchorCtr="0"/>
          <a:lstStyle/>
          <a:p>
            <a:r>
              <a:rPr lang="en-US" dirty="0"/>
              <a:t>Framing</a:t>
            </a:r>
          </a:p>
        </p:txBody>
      </p:sp>
      <p:pic>
        <p:nvPicPr>
          <p:cNvPr id="157" name="Google Shape;157;p33" descr="A close up view of planet earth."/>
          <p:cNvPicPr preferRelativeResize="0"/>
          <p:nvPr/>
        </p:nvPicPr>
        <p:blipFill rotWithShape="1">
          <a:blip r:embed="rId3">
            <a:alphaModFix/>
          </a:blip>
          <a:srcRect l="19848" r="19563"/>
          <a:stretch/>
        </p:blipFill>
        <p:spPr>
          <a:xfrm>
            <a:off x="1845259" y="975214"/>
            <a:ext cx="5447657" cy="4914713"/>
          </a:xfrm>
          <a:prstGeom prst="rect">
            <a:avLst/>
          </a:prstGeom>
          <a:noFill/>
          <a:ln>
            <a:noFill/>
          </a:ln>
        </p:spPr>
      </p:pic>
      <p:sp>
        <p:nvSpPr>
          <p:cNvPr id="158" name="Google Shape;158;p33">
            <a:extLst>
              <a:ext uri="{C183D7F6-B498-43B3-948B-1728B52AA6E4}">
                <adec:decorative xmlns:adec="http://schemas.microsoft.com/office/drawing/2017/decorative" val="1"/>
              </a:ext>
            </a:extLst>
          </p:cNvPr>
          <p:cNvSpPr/>
          <p:nvPr/>
        </p:nvSpPr>
        <p:spPr>
          <a:xfrm>
            <a:off x="1708050" y="827850"/>
            <a:ext cx="5727900" cy="5202300"/>
          </a:xfrm>
          <a:prstGeom prst="frame">
            <a:avLst>
              <a:gd name="adj1" fmla="val 2979"/>
            </a:avLst>
          </a:prstGeom>
          <a:solidFill>
            <a:srgbClr val="54326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2"/>
        <p:cNvGrpSpPr/>
        <p:nvPr/>
      </p:nvGrpSpPr>
      <p:grpSpPr>
        <a:xfrm>
          <a:off x="0" y="0"/>
          <a:ext cx="0" cy="0"/>
          <a:chOff x="0" y="0"/>
          <a:chExt cx="0" cy="0"/>
        </a:xfrm>
      </p:grpSpPr>
      <p:sp>
        <p:nvSpPr>
          <p:cNvPr id="2" name="Title 1">
            <a:extLst>
              <a:ext uri="{FF2B5EF4-FFF2-40B4-BE49-F238E27FC236}">
                <a16:creationId xmlns:a16="http://schemas.microsoft.com/office/drawing/2014/main" id="{A718BAB4-80B6-B622-6612-69EC6A439884}"/>
              </a:ext>
            </a:extLst>
          </p:cNvPr>
          <p:cNvSpPr>
            <a:spLocks noGrp="1"/>
          </p:cNvSpPr>
          <p:nvPr>
            <p:ph type="title" idx="4294967295"/>
          </p:nvPr>
        </p:nvSpPr>
        <p:spPr>
          <a:xfrm>
            <a:off x="457200" y="-632700"/>
            <a:ext cx="5185200" cy="632700"/>
          </a:xfrm>
        </p:spPr>
        <p:txBody>
          <a:bodyPr spcFirstLastPara="1" wrap="square" lIns="91425" tIns="91425" rIns="91425" bIns="91425" anchor="b" anchorCtr="0"/>
          <a:lstStyle/>
          <a:p>
            <a:r>
              <a:rPr lang="en-US" dirty="0"/>
              <a:t>Shifting Frames</a:t>
            </a:r>
          </a:p>
        </p:txBody>
      </p:sp>
      <p:pic>
        <p:nvPicPr>
          <p:cNvPr id="163" name="Google Shape;163;p34" descr="A zoomed out view of plaet earth as a larger part of the universe."/>
          <p:cNvPicPr preferRelativeResize="0"/>
          <p:nvPr/>
        </p:nvPicPr>
        <p:blipFill rotWithShape="1">
          <a:blip r:embed="rId3">
            <a:alphaModFix/>
          </a:blip>
          <a:srcRect l="12081" r="13062"/>
          <a:stretch/>
        </p:blipFill>
        <p:spPr>
          <a:xfrm>
            <a:off x="0" y="0"/>
            <a:ext cx="9144000" cy="6858000"/>
          </a:xfrm>
          <a:prstGeom prst="rect">
            <a:avLst/>
          </a:prstGeom>
          <a:noFill/>
          <a:ln>
            <a:noFill/>
          </a:ln>
        </p:spPr>
      </p:pic>
      <p:sp>
        <p:nvSpPr>
          <p:cNvPr id="164" name="Google Shape;164;p34">
            <a:extLst>
              <a:ext uri="{C183D7F6-B498-43B3-948B-1728B52AA6E4}">
                <adec:decorative xmlns:adec="http://schemas.microsoft.com/office/drawing/2017/decorative" val="1"/>
              </a:ext>
            </a:extLst>
          </p:cNvPr>
          <p:cNvSpPr/>
          <p:nvPr/>
        </p:nvSpPr>
        <p:spPr>
          <a:xfrm>
            <a:off x="0" y="0"/>
            <a:ext cx="9144000" cy="6858000"/>
          </a:xfrm>
          <a:prstGeom prst="frame">
            <a:avLst>
              <a:gd name="adj1" fmla="val 1579"/>
            </a:avLst>
          </a:prstGeom>
          <a:solidFill>
            <a:srgbClr val="54326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3F24"/>
        </a:solidFill>
        <a:effectLst/>
      </p:bgPr>
    </p:bg>
    <p:spTree>
      <p:nvGrpSpPr>
        <p:cNvPr id="1" name="Shape 168"/>
        <p:cNvGrpSpPr/>
        <p:nvPr/>
      </p:nvGrpSpPr>
      <p:grpSpPr>
        <a:xfrm>
          <a:off x="0" y="0"/>
          <a:ext cx="0" cy="0"/>
          <a:chOff x="0" y="0"/>
          <a:chExt cx="0" cy="0"/>
        </a:xfrm>
      </p:grpSpPr>
      <p:sp>
        <p:nvSpPr>
          <p:cNvPr id="169" name="Google Shape;169;p35"/>
          <p:cNvSpPr txBox="1">
            <a:spLocks noGrp="1"/>
          </p:cNvSpPr>
          <p:nvPr>
            <p:ph type="title"/>
          </p:nvPr>
        </p:nvSpPr>
        <p:spPr>
          <a:xfrm>
            <a:off x="824050" y="739976"/>
            <a:ext cx="5783400" cy="143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Assumptions </a:t>
            </a:r>
            <a:endParaRPr sz="3600"/>
          </a:p>
        </p:txBody>
      </p:sp>
      <p:sp>
        <p:nvSpPr>
          <p:cNvPr id="170" name="Google Shape;170;p35"/>
          <p:cNvSpPr txBox="1">
            <a:spLocks noGrp="1"/>
          </p:cNvSpPr>
          <p:nvPr>
            <p:ph type="body" idx="1"/>
          </p:nvPr>
        </p:nvSpPr>
        <p:spPr>
          <a:xfrm>
            <a:off x="823950" y="2351732"/>
            <a:ext cx="6223200" cy="49131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600"/>
              </a:spcBef>
              <a:spcAft>
                <a:spcPts val="0"/>
              </a:spcAft>
              <a:buSzPts val="3000"/>
              <a:buChar char="▸"/>
            </a:pPr>
            <a:r>
              <a:rPr lang="en" sz="3000"/>
              <a:t>When has someone made an assumption about YOU that made you uncomfortable?</a:t>
            </a:r>
            <a:endParaRPr sz="3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3269"/>
        </a:solidFill>
        <a:effectLst/>
      </p:bgPr>
    </p:bg>
    <p:spTree>
      <p:nvGrpSpPr>
        <p:cNvPr id="1" name="Shape 174"/>
        <p:cNvGrpSpPr/>
        <p:nvPr/>
      </p:nvGrpSpPr>
      <p:grpSpPr>
        <a:xfrm>
          <a:off x="0" y="0"/>
          <a:ext cx="0" cy="0"/>
          <a:chOff x="0" y="0"/>
          <a:chExt cx="0" cy="0"/>
        </a:xfrm>
      </p:grpSpPr>
      <p:sp>
        <p:nvSpPr>
          <p:cNvPr id="175" name="Google Shape;175;p36"/>
          <p:cNvSpPr txBox="1">
            <a:spLocks noGrp="1"/>
          </p:cNvSpPr>
          <p:nvPr>
            <p:ph type="title" idx="4294967295"/>
          </p:nvPr>
        </p:nvSpPr>
        <p:spPr>
          <a:xfrm>
            <a:off x="1285875" y="1851667"/>
            <a:ext cx="6509700" cy="3021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Montserrat"/>
                <a:ea typeface="Montserrat"/>
                <a:cs typeface="Montserrat"/>
                <a:sym typeface="Montserrat"/>
              </a:rPr>
              <a:t>Coffee or tea drinker?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1B6E3"/>
        </a:solidFill>
        <a:effectLst/>
      </p:bgPr>
    </p:bg>
    <p:spTree>
      <p:nvGrpSpPr>
        <p:cNvPr id="1" name="Shape 179"/>
        <p:cNvGrpSpPr/>
        <p:nvPr/>
      </p:nvGrpSpPr>
      <p:grpSpPr>
        <a:xfrm>
          <a:off x="0" y="0"/>
          <a:ext cx="0" cy="0"/>
          <a:chOff x="0" y="0"/>
          <a:chExt cx="0" cy="0"/>
        </a:xfrm>
      </p:grpSpPr>
      <p:sp>
        <p:nvSpPr>
          <p:cNvPr id="180" name="Google Shape;180;p37"/>
          <p:cNvSpPr txBox="1">
            <a:spLocks noGrp="1"/>
          </p:cNvSpPr>
          <p:nvPr>
            <p:ph type="title" idx="4294967295"/>
          </p:nvPr>
        </p:nvSpPr>
        <p:spPr>
          <a:xfrm>
            <a:off x="1285875" y="1851667"/>
            <a:ext cx="6509700" cy="3021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Montserrat"/>
                <a:ea typeface="Montserrat"/>
                <a:cs typeface="Montserrat"/>
                <a:sym typeface="Montserrat"/>
              </a:rPr>
              <a:t>Saver or spender?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7BA1"/>
        </a:solidFill>
        <a:effectLst/>
      </p:bgPr>
    </p:bg>
    <p:spTree>
      <p:nvGrpSpPr>
        <p:cNvPr id="1" name="Shape 184"/>
        <p:cNvGrpSpPr/>
        <p:nvPr/>
      </p:nvGrpSpPr>
      <p:grpSpPr>
        <a:xfrm>
          <a:off x="0" y="0"/>
          <a:ext cx="0" cy="0"/>
          <a:chOff x="0" y="0"/>
          <a:chExt cx="0" cy="0"/>
        </a:xfrm>
      </p:grpSpPr>
      <p:sp>
        <p:nvSpPr>
          <p:cNvPr id="185" name="Google Shape;185;p38"/>
          <p:cNvSpPr txBox="1">
            <a:spLocks noGrp="1"/>
          </p:cNvSpPr>
          <p:nvPr>
            <p:ph type="title" idx="4294967295"/>
          </p:nvPr>
        </p:nvSpPr>
        <p:spPr>
          <a:xfrm>
            <a:off x="1285875" y="1851667"/>
            <a:ext cx="6509700" cy="3021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lt1"/>
                </a:solidFill>
                <a:effectLst/>
                <a:uLnTx/>
                <a:uFillTx/>
                <a:latin typeface="Montserrat"/>
                <a:ea typeface="Montserrat"/>
                <a:cs typeface="Montserrat"/>
                <a:sym typeface="Montserrat"/>
              </a:rPr>
              <a:t>Religious or nonreligious?</a:t>
            </a:r>
            <a:endParaRPr kumimoji="0" lang="en-US" sz="3600" b="1"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Arvirarg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3539</Words>
  <Application>Microsoft Office PowerPoint</Application>
  <PresentationFormat>On-screen Show (4:3)</PresentationFormat>
  <Paragraphs>243</Paragraphs>
  <Slides>33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Oswald</vt:lpstr>
      <vt:lpstr>Karla</vt:lpstr>
      <vt:lpstr>Arial</vt:lpstr>
      <vt:lpstr>Montserrat</vt:lpstr>
      <vt:lpstr>Roboto Condensed</vt:lpstr>
      <vt:lpstr>Arvirargus template</vt:lpstr>
      <vt:lpstr>Simple Light</vt:lpstr>
      <vt:lpstr>FROM A TO T:  WELCOMING TRANSGENDER CUSTOMERS IN THE LIBRARY</vt:lpstr>
      <vt:lpstr>Introductions and Objectives</vt:lpstr>
      <vt:lpstr>Norms </vt:lpstr>
      <vt:lpstr>Framing</vt:lpstr>
      <vt:lpstr>Shifting Frames</vt:lpstr>
      <vt:lpstr>Assumptions </vt:lpstr>
      <vt:lpstr>Coffee or tea drinker?</vt:lpstr>
      <vt:lpstr>Saver or spender?</vt:lpstr>
      <vt:lpstr>Religious or nonreligious?</vt:lpstr>
      <vt:lpstr>Democrat or Republican?</vt:lpstr>
      <vt:lpstr>Definitions</vt:lpstr>
      <vt:lpstr>Gender as a Spectrum</vt:lpstr>
      <vt:lpstr>Legal Rights</vt:lpstr>
      <vt:lpstr>Resilience</vt:lpstr>
      <vt:lpstr>Why is this Important for Libraries?</vt:lpstr>
      <vt:lpstr>Why is this a library issue? </vt:lpstr>
      <vt:lpstr>Welcoming Spaces</vt:lpstr>
      <vt:lpstr>Inclusive Environment</vt:lpstr>
      <vt:lpstr>Interactions</vt:lpstr>
      <vt:lpstr>Scenario One</vt:lpstr>
      <vt:lpstr>Interacting</vt:lpstr>
      <vt:lpstr>Card Registration</vt:lpstr>
      <vt:lpstr>Customer Accounts</vt:lpstr>
      <vt:lpstr>Restrooms</vt:lpstr>
      <vt:lpstr>Restrooms Responses</vt:lpstr>
      <vt:lpstr>Harassment</vt:lpstr>
      <vt:lpstr>Scenario Two</vt:lpstr>
      <vt:lpstr>Harassment Responses</vt:lpstr>
      <vt:lpstr>Workplace</vt:lpstr>
      <vt:lpstr>Scenario Three</vt:lpstr>
      <vt:lpstr>Workplace Responses</vt:lpstr>
      <vt:lpstr>Final Thoughts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Kreger, Christine</cp:lastModifiedBy>
  <cp:revision>1</cp:revision>
  <dcterms:modified xsi:type="dcterms:W3CDTF">2025-02-24T18:02:50Z</dcterms:modified>
</cp:coreProperties>
</file>