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87" r:id="rId1"/>
  </p:sldMasterIdLst>
  <p:notesMasterIdLst>
    <p:notesMasterId r:id="rId21"/>
  </p:notesMasterIdLst>
  <p:sldIdLst>
    <p:sldId id="256" r:id="rId2"/>
    <p:sldId id="275" r:id="rId3"/>
    <p:sldId id="274" r:id="rId4"/>
    <p:sldId id="257" r:id="rId5"/>
    <p:sldId id="276" r:id="rId6"/>
    <p:sldId id="258" r:id="rId7"/>
    <p:sldId id="259" r:id="rId8"/>
    <p:sldId id="260" r:id="rId9"/>
    <p:sldId id="261" r:id="rId10"/>
    <p:sldId id="263" r:id="rId11"/>
    <p:sldId id="264" r:id="rId12"/>
    <p:sldId id="265" r:id="rId13"/>
    <p:sldId id="266" r:id="rId14"/>
    <p:sldId id="267" r:id="rId15"/>
    <p:sldId id="268" r:id="rId16"/>
    <p:sldId id="269" r:id="rId17"/>
    <p:sldId id="270" r:id="rId18"/>
    <p:sldId id="272" r:id="rId19"/>
    <p:sldId id="273" r:id="rId20"/>
  </p:sldIdLst>
  <p:sldSz cx="9144000" cy="6858000" type="screen4x3"/>
  <p:notesSz cx="6858000" cy="9144000"/>
  <p:embeddedFontLst>
    <p:embeddedFont>
      <p:font typeface="Trebuchet MS" panose="020B0603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5DC30-D53C-4E9C-8F42-674266F35930}" v="4" dt="2025-02-24T18:48:20.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21" autoAdjust="0"/>
  </p:normalViewPr>
  <p:slideViewPr>
    <p:cSldViewPr snapToGrid="0">
      <p:cViewPr varScale="1">
        <p:scale>
          <a:sx n="65" d="100"/>
          <a:sy n="65" d="100"/>
        </p:scale>
        <p:origin x="508" y="80"/>
      </p:cViewPr>
      <p:guideLst>
        <p:guide orient="horz" pos="1620"/>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9545DC30-D53C-4E9C-8F42-674266F35930}"/>
    <pc:docChg chg="mod modSld">
      <pc:chgData name="Kreger, Christine" userId="07b08700-4580-4b2b-8f3c-b5ccee8dc705" providerId="ADAL" clId="{9545DC30-D53C-4E9C-8F42-674266F35930}" dt="2025-02-24T18:48:42.975" v="199"/>
      <pc:docMkLst>
        <pc:docMk/>
      </pc:docMkLst>
      <pc:sldChg chg="modSp mod">
        <pc:chgData name="Kreger, Christine" userId="07b08700-4580-4b2b-8f3c-b5ccee8dc705" providerId="ADAL" clId="{9545DC30-D53C-4E9C-8F42-674266F35930}" dt="2025-02-24T18:37:32.728" v="0" actId="962"/>
        <pc:sldMkLst>
          <pc:docMk/>
          <pc:sldMk cId="0" sldId="256"/>
        </pc:sldMkLst>
        <pc:picChg chg="mod">
          <ac:chgData name="Kreger, Christine" userId="07b08700-4580-4b2b-8f3c-b5ccee8dc705" providerId="ADAL" clId="{9545DC30-D53C-4E9C-8F42-674266F35930}" dt="2025-02-24T18:37:32.728" v="0" actId="962"/>
          <ac:picMkLst>
            <pc:docMk/>
            <pc:sldMk cId="0" sldId="256"/>
            <ac:picMk id="57" creationId="{00000000-0000-0000-0000-000000000000}"/>
          </ac:picMkLst>
        </pc:picChg>
      </pc:sldChg>
      <pc:sldChg chg="addSp modSp mod">
        <pc:chgData name="Kreger, Christine" userId="07b08700-4580-4b2b-8f3c-b5ccee8dc705" providerId="ADAL" clId="{9545DC30-D53C-4E9C-8F42-674266F35930}" dt="2025-02-24T18:46:07.122" v="117" actId="20577"/>
        <pc:sldMkLst>
          <pc:docMk/>
          <pc:sldMk cId="0" sldId="260"/>
        </pc:sldMkLst>
        <pc:spChg chg="add mod">
          <ac:chgData name="Kreger, Christine" userId="07b08700-4580-4b2b-8f3c-b5ccee8dc705" providerId="ADAL" clId="{9545DC30-D53C-4E9C-8F42-674266F35930}" dt="2025-02-24T18:46:07.122" v="117" actId="20577"/>
          <ac:spMkLst>
            <pc:docMk/>
            <pc:sldMk cId="0" sldId="260"/>
            <ac:spMk id="2" creationId="{8648F1DC-5020-943A-56A8-CE830A0B446E}"/>
          </ac:spMkLst>
        </pc:spChg>
        <pc:picChg chg="mod">
          <ac:chgData name="Kreger, Christine" userId="07b08700-4580-4b2b-8f3c-b5ccee8dc705" providerId="ADAL" clId="{9545DC30-D53C-4E9C-8F42-674266F35930}" dt="2025-02-24T18:43:39.046" v="9" actId="962"/>
          <ac:picMkLst>
            <pc:docMk/>
            <pc:sldMk cId="0" sldId="260"/>
            <ac:picMk id="80" creationId="{00000000-0000-0000-0000-000000000000}"/>
          </ac:picMkLst>
        </pc:picChg>
      </pc:sldChg>
      <pc:sldChg chg="addSp modSp mod">
        <pc:chgData name="Kreger, Christine" userId="07b08700-4580-4b2b-8f3c-b5ccee8dc705" providerId="ADAL" clId="{9545DC30-D53C-4E9C-8F42-674266F35930}" dt="2025-02-24T18:48:32.688" v="198" actId="13244"/>
        <pc:sldMkLst>
          <pc:docMk/>
          <pc:sldMk cId="0" sldId="263"/>
        </pc:sldMkLst>
        <pc:spChg chg="add mod ord">
          <ac:chgData name="Kreger, Christine" userId="07b08700-4580-4b2b-8f3c-b5ccee8dc705" providerId="ADAL" clId="{9545DC30-D53C-4E9C-8F42-674266F35930}" dt="2025-02-24T18:48:32.688" v="198" actId="13244"/>
          <ac:spMkLst>
            <pc:docMk/>
            <pc:sldMk cId="0" sldId="263"/>
            <ac:spMk id="2" creationId="{956976C6-E50C-7888-17A0-0A53B00A0FA8}"/>
          </ac:spMkLst>
        </pc:spChg>
        <pc:picChg chg="mod">
          <ac:chgData name="Kreger, Christine" userId="07b08700-4580-4b2b-8f3c-b5ccee8dc705" providerId="ADAL" clId="{9545DC30-D53C-4E9C-8F42-674266F35930}" dt="2025-02-24T18:44:17.468" v="11" actId="962"/>
          <ac:picMkLst>
            <pc:docMk/>
            <pc:sldMk cId="0" sldId="263"/>
            <ac:picMk id="97" creationId="{00000000-0000-0000-0000-000000000000}"/>
          </ac:picMkLst>
        </pc:picChg>
      </pc:sldChg>
      <pc:sldChg chg="modSp mod">
        <pc:chgData name="Kreger, Christine" userId="07b08700-4580-4b2b-8f3c-b5ccee8dc705" providerId="ADAL" clId="{9545DC30-D53C-4E9C-8F42-674266F35930}" dt="2025-02-24T18:47:22.045" v="160" actId="20577"/>
        <pc:sldMkLst>
          <pc:docMk/>
          <pc:sldMk cId="0" sldId="265"/>
        </pc:sldMkLst>
        <pc:spChg chg="mod">
          <ac:chgData name="Kreger, Christine" userId="07b08700-4580-4b2b-8f3c-b5ccee8dc705" providerId="ADAL" clId="{9545DC30-D53C-4E9C-8F42-674266F35930}" dt="2025-02-24T18:47:22.045" v="160" actId="20577"/>
          <ac:spMkLst>
            <pc:docMk/>
            <pc:sldMk cId="0" sldId="265"/>
            <ac:spMk id="108" creationId="{00000000-0000-0000-0000-000000000000}"/>
          </ac:spMkLst>
        </pc:spChg>
        <pc:picChg chg="mod">
          <ac:chgData name="Kreger, Christine" userId="07b08700-4580-4b2b-8f3c-b5ccee8dc705" providerId="ADAL" clId="{9545DC30-D53C-4E9C-8F42-674266F35930}" dt="2025-02-24T18:44:20.397" v="12" actId="962"/>
          <ac:picMkLst>
            <pc:docMk/>
            <pc:sldMk cId="0" sldId="265"/>
            <ac:picMk id="110" creationId="{00000000-0000-0000-0000-000000000000}"/>
          </ac:picMkLst>
        </pc:picChg>
      </pc:sldChg>
      <pc:sldChg chg="modSp mod">
        <pc:chgData name="Kreger, Christine" userId="07b08700-4580-4b2b-8f3c-b5ccee8dc705" providerId="ADAL" clId="{9545DC30-D53C-4E9C-8F42-674266F35930}" dt="2025-02-24T18:47:35.029" v="175" actId="20577"/>
        <pc:sldMkLst>
          <pc:docMk/>
          <pc:sldMk cId="0" sldId="266"/>
        </pc:sldMkLst>
        <pc:spChg chg="mod">
          <ac:chgData name="Kreger, Christine" userId="07b08700-4580-4b2b-8f3c-b5ccee8dc705" providerId="ADAL" clId="{9545DC30-D53C-4E9C-8F42-674266F35930}" dt="2025-02-24T18:47:35.029" v="175" actId="20577"/>
          <ac:spMkLst>
            <pc:docMk/>
            <pc:sldMk cId="0" sldId="266"/>
            <ac:spMk id="116" creationId="{00000000-0000-0000-0000-000000000000}"/>
          </ac:spMkLst>
        </pc:spChg>
        <pc:picChg chg="mod">
          <ac:chgData name="Kreger, Christine" userId="07b08700-4580-4b2b-8f3c-b5ccee8dc705" providerId="ADAL" clId="{9545DC30-D53C-4E9C-8F42-674266F35930}" dt="2025-02-24T18:44:23.361" v="13" actId="962"/>
          <ac:picMkLst>
            <pc:docMk/>
            <pc:sldMk cId="0" sldId="266"/>
            <ac:picMk id="118" creationId="{00000000-0000-0000-0000-000000000000}"/>
          </ac:picMkLst>
        </pc:picChg>
      </pc:sldChg>
      <pc:sldChg chg="modSp mod">
        <pc:chgData name="Kreger, Christine" userId="07b08700-4580-4b2b-8f3c-b5ccee8dc705" providerId="ADAL" clId="{9545DC30-D53C-4E9C-8F42-674266F35930}" dt="2025-02-24T18:47:40.955" v="180" actId="20577"/>
        <pc:sldMkLst>
          <pc:docMk/>
          <pc:sldMk cId="0" sldId="267"/>
        </pc:sldMkLst>
        <pc:spChg chg="mod">
          <ac:chgData name="Kreger, Christine" userId="07b08700-4580-4b2b-8f3c-b5ccee8dc705" providerId="ADAL" clId="{9545DC30-D53C-4E9C-8F42-674266F35930}" dt="2025-02-24T18:47:40.955" v="180" actId="20577"/>
          <ac:spMkLst>
            <pc:docMk/>
            <pc:sldMk cId="0" sldId="267"/>
            <ac:spMk id="124" creationId="{00000000-0000-0000-0000-000000000000}"/>
          </ac:spMkLst>
        </pc:spChg>
        <pc:picChg chg="mod">
          <ac:chgData name="Kreger, Christine" userId="07b08700-4580-4b2b-8f3c-b5ccee8dc705" providerId="ADAL" clId="{9545DC30-D53C-4E9C-8F42-674266F35930}" dt="2025-02-24T18:44:25.202" v="14" actId="962"/>
          <ac:picMkLst>
            <pc:docMk/>
            <pc:sldMk cId="0" sldId="267"/>
            <ac:picMk id="126" creationId="{00000000-0000-0000-0000-000000000000}"/>
          </ac:picMkLst>
        </pc:picChg>
      </pc:sldChg>
      <pc:sldChg chg="modSp mod">
        <pc:chgData name="Kreger, Christine" userId="07b08700-4580-4b2b-8f3c-b5ccee8dc705" providerId="ADAL" clId="{9545DC30-D53C-4E9C-8F42-674266F35930}" dt="2025-02-24T18:47:56.930" v="194" actId="20577"/>
        <pc:sldMkLst>
          <pc:docMk/>
          <pc:sldMk cId="0" sldId="268"/>
        </pc:sldMkLst>
        <pc:spChg chg="mod">
          <ac:chgData name="Kreger, Christine" userId="07b08700-4580-4b2b-8f3c-b5ccee8dc705" providerId="ADAL" clId="{9545DC30-D53C-4E9C-8F42-674266F35930}" dt="2025-02-24T18:47:56.930" v="194" actId="20577"/>
          <ac:spMkLst>
            <pc:docMk/>
            <pc:sldMk cId="0" sldId="268"/>
            <ac:spMk id="131" creationId="{00000000-0000-0000-0000-000000000000}"/>
          </ac:spMkLst>
        </pc:spChg>
        <pc:picChg chg="mod">
          <ac:chgData name="Kreger, Christine" userId="07b08700-4580-4b2b-8f3c-b5ccee8dc705" providerId="ADAL" clId="{9545DC30-D53C-4E9C-8F42-674266F35930}" dt="2025-02-24T18:44:27.006" v="15" actId="962"/>
          <ac:picMkLst>
            <pc:docMk/>
            <pc:sldMk cId="0" sldId="268"/>
            <ac:picMk id="133" creationId="{00000000-0000-0000-0000-000000000000}"/>
          </ac:picMkLst>
        </pc:picChg>
      </pc:sldChg>
      <pc:sldChg chg="modSp mod">
        <pc:chgData name="Kreger, Christine" userId="07b08700-4580-4b2b-8f3c-b5ccee8dc705" providerId="ADAL" clId="{9545DC30-D53C-4E9C-8F42-674266F35930}" dt="2025-02-24T18:44:30.292" v="17" actId="962"/>
        <pc:sldMkLst>
          <pc:docMk/>
          <pc:sldMk cId="0" sldId="269"/>
        </pc:sldMkLst>
        <pc:picChg chg="mod">
          <ac:chgData name="Kreger, Christine" userId="07b08700-4580-4b2b-8f3c-b5ccee8dc705" providerId="ADAL" clId="{9545DC30-D53C-4E9C-8F42-674266F35930}" dt="2025-02-24T18:44:29.592" v="16" actId="962"/>
          <ac:picMkLst>
            <pc:docMk/>
            <pc:sldMk cId="0" sldId="269"/>
            <ac:picMk id="139" creationId="{00000000-0000-0000-0000-000000000000}"/>
          </ac:picMkLst>
        </pc:picChg>
        <pc:picChg chg="mod">
          <ac:chgData name="Kreger, Christine" userId="07b08700-4580-4b2b-8f3c-b5ccee8dc705" providerId="ADAL" clId="{9545DC30-D53C-4E9C-8F42-674266F35930}" dt="2025-02-24T18:44:30.292" v="17" actId="962"/>
          <ac:picMkLst>
            <pc:docMk/>
            <pc:sldMk cId="0" sldId="269"/>
            <ac:picMk id="140" creationId="{00000000-0000-0000-0000-000000000000}"/>
          </ac:picMkLst>
        </pc:picChg>
      </pc:sldChg>
      <pc:sldChg chg="modSp mod">
        <pc:chgData name="Kreger, Christine" userId="07b08700-4580-4b2b-8f3c-b5ccee8dc705" providerId="ADAL" clId="{9545DC30-D53C-4E9C-8F42-674266F35930}" dt="2025-02-24T18:44:35.487" v="18" actId="962"/>
        <pc:sldMkLst>
          <pc:docMk/>
          <pc:sldMk cId="0" sldId="273"/>
        </pc:sldMkLst>
        <pc:picChg chg="mod">
          <ac:chgData name="Kreger, Christine" userId="07b08700-4580-4b2b-8f3c-b5ccee8dc705" providerId="ADAL" clId="{9545DC30-D53C-4E9C-8F42-674266F35930}" dt="2025-02-24T18:44:35.487" v="18" actId="962"/>
          <ac:picMkLst>
            <pc:docMk/>
            <pc:sldMk cId="0" sldId="273"/>
            <ac:picMk id="165" creationId="{00000000-0000-0000-0000-000000000000}"/>
          </ac:picMkLst>
        </pc:picChg>
      </pc:sldChg>
      <pc:sldChg chg="addSp modSp mod">
        <pc:chgData name="Kreger, Christine" userId="07b08700-4580-4b2b-8f3c-b5ccee8dc705" providerId="ADAL" clId="{9545DC30-D53C-4E9C-8F42-674266F35930}" dt="2025-02-24T18:48:20.119" v="196" actId="962"/>
        <pc:sldMkLst>
          <pc:docMk/>
          <pc:sldMk cId="3041059058" sldId="275"/>
        </pc:sldMkLst>
        <pc:spChg chg="add mod ord">
          <ac:chgData name="Kreger, Christine" userId="07b08700-4580-4b2b-8f3c-b5ccee8dc705" providerId="ADAL" clId="{9545DC30-D53C-4E9C-8F42-674266F35930}" dt="2025-02-24T18:48:08.272" v="195" actId="13244"/>
          <ac:spMkLst>
            <pc:docMk/>
            <pc:sldMk cId="3041059058" sldId="275"/>
            <ac:spMk id="2" creationId="{87F72703-3947-CDC3-4D57-7B9F80A7E428}"/>
          </ac:spMkLst>
        </pc:spChg>
        <pc:spChg chg="mod">
          <ac:chgData name="Kreger, Christine" userId="07b08700-4580-4b2b-8f3c-b5ccee8dc705" providerId="ADAL" clId="{9545DC30-D53C-4E9C-8F42-674266F35930}" dt="2025-02-24T18:48:20.119" v="196" actId="962"/>
          <ac:spMkLst>
            <pc:docMk/>
            <pc:sldMk cId="3041059058" sldId="275"/>
            <ac:spMk id="8" creationId="{00000000-0000-0000-0000-000000000000}"/>
          </ac:spMkLst>
        </pc:spChg>
        <pc:picChg chg="mod">
          <ac:chgData name="Kreger, Christine" userId="07b08700-4580-4b2b-8f3c-b5ccee8dc705" providerId="ADAL" clId="{9545DC30-D53C-4E9C-8F42-674266F35930}" dt="2025-02-24T18:38:03.654" v="4" actId="962"/>
          <ac:picMkLst>
            <pc:docMk/>
            <pc:sldMk cId="3041059058" sldId="275"/>
            <ac:picMk id="4" creationId="{00000000-0000-0000-0000-000000000000}"/>
          </ac:picMkLst>
        </pc:picChg>
        <pc:picChg chg="mod">
          <ac:chgData name="Kreger, Christine" userId="07b08700-4580-4b2b-8f3c-b5ccee8dc705" providerId="ADAL" clId="{9545DC30-D53C-4E9C-8F42-674266F35930}" dt="2025-02-24T18:38:21.622" v="5" actId="962"/>
          <ac:picMkLst>
            <pc:docMk/>
            <pc:sldMk cId="3041059058" sldId="275"/>
            <ac:picMk id="6" creationId="{00000000-0000-0000-0000-000000000000}"/>
          </ac:picMkLst>
        </pc:picChg>
        <pc:picChg chg="mod">
          <ac:chgData name="Kreger, Christine" userId="07b08700-4580-4b2b-8f3c-b5ccee8dc705" providerId="ADAL" clId="{9545DC30-D53C-4E9C-8F42-674266F35930}" dt="2025-02-24T18:37:49.415" v="2" actId="962"/>
          <ac:picMkLst>
            <pc:docMk/>
            <pc:sldMk cId="3041059058" sldId="275"/>
            <ac:picMk id="1026" creationId="{00000000-0000-0000-0000-000000000000}"/>
          </ac:picMkLst>
        </pc:picChg>
        <pc:picChg chg="mod">
          <ac:chgData name="Kreger, Christine" userId="07b08700-4580-4b2b-8f3c-b5ccee8dc705" providerId="ADAL" clId="{9545DC30-D53C-4E9C-8F42-674266F35930}" dt="2025-02-24T18:38:22.485" v="6" actId="962"/>
          <ac:picMkLst>
            <pc:docMk/>
            <pc:sldMk cId="3041059058" sldId="275"/>
            <ac:picMk id="1031" creationId="{00000000-0000-0000-0000-000000000000}"/>
          </ac:picMkLst>
        </pc:picChg>
      </pc:sldChg>
      <pc:sldChg chg="addSp modSp mod">
        <pc:chgData name="Kreger, Christine" userId="07b08700-4580-4b2b-8f3c-b5ccee8dc705" providerId="ADAL" clId="{9545DC30-D53C-4E9C-8F42-674266F35930}" dt="2025-02-24T18:48:24.237" v="197" actId="13244"/>
        <pc:sldMkLst>
          <pc:docMk/>
          <pc:sldMk cId="2067909784" sldId="276"/>
        </pc:sldMkLst>
        <pc:spChg chg="add mod ord">
          <ac:chgData name="Kreger, Christine" userId="07b08700-4580-4b2b-8f3c-b5ccee8dc705" providerId="ADAL" clId="{9545DC30-D53C-4E9C-8F42-674266F35930}" dt="2025-02-24T18:48:24.237" v="197" actId="13244"/>
          <ac:spMkLst>
            <pc:docMk/>
            <pc:sldMk cId="2067909784" sldId="276"/>
            <ac:spMk id="2" creationId="{21B40637-5150-F912-8DF0-C14BB7830B9B}"/>
          </ac:spMkLst>
        </pc:spChg>
        <pc:picChg chg="mod">
          <ac:chgData name="Kreger, Christine" userId="07b08700-4580-4b2b-8f3c-b5ccee8dc705" providerId="ADAL" clId="{9545DC30-D53C-4E9C-8F42-674266F35930}" dt="2025-02-24T18:40:51.375" v="8" actId="962"/>
          <ac:picMkLst>
            <pc:docMk/>
            <pc:sldMk cId="2067909784" sldId="276"/>
            <ac:picMk id="9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947666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9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0d4e108ea_0_5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0d4e108ea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t>
            </a:r>
            <a:r>
              <a:rPr lang="en" dirty="0"/>
              <a:t>eth</a:t>
            </a:r>
          </a:p>
          <a:p>
            <a:pPr marL="0" lvl="0" indent="0" algn="l" rtl="0">
              <a:spcBef>
                <a:spcPts val="0"/>
              </a:spcBef>
              <a:spcAft>
                <a:spcPts val="0"/>
              </a:spcAft>
              <a:buNone/>
            </a:pPr>
            <a:r>
              <a:rPr lang="en-US" dirty="0"/>
              <a:t>M</a:t>
            </a:r>
            <a:r>
              <a:rPr lang="en" dirty="0"/>
              <a:t>ore CO specific</a:t>
            </a:r>
            <a:r>
              <a:rPr lang="en" baseline="0" dirty="0"/>
              <a:t> resources on handout</a:t>
            </a:r>
            <a:endParaRPr dirty="0"/>
          </a:p>
        </p:txBody>
      </p:sp>
    </p:spTree>
    <p:extLst>
      <p:ext uri="{BB962C8B-B14F-4D97-AF65-F5344CB8AC3E}">
        <p14:creationId xmlns:p14="http://schemas.microsoft.com/office/powerpoint/2010/main" val="165068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0d4e108ea_0_5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0d4e108ea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CEEN mission is to “create a collaborative network bridge between resources, programs and participants”. </a:t>
            </a:r>
            <a:endParaRPr dirty="0"/>
          </a:p>
        </p:txBody>
      </p:sp>
    </p:spTree>
    <p:extLst>
      <p:ext uri="{BB962C8B-B14F-4D97-AF65-F5344CB8AC3E}">
        <p14:creationId xmlns:p14="http://schemas.microsoft.com/office/powerpoint/2010/main" val="173688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17be454a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17be454a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IRC’s mission is “Empowering refugees and immigrants, connecting communities, and advocating for successful integration.” Support speakers of 15 languages; have an education component and a “navigation” component where they assist immigrants and refugees with the day-to-day work of settling into the U.S.</a:t>
            </a:r>
            <a:endParaRPr/>
          </a:p>
        </p:txBody>
      </p:sp>
    </p:spTree>
    <p:extLst>
      <p:ext uri="{BB962C8B-B14F-4D97-AF65-F5344CB8AC3E}">
        <p14:creationId xmlns:p14="http://schemas.microsoft.com/office/powerpoint/2010/main" val="4134710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17be454a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17be454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45454"/>
                </a:solidFill>
                <a:highlight>
                  <a:srgbClr val="FFFFFF"/>
                </a:highlight>
              </a:rPr>
              <a:t>HIPPY is an evidence-based home visiting program that helps parents prepare their 3, 4 and 5-year olds for kindergarten; relational learning model where parents work with mentors who demonstrate effective teaching and learning strategies for children.  </a:t>
            </a:r>
            <a:r>
              <a:rPr lang="en"/>
              <a:t>Storytimes are targeted to HIPPY participants; Annual literacy fair combines activities from the early literacy fairs that we provide in branches with information for parents; HIPPY, who is already providing home visits in their constituents’ languages of origin provides translators at this event; they also help plan the early literacy activities so that they are culturally relevant.</a:t>
            </a:r>
            <a:endParaRPr/>
          </a:p>
        </p:txBody>
      </p:sp>
    </p:spTree>
    <p:extLst>
      <p:ext uri="{BB962C8B-B14F-4D97-AF65-F5344CB8AC3E}">
        <p14:creationId xmlns:p14="http://schemas.microsoft.com/office/powerpoint/2010/main" val="1177520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0f764f7e7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0f764f7e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r>
              <a:rPr lang="en" sz="1400">
                <a:solidFill>
                  <a:schemeClr val="dk2"/>
                </a:solidFill>
              </a:rPr>
              <a:t>. First Saturday: Learn how to play the guitar Second Saturday: Discover LEAP into Science Third Saturday: Theater play Fourth Saturday: Share stories, poems, songs and dance</a:t>
            </a:r>
            <a:endParaRPr sz="1400">
              <a:solidFill>
                <a:schemeClr val="dk2"/>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48768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17be454a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17be454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keep an up-to-date list on our intranet with the names of the partners, the organization’s contact name, email, and phone, the library’s contact, and a summary of our current engagement with this organization, whether it’s a service we’re providing them, a monthly meeting that we are attending, or goals/ideas for working together; also keep all the fliers and promotional materials for events we receive from our partners in one accessible spot on our intranet.  This serves several purposes: awareness among staff, cross-promotion in branches, current or potential outreach opportunities.</a:t>
            </a:r>
            <a:endParaRPr/>
          </a:p>
        </p:txBody>
      </p:sp>
    </p:spTree>
    <p:extLst>
      <p:ext uri="{BB962C8B-B14F-4D97-AF65-F5344CB8AC3E}">
        <p14:creationId xmlns:p14="http://schemas.microsoft.com/office/powerpoint/2010/main" val="406658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0f764f7e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0f764f7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input both into overall program and into individual family needs and goals</a:t>
            </a:r>
            <a:endParaRPr/>
          </a:p>
        </p:txBody>
      </p:sp>
    </p:spTree>
    <p:extLst>
      <p:ext uri="{BB962C8B-B14F-4D97-AF65-F5344CB8AC3E}">
        <p14:creationId xmlns:p14="http://schemas.microsoft.com/office/powerpoint/2010/main" val="200676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d4e108ea_0_6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0d4e108ea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8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0d4e108ea_0_6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0d4e108ea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68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0d4e108ea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0d4e108e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Beth</a:t>
            </a:r>
            <a:endParaRPr dirty="0"/>
          </a:p>
          <a:p>
            <a:pPr marL="0" lvl="0" indent="0" algn="l" rtl="0">
              <a:spcBef>
                <a:spcPts val="0"/>
              </a:spcBef>
              <a:spcAft>
                <a:spcPts val="0"/>
              </a:spcAft>
              <a:buNone/>
            </a:pPr>
            <a:r>
              <a:rPr lang="en" dirty="0"/>
              <a:t>Data from 2018 Kids Count report--link to report on resources handout</a:t>
            </a:r>
            <a:endParaRPr dirty="0"/>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The federal poverty definition consists of a series of thresholds based on family size and composition. In 2017, the poverty threshold for a family of two adults and two children was $24,858. </a:t>
            </a:r>
            <a:endParaRPr lang="en-US" dirty="0"/>
          </a:p>
          <a:p>
            <a:pPr marL="0" lvl="0" indent="0" algn="l" rtl="0">
              <a:spcBef>
                <a:spcPts val="0"/>
              </a:spcBef>
              <a:spcAft>
                <a:spcPts val="0"/>
              </a:spcAft>
              <a:buNone/>
            </a:pPr>
            <a:r>
              <a:rPr lang="en" dirty="0"/>
              <a:t>Lower than the 19% national child poverty rate </a:t>
            </a:r>
            <a:endParaRPr dirty="0"/>
          </a:p>
          <a:p>
            <a:pPr marL="0" lvl="0" indent="0" algn="l" rtl="0">
              <a:spcBef>
                <a:spcPts val="0"/>
              </a:spcBef>
              <a:spcAft>
                <a:spcPts val="0"/>
              </a:spcAft>
              <a:buNone/>
            </a:pPr>
            <a:r>
              <a:rPr lang="en" dirty="0"/>
              <a:t>70% of kids born into poverty stay in poverty all their lives</a:t>
            </a:r>
          </a:p>
        </p:txBody>
      </p:sp>
    </p:spTree>
    <p:extLst>
      <p:ext uri="{BB962C8B-B14F-4D97-AF65-F5344CB8AC3E}">
        <p14:creationId xmlns:p14="http://schemas.microsoft.com/office/powerpoint/2010/main" val="172940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0d4e108ea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0d4e108e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Beth</a:t>
            </a:r>
            <a:endParaRPr dirty="0"/>
          </a:p>
        </p:txBody>
      </p:sp>
    </p:spTree>
    <p:extLst>
      <p:ext uri="{BB962C8B-B14F-4D97-AF65-F5344CB8AC3E}">
        <p14:creationId xmlns:p14="http://schemas.microsoft.com/office/powerpoint/2010/main" val="281589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0d4e108ea_0_6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0d4e108ea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98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0d4e108ea_0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0d4e108ea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a:p>
            <a:pPr marL="0" lvl="0" indent="0" algn="l" rtl="0">
              <a:spcBef>
                <a:spcPts val="0"/>
              </a:spcBef>
              <a:spcAft>
                <a:spcPts val="0"/>
              </a:spcAft>
              <a:buNone/>
            </a:pPr>
            <a:r>
              <a:rPr lang="en"/>
              <a:t>Original 2gen program much older though: head start, begun 50 years ago</a:t>
            </a:r>
            <a:endParaRPr/>
          </a:p>
        </p:txBody>
      </p:sp>
    </p:spTree>
    <p:extLst>
      <p:ext uri="{BB962C8B-B14F-4D97-AF65-F5344CB8AC3E}">
        <p14:creationId xmlns:p14="http://schemas.microsoft.com/office/powerpoint/2010/main" val="342880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0d4e108ea_0_5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0d4e108ea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Beth </a:t>
            </a:r>
          </a:p>
          <a:p>
            <a:pPr marL="0" lvl="0" indent="0" algn="l" rtl="0">
              <a:spcBef>
                <a:spcPts val="0"/>
              </a:spcBef>
              <a:spcAft>
                <a:spcPts val="0"/>
              </a:spcAft>
              <a:buNone/>
            </a:pPr>
            <a:r>
              <a:rPr lang="en-US" dirty="0"/>
              <a:t>M</a:t>
            </a:r>
            <a:r>
              <a:rPr lang="en" dirty="0"/>
              <a:t>ention handout has more resources</a:t>
            </a:r>
          </a:p>
          <a:p>
            <a:pPr marL="0" lvl="0" indent="0" algn="l" rtl="0">
              <a:spcBef>
                <a:spcPts val="0"/>
              </a:spcBef>
              <a:spcAft>
                <a:spcPts val="0"/>
              </a:spcAft>
              <a:buNone/>
            </a:pPr>
            <a:endParaRPr dirty="0"/>
          </a:p>
          <a:p>
            <a:pPr marL="0" lvl="0" indent="0" algn="l" rtl="0">
              <a:spcBef>
                <a:spcPts val="0"/>
              </a:spcBef>
              <a:spcAft>
                <a:spcPts val="0"/>
              </a:spcAft>
              <a:buNone/>
            </a:pPr>
            <a:r>
              <a:rPr lang="en" dirty="0">
                <a:sym typeface="Trebuchet MS"/>
              </a:rPr>
              <a:t>When programs and policies are designed with the whole family’s educational and economic future in mind, and families are assisted to reach the social networks and resources they need to be successful in life, opportunity becomes a family tradition. Fragmented approaches to serving families that separately address the needs of children and their caregivers can leave either the child or the caregiver behind, reducing the likelihood of success for all members of the family. The 2Gen approach brings all family members along together, assesses all family members together and provides all family members with opportunities, together, to be successful.</a:t>
            </a:r>
          </a:p>
          <a:p>
            <a:pPr marL="0" lvl="0" indent="0" algn="l" rtl="0">
              <a:spcBef>
                <a:spcPts val="0"/>
              </a:spcBef>
              <a:spcAft>
                <a:spcPts val="0"/>
              </a:spcAft>
              <a:buNone/>
            </a:pPr>
            <a:endParaRPr lang="en" dirty="0">
              <a:sym typeface="Trebuchet MS"/>
            </a:endParaRPr>
          </a:p>
          <a:p>
            <a:pPr marL="0" lvl="0" indent="0" algn="l" rtl="0">
              <a:spcBef>
                <a:spcPts val="0"/>
              </a:spcBef>
              <a:spcAft>
                <a:spcPts val="0"/>
              </a:spcAft>
              <a:buNone/>
            </a:pPr>
            <a:r>
              <a:rPr lang="en-US" dirty="0">
                <a:sym typeface="Trebuchet MS"/>
              </a:rPr>
              <a:t>B</a:t>
            </a:r>
            <a:r>
              <a:rPr lang="en" dirty="0">
                <a:sym typeface="Trebuchet MS"/>
              </a:rPr>
              <a:t>y their nature, libraries provide services and programs for whole family; you already do that, very well, and using this approach can provide a framework for supporting families more holistically.</a:t>
            </a:r>
          </a:p>
          <a:p>
            <a:pPr marL="0" lvl="0" indent="0" algn="l" rtl="0">
              <a:spcBef>
                <a:spcPts val="0"/>
              </a:spcBef>
              <a:spcAft>
                <a:spcPts val="0"/>
              </a:spcAft>
              <a:buNone/>
            </a:pPr>
            <a:endParaRPr lang="en" dirty="0">
              <a:sym typeface="Trebuchet MS"/>
            </a:endParaRPr>
          </a:p>
          <a:p>
            <a:pPr marL="0" lvl="0" indent="0" algn="l" rtl="0">
              <a:spcBef>
                <a:spcPts val="0"/>
              </a:spcBef>
              <a:spcAft>
                <a:spcPts val="0"/>
              </a:spcAft>
              <a:buNone/>
            </a:pPr>
            <a:r>
              <a:rPr lang="en-US" dirty="0">
                <a:sym typeface="Trebuchet MS"/>
              </a:rPr>
              <a:t>A</a:t>
            </a:r>
            <a:r>
              <a:rPr lang="en" dirty="0">
                <a:sym typeface="Trebuchet MS"/>
              </a:rPr>
              <a:t>t the same time, that does not mean that ALL of your programs have to fit neatly into the approach—not at all! </a:t>
            </a:r>
            <a:r>
              <a:rPr lang="en-US" dirty="0">
                <a:sym typeface="Trebuchet MS"/>
              </a:rPr>
              <a:t>Think of it as an overarching philosophy rather than having to fit each program and service into it.</a:t>
            </a:r>
            <a:endParaRPr dirty="0"/>
          </a:p>
        </p:txBody>
      </p:sp>
    </p:spTree>
    <p:extLst>
      <p:ext uri="{BB962C8B-B14F-4D97-AF65-F5344CB8AC3E}">
        <p14:creationId xmlns:p14="http://schemas.microsoft.com/office/powerpoint/2010/main" val="233049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0d4e108ea_0_6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0d4e108ea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Social capital: storytimes provide</a:t>
            </a:r>
            <a:r>
              <a:rPr lang="en" baseline="0" dirty="0"/>
              <a:t> networking opportunities</a:t>
            </a:r>
          </a:p>
          <a:p>
            <a:pPr marL="0" lvl="0" indent="0" algn="l" rtl="0">
              <a:spcBef>
                <a:spcPts val="0"/>
              </a:spcBef>
              <a:spcAft>
                <a:spcPts val="0"/>
              </a:spcAft>
              <a:buNone/>
            </a:pPr>
            <a:r>
              <a:rPr lang="en-US" baseline="0" dirty="0"/>
              <a:t>E</a:t>
            </a:r>
            <a:r>
              <a:rPr lang="en" baseline="0" dirty="0"/>
              <a:t>arly childhood dev: outreach to FFN and preschool</a:t>
            </a:r>
          </a:p>
          <a:p>
            <a:pPr marL="0" lvl="0" indent="0" algn="l" rtl="0">
              <a:spcBef>
                <a:spcPts val="0"/>
              </a:spcBef>
              <a:spcAft>
                <a:spcPts val="0"/>
              </a:spcAft>
              <a:buNone/>
            </a:pPr>
            <a:r>
              <a:rPr lang="en-US" baseline="0" dirty="0"/>
              <a:t>E</a:t>
            </a:r>
            <a:r>
              <a:rPr lang="en" baseline="0" dirty="0"/>
              <a:t>d and employment: career online high school, resume assistance</a:t>
            </a:r>
          </a:p>
          <a:p>
            <a:pPr marL="0" lvl="0" indent="0" algn="l" rtl="0">
              <a:spcBef>
                <a:spcPts val="0"/>
              </a:spcBef>
              <a:spcAft>
                <a:spcPts val="0"/>
              </a:spcAft>
              <a:buNone/>
            </a:pPr>
            <a:r>
              <a:rPr lang="en-US" baseline="0" dirty="0"/>
              <a:t>E</a:t>
            </a:r>
            <a:r>
              <a:rPr lang="en" baseline="0" dirty="0"/>
              <a:t>conomic assets: financial literacy programs</a:t>
            </a:r>
            <a:endParaRPr lang="en" dirty="0"/>
          </a:p>
          <a:p>
            <a:pPr marL="0" lvl="0" indent="0" algn="l" rtl="0">
              <a:spcBef>
                <a:spcPts val="0"/>
              </a:spcBef>
              <a:spcAft>
                <a:spcPts val="0"/>
              </a:spcAft>
              <a:buNone/>
            </a:pPr>
            <a:r>
              <a:rPr lang="en" dirty="0"/>
              <a:t>Health: some libraries hire public health nurses, state park program, Cooking Matters/nutrition</a:t>
            </a:r>
            <a:endParaRPr dirty="0"/>
          </a:p>
        </p:txBody>
      </p:sp>
    </p:spTree>
    <p:extLst>
      <p:ext uri="{BB962C8B-B14F-4D97-AF65-F5344CB8AC3E}">
        <p14:creationId xmlns:p14="http://schemas.microsoft.com/office/powerpoint/2010/main" val="326617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0d4e108ea_0_6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0d4e108e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p:txBody>
      </p:sp>
    </p:spTree>
    <p:extLst>
      <p:ext uri="{BB962C8B-B14F-4D97-AF65-F5344CB8AC3E}">
        <p14:creationId xmlns:p14="http://schemas.microsoft.com/office/powerpoint/2010/main" val="141862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0d4e108ea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0d4e108ea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Question: </a:t>
            </a:r>
            <a:r>
              <a:rPr lang="en-US" sz="800" b="0" i="0" u="none" strike="noStrike" cap="none" dirty="0">
                <a:solidFill>
                  <a:schemeClr val="accent1"/>
                </a:solidFill>
                <a:latin typeface="Arial"/>
                <a:ea typeface="Arial"/>
                <a:cs typeface="Arial"/>
                <a:sym typeface="Arial"/>
              </a:rPr>
              <a:t>What do you or could you do at your library that would follow the 2Gen Approach?</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188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a:off x="685800" y="3398521"/>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2/24/2025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7" name="Straight Connector 6"/>
          <p:cNvCxnSpPr/>
          <p:nvPr/>
        </p:nvCxnSpPr>
        <p:spPr>
          <a:xfrm>
            <a:off x="731520" y="4599433"/>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27B613C-1AD7-49D3-885D-F654C5CDBAA6}" type="datetime1">
              <a:rPr lang="en-US" smtClean="0"/>
              <a:pPr/>
              <a:t>2/24/2025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ceen.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ircnoco.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BLoughlin@highplains.u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hyperlink" Target="mailto:crist_b@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Loughlin@highplains.u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hyperlink" Target="mailto:crist_b@cde.state.co.us"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aecf.org/resources/creating-opportunity-for-famili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400500"/>
            <a:ext cx="8520600" cy="20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Arial"/>
                <a:ea typeface="Arial"/>
                <a:cs typeface="Arial"/>
                <a:sym typeface="Arial"/>
              </a:rPr>
              <a:t>The 2 Generation Approach to Eliminating Poverty</a:t>
            </a:r>
            <a:endParaRPr sz="4000" dirty="0">
              <a:latin typeface="Arial"/>
              <a:ea typeface="Arial"/>
              <a:cs typeface="Arial"/>
              <a:sym typeface="Arial"/>
            </a:endParaRPr>
          </a:p>
        </p:txBody>
      </p:sp>
      <p:pic>
        <p:nvPicPr>
          <p:cNvPr id="57" name="Google Shape;57;p13">
            <a:extLst>
              <a:ext uri="{C183D7F6-B498-43B3-948B-1728B52AA6E4}">
                <adec:decorative xmlns:adec="http://schemas.microsoft.com/office/drawing/2017/decorative" val="1"/>
              </a:ext>
            </a:extLst>
          </p:cNvPr>
          <p:cNvPicPr preferRelativeResize="0"/>
          <p:nvPr/>
        </p:nvPicPr>
        <p:blipFill rotWithShape="1">
          <a:blip r:embed="rId3">
            <a:alphaModFix/>
          </a:blip>
          <a:srcRect l="8630" r="11459"/>
          <a:stretch/>
        </p:blipFill>
        <p:spPr>
          <a:xfrm>
            <a:off x="2720837" y="2265077"/>
            <a:ext cx="3702324" cy="2987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956976C6-E50C-7888-17A0-0A53B00A0FA8}"/>
              </a:ext>
            </a:extLst>
          </p:cNvPr>
          <p:cNvSpPr>
            <a:spLocks noGrp="1"/>
          </p:cNvSpPr>
          <p:nvPr>
            <p:ph type="title"/>
          </p:nvPr>
        </p:nvSpPr>
        <p:spPr>
          <a:xfrm>
            <a:off x="311700" y="-1068000"/>
            <a:ext cx="8520600" cy="1068000"/>
          </a:xfrm>
        </p:spPr>
        <p:txBody>
          <a:bodyPr spcFirstLastPara="1" vert="horz" wrap="square" lIns="91425" tIns="91425" rIns="91425" bIns="91425" rtlCol="0" anchor="b" anchorCtr="0">
            <a:normAutofit/>
          </a:bodyPr>
          <a:lstStyle/>
          <a:p>
            <a:r>
              <a:rPr lang="en-US" dirty="0"/>
              <a:t>Two-Generation Continuum</a:t>
            </a:r>
          </a:p>
        </p:txBody>
      </p:sp>
      <p:pic>
        <p:nvPicPr>
          <p:cNvPr id="97" name="Google Shape;97;p20" descr="The Two Generation Continuum is both child and parent focused."/>
          <p:cNvPicPr preferRelativeResize="0"/>
          <p:nvPr/>
        </p:nvPicPr>
        <p:blipFill>
          <a:blip r:embed="rId3">
            <a:alphaModFix/>
          </a:blip>
          <a:stretch>
            <a:fillRect/>
          </a:stretch>
        </p:blipFill>
        <p:spPr>
          <a:xfrm>
            <a:off x="216550" y="1229368"/>
            <a:ext cx="8780751" cy="38724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a:ea typeface="Arial"/>
                <a:cs typeface="Arial"/>
                <a:sym typeface="Arial"/>
              </a:rPr>
              <a:t>Potential Partners</a:t>
            </a:r>
            <a:endParaRPr sz="3600" dirty="0">
              <a:latin typeface="Arial"/>
              <a:ea typeface="Arial"/>
              <a:cs typeface="Arial"/>
              <a:sym typeface="Arial"/>
            </a:endParaRPr>
          </a:p>
        </p:txBody>
      </p:sp>
      <p:sp>
        <p:nvSpPr>
          <p:cNvPr id="103" name="Google Shape;103;p21"/>
          <p:cNvSpPr txBox="1">
            <a:spLocks noGrp="1"/>
          </p:cNvSpPr>
          <p:nvPr>
            <p:ph type="body" idx="1"/>
          </p:nvPr>
        </p:nvSpPr>
        <p:spPr>
          <a:xfrm>
            <a:off x="294608" y="1262217"/>
            <a:ext cx="8520600" cy="5112945"/>
          </a:xfrm>
          <a:prstGeom prst="rect">
            <a:avLst/>
          </a:prstGeom>
        </p:spPr>
        <p:txBody>
          <a:bodyPr spcFirstLastPara="1" wrap="square" lIns="91425" tIns="91425" rIns="91425" bIns="91425" anchor="t" anchorCtr="0">
            <a:noAutofit/>
          </a:bodyPr>
          <a:lstStyle/>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*Think state and local governments, and nonprofits:</a:t>
            </a: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*Public health </a:t>
            </a: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*Higher education</a:t>
            </a: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*Workforce development</a:t>
            </a:r>
            <a:endParaRPr lang="en-US" dirty="0">
              <a:solidFill>
                <a:schemeClr val="accent1"/>
              </a:solidFill>
              <a:latin typeface="Arial"/>
              <a:ea typeface="Arial"/>
              <a:cs typeface="Arial"/>
              <a:sym typeface="Arial"/>
            </a:endParaRP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*Housing</a:t>
            </a: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*Parenting education programs</a:t>
            </a: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*Early childhood education programs</a:t>
            </a:r>
            <a:endParaRPr dirty="0">
              <a:solidFill>
                <a:schemeClr val="accent1"/>
              </a:solidFill>
              <a:latin typeface="Arial"/>
              <a:ea typeface="Arial"/>
              <a:cs typeface="Arial"/>
              <a:sym typeface="Arial"/>
            </a:endParaRP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*Employment assistance &amp; training for noncustodial parents</a:t>
            </a:r>
            <a:endParaRPr dirty="0">
              <a:solidFill>
                <a:schemeClr val="accent1"/>
              </a:solidFill>
              <a:latin typeface="Arial"/>
              <a:ea typeface="Arial"/>
              <a:cs typeface="Arial"/>
              <a:sym typeface="Arial"/>
            </a:endParaRPr>
          </a:p>
          <a:p>
            <a:pPr marL="114300" lvl="0" indent="0" algn="l" rtl="0">
              <a:spcBef>
                <a:spcPts val="0"/>
              </a:spcBef>
              <a:spcAft>
                <a:spcPts val="1200"/>
              </a:spcAft>
              <a:buSzPts val="1800"/>
              <a:buNone/>
            </a:pPr>
            <a:r>
              <a:rPr lang="en" dirty="0">
                <a:solidFill>
                  <a:schemeClr val="accent1"/>
                </a:solidFill>
                <a:latin typeface="Arial"/>
                <a:ea typeface="Arial"/>
                <a:cs typeface="Arial"/>
                <a:sym typeface="Arial"/>
              </a:rPr>
              <a:t>*Child care assistance providers</a:t>
            </a:r>
          </a:p>
          <a:p>
            <a:pPr marL="114300" lvl="0" indent="0" algn="l" rtl="0">
              <a:spcBef>
                <a:spcPts val="0"/>
              </a:spcBef>
              <a:spcAft>
                <a:spcPts val="0"/>
              </a:spcAft>
              <a:buSzPts val="1800"/>
              <a:buNone/>
            </a:pPr>
            <a:endParaRPr lang="en" dirty="0">
              <a:solidFill>
                <a:schemeClr val="accent1"/>
              </a:solidFill>
              <a:latin typeface="Arial"/>
              <a:ea typeface="Arial"/>
              <a:cs typeface="Arial"/>
              <a:sym typeface="Arial"/>
            </a:endParaRPr>
          </a:p>
          <a:p>
            <a:pPr marL="0" lvl="0" indent="0" algn="l" rtl="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Arial"/>
                <a:ea typeface="Arial"/>
                <a:cs typeface="Arial"/>
                <a:sym typeface="Arial"/>
              </a:rPr>
              <a:t>Colorado Early Education Network</a:t>
            </a:r>
            <a:endParaRPr dirty="0"/>
          </a:p>
        </p:txBody>
      </p:sp>
      <p:sp>
        <p:nvSpPr>
          <p:cNvPr id="109" name="Google Shape;109;p22"/>
          <p:cNvSpPr txBox="1">
            <a:spLocks noGrp="1"/>
          </p:cNvSpPr>
          <p:nvPr>
            <p:ph type="body" idx="1"/>
          </p:nvPr>
        </p:nvSpPr>
        <p:spPr>
          <a:xfrm>
            <a:off x="167800" y="1638233"/>
            <a:ext cx="5855400" cy="44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Arial"/>
                <a:ea typeface="Arial"/>
                <a:cs typeface="Arial"/>
                <a:sym typeface="Arial"/>
              </a:rPr>
              <a:t>Colorado Early Education Network (aka Head Start): </a:t>
            </a:r>
            <a:endParaRPr sz="2000" dirty="0">
              <a:solidFill>
                <a:schemeClr val="accent1"/>
              </a:solidFill>
              <a:latin typeface="Arial"/>
              <a:ea typeface="Arial"/>
              <a:cs typeface="Arial"/>
              <a:sym typeface="Arial"/>
            </a:endParaRPr>
          </a:p>
          <a:p>
            <a:pPr marL="114300" lvl="0" indent="0" algn="l" rtl="0">
              <a:lnSpc>
                <a:spcPct val="115000"/>
              </a:lnSpc>
              <a:spcBef>
                <a:spcPts val="1600"/>
              </a:spcBef>
              <a:spcAft>
                <a:spcPts val="0"/>
              </a:spcAft>
              <a:buSzPts val="1800"/>
              <a:buNone/>
            </a:pPr>
            <a:r>
              <a:rPr lang="en" sz="2000" dirty="0">
                <a:solidFill>
                  <a:schemeClr val="accent1"/>
                </a:solidFill>
                <a:latin typeface="Arial"/>
                <a:ea typeface="Arial"/>
                <a:cs typeface="Arial"/>
                <a:sym typeface="Arial"/>
              </a:rPr>
              <a:t>*Provide monthly storytimes in every classroom (600+ kids) at 13 locations.</a:t>
            </a:r>
            <a:endParaRPr sz="2000" dirty="0">
              <a:solidFill>
                <a:schemeClr val="accent1"/>
              </a:solidFill>
              <a:latin typeface="Arial"/>
              <a:ea typeface="Arial"/>
              <a:cs typeface="Arial"/>
              <a:sym typeface="Arial"/>
            </a:endParaRPr>
          </a:p>
          <a:p>
            <a:pPr marL="114300" lvl="0" indent="0" algn="l" rtl="0">
              <a:lnSpc>
                <a:spcPct val="115000"/>
              </a:lnSpc>
              <a:spcBef>
                <a:spcPts val="1000"/>
              </a:spcBef>
              <a:spcAft>
                <a:spcPts val="0"/>
              </a:spcAft>
              <a:buSzPts val="1800"/>
              <a:buNone/>
            </a:pPr>
            <a:r>
              <a:rPr lang="en" sz="2000" dirty="0">
                <a:solidFill>
                  <a:schemeClr val="accent1"/>
                </a:solidFill>
                <a:latin typeface="Arial"/>
                <a:ea typeface="Arial"/>
                <a:cs typeface="Arial"/>
                <a:sym typeface="Arial"/>
              </a:rPr>
              <a:t>*Provide 1000 Books Before Kindergarten to every student, facilitated by teachers, with parent information on early literacy and library services.</a:t>
            </a:r>
            <a:endParaRPr sz="2000" dirty="0">
              <a:solidFill>
                <a:schemeClr val="accent1"/>
              </a:solidFill>
              <a:latin typeface="Arial"/>
              <a:ea typeface="Arial"/>
              <a:cs typeface="Arial"/>
              <a:sym typeface="Arial"/>
            </a:endParaRPr>
          </a:p>
          <a:p>
            <a:pPr marL="114300" lvl="0" indent="0" algn="l" rtl="0">
              <a:lnSpc>
                <a:spcPct val="115000"/>
              </a:lnSpc>
              <a:spcBef>
                <a:spcPts val="1000"/>
              </a:spcBef>
              <a:spcAft>
                <a:spcPts val="0"/>
              </a:spcAft>
              <a:buSzPts val="1800"/>
              <a:buNone/>
            </a:pPr>
            <a:r>
              <a:rPr lang="en" sz="2000" dirty="0">
                <a:solidFill>
                  <a:schemeClr val="accent1"/>
                </a:solidFill>
                <a:latin typeface="Arial"/>
                <a:ea typeface="Arial"/>
                <a:cs typeface="Arial"/>
                <a:sym typeface="Arial"/>
              </a:rPr>
              <a:t>*Provide evening/weekend tours in branch libraries 8 times/year with storytime to promote library services and classes.</a:t>
            </a:r>
            <a:endParaRPr sz="2000" dirty="0">
              <a:solidFill>
                <a:schemeClr val="accent1"/>
              </a:solidFill>
              <a:latin typeface="Arial"/>
              <a:ea typeface="Arial"/>
              <a:cs typeface="Arial"/>
              <a:sym typeface="Arial"/>
            </a:endParaRPr>
          </a:p>
          <a:p>
            <a:pPr marL="457200" lvl="0" indent="0" algn="l" rtl="0">
              <a:spcBef>
                <a:spcPts val="1000"/>
              </a:spcBef>
              <a:spcAft>
                <a:spcPts val="0"/>
              </a:spcAft>
              <a:buNone/>
            </a:pPr>
            <a:endParaRPr dirty="0">
              <a:latin typeface="Arial"/>
              <a:ea typeface="Arial"/>
              <a:cs typeface="Arial"/>
              <a:sym typeface="Arial"/>
            </a:endParaRPr>
          </a:p>
          <a:p>
            <a:pPr marL="0" lvl="0" indent="0" algn="l" rtl="0">
              <a:spcBef>
                <a:spcPts val="1600"/>
              </a:spcBef>
              <a:spcAft>
                <a:spcPts val="1600"/>
              </a:spcAft>
              <a:buNone/>
            </a:pPr>
            <a:endParaRPr dirty="0">
              <a:latin typeface="Arial"/>
              <a:ea typeface="Arial"/>
              <a:cs typeface="Arial"/>
              <a:sym typeface="Arial"/>
            </a:endParaRPr>
          </a:p>
        </p:txBody>
      </p:sp>
      <p:pic>
        <p:nvPicPr>
          <p:cNvPr id="110" name="Google Shape;110;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23026" y="2138637"/>
            <a:ext cx="2968575" cy="1995629"/>
          </a:xfrm>
          <a:prstGeom prst="rect">
            <a:avLst/>
          </a:prstGeom>
          <a:noFill/>
          <a:ln>
            <a:noFill/>
          </a:ln>
        </p:spPr>
      </p:pic>
      <p:sp>
        <p:nvSpPr>
          <p:cNvPr id="111" name="Google Shape;111;p22"/>
          <p:cNvSpPr txBox="1"/>
          <p:nvPr/>
        </p:nvSpPr>
        <p:spPr>
          <a:xfrm>
            <a:off x="6691125" y="3064200"/>
            <a:ext cx="1719900" cy="25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u="sng">
                <a:solidFill>
                  <a:schemeClr val="hlink"/>
                </a:solidFill>
                <a:hlinkClick r:id="rId4"/>
              </a:rPr>
              <a:t>http://www.ceen.org/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Arial"/>
                <a:ea typeface="Arial"/>
                <a:cs typeface="Arial"/>
                <a:sym typeface="Arial"/>
              </a:rPr>
              <a:t>Little Learners</a:t>
            </a:r>
            <a:endParaRPr dirty="0"/>
          </a:p>
        </p:txBody>
      </p:sp>
      <p:sp>
        <p:nvSpPr>
          <p:cNvPr id="117" name="Google Shape;117;p23"/>
          <p:cNvSpPr txBox="1">
            <a:spLocks noGrp="1"/>
          </p:cNvSpPr>
          <p:nvPr>
            <p:ph type="body" idx="1"/>
          </p:nvPr>
        </p:nvSpPr>
        <p:spPr>
          <a:xfrm>
            <a:off x="173075" y="1486900"/>
            <a:ext cx="5656200" cy="46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Arial"/>
                <a:ea typeface="Arial"/>
                <a:cs typeface="Arial"/>
                <a:sym typeface="Arial"/>
              </a:rPr>
              <a:t>Immigrant and Refugee Center of Northern Colorado: </a:t>
            </a:r>
            <a:endParaRPr sz="2000" dirty="0">
              <a:solidFill>
                <a:schemeClr val="accent1"/>
              </a:solidFill>
              <a:latin typeface="Arial"/>
              <a:ea typeface="Arial"/>
              <a:cs typeface="Arial"/>
              <a:sym typeface="Arial"/>
            </a:endParaRPr>
          </a:p>
          <a:p>
            <a:pPr marL="114300" lvl="0" indent="0" algn="l" rtl="0">
              <a:spcBef>
                <a:spcPts val="1600"/>
              </a:spcBef>
              <a:spcAft>
                <a:spcPts val="0"/>
              </a:spcAft>
              <a:buSzPts val="1800"/>
              <a:buNone/>
            </a:pPr>
            <a:r>
              <a:rPr lang="en" sz="2000" dirty="0">
                <a:solidFill>
                  <a:schemeClr val="accent1"/>
                </a:solidFill>
                <a:latin typeface="Arial"/>
                <a:ea typeface="Arial"/>
                <a:cs typeface="Arial"/>
                <a:sym typeface="Arial"/>
              </a:rPr>
              <a:t>*Provide storytimes in “Little Learners” classroom once per week.</a:t>
            </a:r>
            <a:endParaRPr sz="20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000" dirty="0">
                <a:solidFill>
                  <a:schemeClr val="accent1"/>
                </a:solidFill>
                <a:latin typeface="Arial"/>
                <a:ea typeface="Arial"/>
                <a:cs typeface="Arial"/>
                <a:sym typeface="Arial"/>
              </a:rPr>
              <a:t>*Provide 4 citizenship classes per week.</a:t>
            </a:r>
            <a:endParaRPr sz="2000" dirty="0">
              <a:solidFill>
                <a:schemeClr val="accent1"/>
              </a:solidFill>
              <a:latin typeface="Arial"/>
              <a:ea typeface="Arial"/>
              <a:cs typeface="Arial"/>
              <a:sym typeface="Arial"/>
            </a:endParaRPr>
          </a:p>
          <a:p>
            <a:pPr marL="914400" lvl="1" indent="-317500" algn="l" rtl="0">
              <a:spcBef>
                <a:spcPts val="1000"/>
              </a:spcBef>
              <a:spcAft>
                <a:spcPts val="0"/>
              </a:spcAft>
              <a:buSzPts val="1400"/>
              <a:buFont typeface="Arial"/>
              <a:buChar char="○"/>
            </a:pPr>
            <a:r>
              <a:rPr lang="en" dirty="0">
                <a:solidFill>
                  <a:schemeClr val="accent1"/>
                </a:solidFill>
                <a:latin typeface="Arial"/>
                <a:ea typeface="Arial"/>
                <a:cs typeface="Arial"/>
                <a:sym typeface="Arial"/>
              </a:rPr>
              <a:t>15 minutes reserved at the beginning of each for library information.</a:t>
            </a:r>
            <a:endParaRPr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000" dirty="0">
                <a:solidFill>
                  <a:schemeClr val="accent1"/>
                </a:solidFill>
                <a:latin typeface="Arial"/>
                <a:ea typeface="Arial"/>
                <a:cs typeface="Arial"/>
                <a:sym typeface="Arial"/>
              </a:rPr>
              <a:t>*Provide classes on email, databases, search engines and other technology.</a:t>
            </a:r>
            <a:endParaRPr sz="20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000" dirty="0">
                <a:solidFill>
                  <a:schemeClr val="accent1"/>
                </a:solidFill>
                <a:latin typeface="Arial"/>
                <a:ea typeface="Arial"/>
                <a:cs typeface="Arial"/>
                <a:sym typeface="Arial"/>
              </a:rPr>
              <a:t>*Provide on-site lending library that’s updated weekly.</a:t>
            </a:r>
            <a:endParaRPr sz="2000" dirty="0">
              <a:solidFill>
                <a:schemeClr val="accent1"/>
              </a:solidFill>
              <a:latin typeface="Arial"/>
              <a:ea typeface="Arial"/>
              <a:cs typeface="Arial"/>
              <a:sym typeface="Arial"/>
            </a:endParaRPr>
          </a:p>
          <a:p>
            <a:pPr marL="457200" lvl="0" indent="0" algn="l" rtl="0">
              <a:spcBef>
                <a:spcPts val="1000"/>
              </a:spcBef>
              <a:spcAft>
                <a:spcPts val="0"/>
              </a:spcAft>
              <a:buNone/>
            </a:pPr>
            <a:endParaRPr dirty="0">
              <a:latin typeface="Arial"/>
              <a:ea typeface="Arial"/>
              <a:cs typeface="Arial"/>
              <a:sym typeface="Arial"/>
            </a:endParaRPr>
          </a:p>
          <a:p>
            <a:pPr marL="457200" lvl="0" indent="0" algn="l" rtl="0">
              <a:spcBef>
                <a:spcPts val="1600"/>
              </a:spcBef>
              <a:spcAft>
                <a:spcPts val="0"/>
              </a:spcAft>
              <a:buNone/>
            </a:pPr>
            <a:endParaRPr dirty="0">
              <a:latin typeface="Arial"/>
              <a:ea typeface="Arial"/>
              <a:cs typeface="Arial"/>
              <a:sym typeface="Arial"/>
            </a:endParaRPr>
          </a:p>
          <a:p>
            <a:pPr marL="0" lvl="0" indent="0" algn="l" rtl="0">
              <a:spcBef>
                <a:spcPts val="1600"/>
              </a:spcBef>
              <a:spcAft>
                <a:spcPts val="1600"/>
              </a:spcAft>
              <a:buNone/>
            </a:pPr>
            <a:endParaRPr dirty="0">
              <a:latin typeface="Arial"/>
              <a:ea typeface="Arial"/>
              <a:cs typeface="Arial"/>
              <a:sym typeface="Arial"/>
            </a:endParaRPr>
          </a:p>
        </p:txBody>
      </p:sp>
      <p:pic>
        <p:nvPicPr>
          <p:cNvPr id="118" name="Google Shape;118;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21700" y="2062233"/>
            <a:ext cx="2810600" cy="3482533"/>
          </a:xfrm>
          <a:prstGeom prst="rect">
            <a:avLst/>
          </a:prstGeom>
          <a:noFill/>
          <a:ln>
            <a:noFill/>
          </a:ln>
        </p:spPr>
      </p:pic>
      <p:sp>
        <p:nvSpPr>
          <p:cNvPr id="119" name="Google Shape;119;p23"/>
          <p:cNvSpPr txBox="1"/>
          <p:nvPr/>
        </p:nvSpPr>
        <p:spPr>
          <a:xfrm>
            <a:off x="6332700" y="5758767"/>
            <a:ext cx="2268900" cy="60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u="sng">
                <a:solidFill>
                  <a:schemeClr val="hlink"/>
                </a:solidFill>
                <a:hlinkClick r:id="rId4"/>
              </a:rPr>
              <a:t>www.ircnoco.org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Arial"/>
                <a:ea typeface="Arial"/>
                <a:cs typeface="Arial"/>
                <a:sym typeface="Arial"/>
              </a:rPr>
              <a:t>HIPPY</a:t>
            </a:r>
            <a:endParaRPr dirty="0"/>
          </a:p>
        </p:txBody>
      </p:sp>
      <p:sp>
        <p:nvSpPr>
          <p:cNvPr id="125" name="Google Shape;125;p24"/>
          <p:cNvSpPr txBox="1">
            <a:spLocks noGrp="1"/>
          </p:cNvSpPr>
          <p:nvPr>
            <p:ph type="body" idx="1"/>
          </p:nvPr>
        </p:nvSpPr>
        <p:spPr>
          <a:xfrm>
            <a:off x="224174" y="1458467"/>
            <a:ext cx="4696925" cy="46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accent1"/>
                </a:solidFill>
                <a:latin typeface="Arial"/>
                <a:ea typeface="Arial"/>
                <a:cs typeface="Arial"/>
                <a:sym typeface="Arial"/>
              </a:rPr>
              <a:t>HIPPY – Home Instruction for Parents of Preschool Youngsters: </a:t>
            </a:r>
            <a:endParaRPr sz="2000" dirty="0">
              <a:solidFill>
                <a:schemeClr val="accent1"/>
              </a:solidFill>
              <a:latin typeface="Arial"/>
              <a:ea typeface="Arial"/>
              <a:cs typeface="Arial"/>
              <a:sym typeface="Arial"/>
            </a:endParaRPr>
          </a:p>
          <a:p>
            <a:pPr marL="114300" lvl="0" indent="0" algn="l" rtl="0">
              <a:spcBef>
                <a:spcPts val="1600"/>
              </a:spcBef>
              <a:spcAft>
                <a:spcPts val="0"/>
              </a:spcAft>
              <a:buSzPts val="1800"/>
              <a:buNone/>
            </a:pPr>
            <a:r>
              <a:rPr lang="en" sz="2000" dirty="0">
                <a:solidFill>
                  <a:schemeClr val="accent1"/>
                </a:solidFill>
                <a:latin typeface="Arial"/>
                <a:ea typeface="Arial"/>
                <a:cs typeface="Arial"/>
                <a:sym typeface="Arial"/>
              </a:rPr>
              <a:t>*Provide bilingual storytimes for participants in libraries.</a:t>
            </a:r>
            <a:endParaRPr sz="20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000" dirty="0">
                <a:solidFill>
                  <a:schemeClr val="accent1"/>
                </a:solidFill>
                <a:latin typeface="Arial"/>
                <a:ea typeface="Arial"/>
                <a:cs typeface="Arial"/>
                <a:sym typeface="Arial"/>
              </a:rPr>
              <a:t>*Partner to provide an annual family literacy fair.</a:t>
            </a:r>
            <a:endParaRPr sz="20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000" dirty="0">
                <a:solidFill>
                  <a:schemeClr val="accent1"/>
                </a:solidFill>
                <a:latin typeface="Arial"/>
                <a:ea typeface="Arial"/>
                <a:cs typeface="Arial"/>
                <a:sym typeface="Arial"/>
              </a:rPr>
              <a:t>*Provide early literacy kits for parents to check out at home visitations.</a:t>
            </a:r>
            <a:endParaRPr sz="20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000" dirty="0">
                <a:solidFill>
                  <a:schemeClr val="accent1"/>
                </a:solidFill>
                <a:latin typeface="Arial"/>
                <a:ea typeface="Arial"/>
                <a:cs typeface="Arial"/>
                <a:sym typeface="Arial"/>
              </a:rPr>
              <a:t>*Provide space and support for student graduation.</a:t>
            </a:r>
            <a:endParaRPr sz="2000" dirty="0">
              <a:solidFill>
                <a:schemeClr val="accent1"/>
              </a:solidFill>
              <a:latin typeface="Arial"/>
              <a:ea typeface="Arial"/>
              <a:cs typeface="Arial"/>
              <a:sym typeface="Arial"/>
            </a:endParaRPr>
          </a:p>
          <a:p>
            <a:pPr marL="457200" lvl="0" indent="0" algn="l" rtl="0">
              <a:spcBef>
                <a:spcPts val="1000"/>
              </a:spcBef>
              <a:spcAft>
                <a:spcPts val="0"/>
              </a:spcAft>
              <a:buNone/>
            </a:pPr>
            <a:endParaRPr dirty="0">
              <a:latin typeface="Arial"/>
              <a:ea typeface="Arial"/>
              <a:cs typeface="Arial"/>
              <a:sym typeface="Arial"/>
            </a:endParaRPr>
          </a:p>
          <a:p>
            <a:pPr marL="457200" lvl="0" indent="0" algn="l" rtl="0">
              <a:spcBef>
                <a:spcPts val="1600"/>
              </a:spcBef>
              <a:spcAft>
                <a:spcPts val="0"/>
              </a:spcAft>
              <a:buNone/>
            </a:pPr>
            <a:endParaRPr dirty="0">
              <a:latin typeface="Arial"/>
              <a:ea typeface="Arial"/>
              <a:cs typeface="Arial"/>
              <a:sym typeface="Arial"/>
            </a:endParaRPr>
          </a:p>
          <a:p>
            <a:pPr marL="0" lvl="0" indent="0" algn="l" rtl="0">
              <a:spcBef>
                <a:spcPts val="1600"/>
              </a:spcBef>
              <a:spcAft>
                <a:spcPts val="1600"/>
              </a:spcAft>
              <a:buNone/>
            </a:pPr>
            <a:endParaRPr dirty="0">
              <a:latin typeface="Arial"/>
              <a:ea typeface="Arial"/>
              <a:cs typeface="Arial"/>
              <a:sym typeface="Arial"/>
            </a:endParaRPr>
          </a:p>
        </p:txBody>
      </p:sp>
      <p:pic>
        <p:nvPicPr>
          <p:cNvPr id="126" name="Google Shape;126;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21100" y="2180467"/>
            <a:ext cx="3911202" cy="32303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Arial"/>
                <a:ea typeface="Arial"/>
                <a:cs typeface="Arial"/>
                <a:sym typeface="Arial"/>
              </a:rPr>
              <a:t>Other examples</a:t>
            </a:r>
            <a:endParaRPr dirty="0"/>
          </a:p>
        </p:txBody>
      </p:sp>
      <p:sp>
        <p:nvSpPr>
          <p:cNvPr id="132" name="Google Shape;132;p25"/>
          <p:cNvSpPr txBox="1">
            <a:spLocks noGrp="1"/>
          </p:cNvSpPr>
          <p:nvPr>
            <p:ph type="body" idx="1"/>
          </p:nvPr>
        </p:nvSpPr>
        <p:spPr>
          <a:xfrm>
            <a:off x="224175" y="1458467"/>
            <a:ext cx="4437900" cy="46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Arial"/>
                <a:ea typeface="Arial"/>
                <a:cs typeface="Arial"/>
                <a:sym typeface="Arial"/>
              </a:rPr>
              <a:t>Additional Examples: </a:t>
            </a:r>
            <a:endParaRPr dirty="0">
              <a:solidFill>
                <a:schemeClr val="accent1"/>
              </a:solidFill>
              <a:latin typeface="Arial"/>
              <a:ea typeface="Arial"/>
              <a:cs typeface="Arial"/>
              <a:sym typeface="Arial"/>
            </a:endParaRPr>
          </a:p>
          <a:p>
            <a:pPr marL="114300" lvl="0" indent="0" algn="l" rtl="0">
              <a:spcBef>
                <a:spcPts val="1600"/>
              </a:spcBef>
              <a:spcAft>
                <a:spcPts val="0"/>
              </a:spcAft>
              <a:buSzPts val="1800"/>
              <a:buNone/>
            </a:pPr>
            <a:r>
              <a:rPr lang="en" dirty="0">
                <a:solidFill>
                  <a:schemeClr val="accent1"/>
                </a:solidFill>
                <a:latin typeface="Arial"/>
                <a:ea typeface="Arial"/>
                <a:cs typeface="Arial"/>
                <a:sym typeface="Arial"/>
              </a:rPr>
              <a:t>21st Century bookmobiles and Pop-Up Library.</a:t>
            </a:r>
            <a:endParaRPr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dirty="0">
                <a:solidFill>
                  <a:schemeClr val="accent1"/>
                </a:solidFill>
                <a:latin typeface="Arial"/>
                <a:ea typeface="Arial"/>
                <a:cs typeface="Arial"/>
                <a:sym typeface="Arial"/>
              </a:rPr>
              <a:t>Family programming in the libraries</a:t>
            </a:r>
            <a:endParaRPr dirty="0">
              <a:solidFill>
                <a:schemeClr val="accent1"/>
              </a:solidFill>
              <a:latin typeface="Arial"/>
              <a:ea typeface="Arial"/>
              <a:cs typeface="Arial"/>
              <a:sym typeface="Arial"/>
            </a:endParaRPr>
          </a:p>
          <a:p>
            <a:pPr marL="596900" lvl="1" indent="0" algn="l" rtl="0">
              <a:lnSpc>
                <a:spcPct val="100000"/>
              </a:lnSpc>
              <a:spcBef>
                <a:spcPts val="1000"/>
              </a:spcBef>
              <a:spcAft>
                <a:spcPts val="0"/>
              </a:spcAft>
              <a:buSzPts val="1400"/>
              <a:buNone/>
            </a:pPr>
            <a:r>
              <a:rPr lang="en" dirty="0">
                <a:solidFill>
                  <a:schemeClr val="accent1"/>
                </a:solidFill>
                <a:latin typeface="Arial"/>
                <a:ea typeface="Arial"/>
                <a:cs typeface="Arial"/>
                <a:sym typeface="Arial"/>
              </a:rPr>
              <a:t>-“Photographing your kids and grandkids” </a:t>
            </a:r>
            <a:endParaRPr dirty="0">
              <a:solidFill>
                <a:schemeClr val="accent1"/>
              </a:solidFill>
              <a:latin typeface="Arial"/>
              <a:ea typeface="Arial"/>
              <a:cs typeface="Arial"/>
              <a:sym typeface="Arial"/>
            </a:endParaRPr>
          </a:p>
          <a:p>
            <a:pPr marL="596900" lvl="1" indent="0" algn="l" rtl="0">
              <a:lnSpc>
                <a:spcPct val="100000"/>
              </a:lnSpc>
              <a:spcBef>
                <a:spcPts val="0"/>
              </a:spcBef>
              <a:spcAft>
                <a:spcPts val="0"/>
              </a:spcAft>
              <a:buSzPts val="1400"/>
              <a:buNone/>
            </a:pPr>
            <a:r>
              <a:rPr lang="en" dirty="0">
                <a:solidFill>
                  <a:schemeClr val="accent1"/>
                </a:solidFill>
                <a:latin typeface="Arial"/>
                <a:ea typeface="Arial"/>
                <a:cs typeface="Arial"/>
                <a:sym typeface="Arial"/>
              </a:rPr>
              <a:t>-Family Fun Saturdays</a:t>
            </a:r>
            <a:endParaRPr dirty="0">
              <a:solidFill>
                <a:schemeClr val="accent1"/>
              </a:solidFill>
              <a:latin typeface="Arial"/>
              <a:ea typeface="Arial"/>
              <a:cs typeface="Arial"/>
              <a:sym typeface="Arial"/>
            </a:endParaRPr>
          </a:p>
          <a:p>
            <a:pPr marL="596900" lvl="1" indent="0" algn="l" rtl="0">
              <a:lnSpc>
                <a:spcPct val="100000"/>
              </a:lnSpc>
              <a:spcBef>
                <a:spcPts val="0"/>
              </a:spcBef>
              <a:spcAft>
                <a:spcPts val="0"/>
              </a:spcAft>
              <a:buSzPts val="1400"/>
              <a:buNone/>
            </a:pPr>
            <a:r>
              <a:rPr lang="en" dirty="0">
                <a:solidFill>
                  <a:schemeClr val="accent1"/>
                </a:solidFill>
                <a:latin typeface="Arial"/>
                <a:ea typeface="Arial"/>
                <a:cs typeface="Arial"/>
                <a:sym typeface="Arial"/>
              </a:rPr>
              <a:t>-Movie nights</a:t>
            </a:r>
            <a:endParaRPr dirty="0">
              <a:solidFill>
                <a:schemeClr val="accent1"/>
              </a:solidFill>
              <a:latin typeface="Arial"/>
              <a:ea typeface="Arial"/>
              <a:cs typeface="Arial"/>
              <a:sym typeface="Arial"/>
            </a:endParaRPr>
          </a:p>
          <a:p>
            <a:pPr marL="596900" lvl="1" indent="0" algn="l" rtl="0">
              <a:lnSpc>
                <a:spcPct val="100000"/>
              </a:lnSpc>
              <a:spcBef>
                <a:spcPts val="0"/>
              </a:spcBef>
              <a:spcAft>
                <a:spcPts val="0"/>
              </a:spcAft>
              <a:buSzPts val="1400"/>
              <a:buNone/>
            </a:pPr>
            <a:r>
              <a:rPr lang="en" dirty="0">
                <a:solidFill>
                  <a:schemeClr val="accent1"/>
                </a:solidFill>
                <a:latin typeface="Arial"/>
                <a:ea typeface="Arial"/>
                <a:cs typeface="Arial"/>
                <a:sym typeface="Arial"/>
              </a:rPr>
              <a:t>-Family Yoga</a:t>
            </a:r>
            <a:endParaRPr dirty="0">
              <a:solidFill>
                <a:schemeClr val="accent1"/>
              </a:solidFill>
              <a:latin typeface="Arial"/>
              <a:ea typeface="Arial"/>
              <a:cs typeface="Arial"/>
              <a:sym typeface="Arial"/>
            </a:endParaRPr>
          </a:p>
          <a:p>
            <a:pPr marL="596900" lvl="1" indent="0" algn="l" rtl="0">
              <a:lnSpc>
                <a:spcPct val="100000"/>
              </a:lnSpc>
              <a:spcBef>
                <a:spcPts val="0"/>
              </a:spcBef>
              <a:spcAft>
                <a:spcPts val="0"/>
              </a:spcAft>
              <a:buSzPts val="1400"/>
              <a:buNone/>
            </a:pPr>
            <a:r>
              <a:rPr lang="en" dirty="0">
                <a:solidFill>
                  <a:schemeClr val="accent1"/>
                </a:solidFill>
                <a:latin typeface="Arial"/>
                <a:ea typeface="Arial"/>
                <a:cs typeface="Arial"/>
                <a:sym typeface="Arial"/>
              </a:rPr>
              <a:t>-First Friday Art event</a:t>
            </a:r>
            <a:endParaRPr dirty="0">
              <a:solidFill>
                <a:schemeClr val="accent1"/>
              </a:solidFill>
              <a:latin typeface="Arial"/>
              <a:ea typeface="Arial"/>
              <a:cs typeface="Arial"/>
              <a:sym typeface="Arial"/>
            </a:endParaRPr>
          </a:p>
          <a:p>
            <a:pPr marL="457200" lvl="0" indent="0" algn="l" rtl="0">
              <a:spcBef>
                <a:spcPts val="0"/>
              </a:spcBef>
              <a:spcAft>
                <a:spcPts val="0"/>
              </a:spcAft>
              <a:buNone/>
            </a:pPr>
            <a:endParaRPr dirty="0">
              <a:latin typeface="Arial"/>
              <a:ea typeface="Arial"/>
              <a:cs typeface="Arial"/>
              <a:sym typeface="Arial"/>
            </a:endParaRPr>
          </a:p>
          <a:p>
            <a:pPr marL="457200" lvl="0" indent="0" algn="l" rtl="0">
              <a:spcBef>
                <a:spcPts val="1000"/>
              </a:spcBef>
              <a:spcAft>
                <a:spcPts val="0"/>
              </a:spcAft>
              <a:buNone/>
            </a:pPr>
            <a:endParaRPr dirty="0">
              <a:latin typeface="Arial"/>
              <a:ea typeface="Arial"/>
              <a:cs typeface="Arial"/>
              <a:sym typeface="Arial"/>
            </a:endParaRPr>
          </a:p>
          <a:p>
            <a:pPr marL="457200" lvl="0" indent="0" algn="l" rtl="0">
              <a:spcBef>
                <a:spcPts val="1600"/>
              </a:spcBef>
              <a:spcAft>
                <a:spcPts val="0"/>
              </a:spcAft>
              <a:buNone/>
            </a:pPr>
            <a:endParaRPr dirty="0">
              <a:latin typeface="Arial"/>
              <a:ea typeface="Arial"/>
              <a:cs typeface="Arial"/>
              <a:sym typeface="Arial"/>
            </a:endParaRPr>
          </a:p>
          <a:p>
            <a:pPr marL="0" lvl="0" indent="0" algn="l" rtl="0">
              <a:spcBef>
                <a:spcPts val="1600"/>
              </a:spcBef>
              <a:spcAft>
                <a:spcPts val="1600"/>
              </a:spcAft>
              <a:buNone/>
            </a:pPr>
            <a:endParaRPr dirty="0">
              <a:latin typeface="Arial"/>
              <a:ea typeface="Arial"/>
              <a:cs typeface="Arial"/>
              <a:sym typeface="Arial"/>
            </a:endParaRPr>
          </a:p>
        </p:txBody>
      </p:sp>
      <p:pic>
        <p:nvPicPr>
          <p:cNvPr id="133" name="Google Shape;133;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814475" y="1661668"/>
            <a:ext cx="4177122" cy="417712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rial"/>
                <a:ea typeface="Arial"/>
                <a:cs typeface="Arial"/>
                <a:sym typeface="Arial"/>
              </a:rPr>
              <a:t>High Plains Library District Partners</a:t>
            </a:r>
            <a:endParaRPr/>
          </a:p>
        </p:txBody>
      </p:sp>
      <p:pic>
        <p:nvPicPr>
          <p:cNvPr id="139" name="Google Shape;139;p26">
            <a:extLst>
              <a:ext uri="{C183D7F6-B498-43B3-948B-1728B52AA6E4}">
                <adec:decorative xmlns:adec="http://schemas.microsoft.com/office/drawing/2017/decorative" val="1"/>
              </a:ext>
            </a:extLst>
          </p:cNvPr>
          <p:cNvPicPr preferRelativeResize="0"/>
          <p:nvPr/>
        </p:nvPicPr>
        <p:blipFill rotWithShape="1">
          <a:blip r:embed="rId3">
            <a:alphaModFix/>
          </a:blip>
          <a:srcRect b="63689"/>
          <a:stretch/>
        </p:blipFill>
        <p:spPr>
          <a:xfrm>
            <a:off x="4404650" y="2091367"/>
            <a:ext cx="3644850" cy="3044732"/>
          </a:xfrm>
          <a:prstGeom prst="rect">
            <a:avLst/>
          </a:prstGeom>
          <a:noFill/>
          <a:ln>
            <a:noFill/>
          </a:ln>
        </p:spPr>
      </p:pic>
      <p:pic>
        <p:nvPicPr>
          <p:cNvPr id="140" name="Google Shape;140;p26">
            <a:extLst>
              <a:ext uri="{C183D7F6-B498-43B3-948B-1728B52AA6E4}">
                <adec:decorative xmlns:adec="http://schemas.microsoft.com/office/drawing/2017/decorative" val="1"/>
              </a:ext>
            </a:extLst>
          </p:cNvPr>
          <p:cNvPicPr preferRelativeResize="0"/>
          <p:nvPr/>
        </p:nvPicPr>
        <p:blipFill rotWithShape="1">
          <a:blip r:embed="rId3">
            <a:alphaModFix/>
          </a:blip>
          <a:srcRect t="54894"/>
          <a:stretch/>
        </p:blipFill>
        <p:spPr>
          <a:xfrm>
            <a:off x="759800" y="1907484"/>
            <a:ext cx="3644850" cy="37821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rial"/>
                <a:ea typeface="Arial"/>
                <a:cs typeface="Arial"/>
                <a:sym typeface="Arial"/>
              </a:rPr>
              <a:t>How to</a:t>
            </a:r>
            <a:endParaRPr/>
          </a:p>
        </p:txBody>
      </p:sp>
      <p:sp>
        <p:nvSpPr>
          <p:cNvPr id="146" name="Google Shape;146;p27"/>
          <p:cNvSpPr txBox="1">
            <a:spLocks noGrp="1"/>
          </p:cNvSpPr>
          <p:nvPr>
            <p:ph type="body" idx="1"/>
          </p:nvPr>
        </p:nvSpPr>
        <p:spPr>
          <a:xfrm>
            <a:off x="303155" y="1433133"/>
            <a:ext cx="8520600" cy="44536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 dirty="0">
                <a:solidFill>
                  <a:schemeClr val="accent1"/>
                </a:solidFill>
                <a:latin typeface="Arial"/>
                <a:ea typeface="Arial"/>
                <a:cs typeface="Arial"/>
                <a:sym typeface="Arial"/>
              </a:rPr>
              <a:t>*Promote ALL your library services to families</a:t>
            </a:r>
            <a:endParaRPr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dirty="0">
                <a:solidFill>
                  <a:schemeClr val="accent1"/>
                </a:solidFill>
                <a:latin typeface="Arial"/>
                <a:ea typeface="Arial"/>
                <a:cs typeface="Arial"/>
                <a:sym typeface="Arial"/>
              </a:rPr>
              <a:t>*Discover the 2Gen landscape in your community</a:t>
            </a:r>
            <a:endParaRPr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dirty="0">
                <a:solidFill>
                  <a:schemeClr val="accent1"/>
                </a:solidFill>
                <a:latin typeface="Arial"/>
                <a:ea typeface="Arial"/>
                <a:cs typeface="Arial"/>
                <a:sym typeface="Arial"/>
              </a:rPr>
              <a:t>*Partner, partner, partner!</a:t>
            </a:r>
            <a:endParaRPr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dirty="0">
                <a:solidFill>
                  <a:schemeClr val="accent1"/>
                </a:solidFill>
                <a:latin typeface="Arial"/>
                <a:ea typeface="Arial"/>
                <a:cs typeface="Arial"/>
                <a:sym typeface="Arial"/>
              </a:rPr>
              <a:t>*Seek family input into program design</a:t>
            </a:r>
          </a:p>
          <a:p>
            <a:pPr marL="114300" lvl="0" indent="0">
              <a:spcBef>
                <a:spcPts val="1000"/>
              </a:spcBef>
              <a:buNone/>
            </a:pPr>
            <a:r>
              <a:rPr lang="en-US" dirty="0">
                <a:solidFill>
                  <a:schemeClr val="accent1"/>
                </a:solidFill>
                <a:latin typeface="Arial"/>
                <a:ea typeface="Arial"/>
                <a:cs typeface="Arial"/>
              </a:rPr>
              <a:t>*Ask families about their goals and what they need to achieve them</a:t>
            </a:r>
            <a:endParaRPr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dirty="0">
                <a:solidFill>
                  <a:schemeClr val="accent1"/>
                </a:solidFill>
                <a:latin typeface="Arial"/>
                <a:ea typeface="Arial"/>
                <a:cs typeface="Arial"/>
                <a:sym typeface="Arial"/>
              </a:rPr>
              <a:t>*Proactively include approach in policies, mission statement, &amp; vision</a:t>
            </a:r>
            <a:endParaRPr dirty="0">
              <a:solidFill>
                <a:schemeClr val="accent1"/>
              </a:solidFill>
              <a:latin typeface="Arial"/>
              <a:ea typeface="Arial"/>
              <a:cs typeface="Arial"/>
              <a:sym typeface="Arial"/>
            </a:endParaRPr>
          </a:p>
          <a:p>
            <a:pPr marL="114300" lvl="0" indent="0" algn="l" rtl="0">
              <a:spcBef>
                <a:spcPts val="1000"/>
              </a:spcBef>
              <a:spcAft>
                <a:spcPts val="1000"/>
              </a:spcAft>
              <a:buSzPts val="1800"/>
              <a:buNone/>
            </a:pPr>
            <a:r>
              <a:rPr lang="en" dirty="0">
                <a:solidFill>
                  <a:schemeClr val="accent1"/>
                </a:solidFill>
                <a:latin typeface="Arial"/>
                <a:ea typeface="Arial"/>
                <a:cs typeface="Arial"/>
                <a:sym typeface="Arial"/>
              </a:rPr>
              <a:t>*One size doesn’t fit all</a:t>
            </a:r>
            <a:endParaRPr dirty="0">
              <a:solidFill>
                <a:schemeClr val="accen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rial"/>
                <a:ea typeface="Arial"/>
                <a:cs typeface="Arial"/>
                <a:sym typeface="Arial"/>
              </a:rPr>
              <a:t>Questions?</a:t>
            </a:r>
            <a:endParaRPr/>
          </a:p>
        </p:txBody>
      </p:sp>
      <p:sp>
        <p:nvSpPr>
          <p:cNvPr id="158" name="Google Shape;158;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rial"/>
                <a:ea typeface="Arial"/>
                <a:cs typeface="Arial"/>
                <a:sym typeface="Arial"/>
              </a:rPr>
              <a:t>Thank you!</a:t>
            </a:r>
            <a:endParaRPr/>
          </a:p>
        </p:txBody>
      </p:sp>
      <p:sp>
        <p:nvSpPr>
          <p:cNvPr id="164" name="Google Shape;164;p30"/>
          <p:cNvSpPr txBox="1">
            <a:spLocks noGrp="1"/>
          </p:cNvSpPr>
          <p:nvPr>
            <p:ph type="body" idx="1"/>
          </p:nvPr>
        </p:nvSpPr>
        <p:spPr>
          <a:xfrm>
            <a:off x="311700" y="1638233"/>
            <a:ext cx="4752900" cy="44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accent1"/>
                </a:solidFill>
                <a:latin typeface="Arial"/>
                <a:ea typeface="Arial"/>
                <a:cs typeface="Arial"/>
                <a:sym typeface="Arial"/>
              </a:rPr>
              <a:t>Becki Loughlin, Children’s Librarian, High Plains Library District</a:t>
            </a:r>
            <a:br>
              <a:rPr lang="en" sz="1400" dirty="0">
                <a:latin typeface="Arial"/>
                <a:ea typeface="Arial"/>
                <a:cs typeface="Arial"/>
                <a:sym typeface="Arial"/>
              </a:rPr>
            </a:br>
            <a:r>
              <a:rPr lang="en" sz="1400" u="sng" dirty="0">
                <a:solidFill>
                  <a:schemeClr val="hlink"/>
                </a:solidFill>
                <a:latin typeface="Arial"/>
                <a:ea typeface="Arial"/>
                <a:cs typeface="Arial"/>
                <a:sym typeface="Arial"/>
                <a:hlinkClick r:id="rId3"/>
              </a:rPr>
              <a:t>BLoughlin@highplains.us</a:t>
            </a:r>
            <a:endParaRPr sz="1400" dirty="0">
              <a:solidFill>
                <a:srgbClr val="000000"/>
              </a:solidFill>
              <a:latin typeface="Arial"/>
              <a:ea typeface="Arial"/>
              <a:cs typeface="Arial"/>
              <a:sym typeface="Arial"/>
            </a:endParaRPr>
          </a:p>
          <a:p>
            <a:pPr marL="0" lvl="0" indent="0" algn="l" rtl="0">
              <a:spcBef>
                <a:spcPts val="1600"/>
              </a:spcBef>
              <a:spcAft>
                <a:spcPts val="1600"/>
              </a:spcAft>
              <a:buNone/>
            </a:pPr>
            <a:r>
              <a:rPr lang="en" sz="1400" dirty="0">
                <a:solidFill>
                  <a:schemeClr val="accent1"/>
                </a:solidFill>
                <a:latin typeface="Arial"/>
                <a:ea typeface="Arial"/>
                <a:cs typeface="Arial"/>
                <a:sym typeface="Arial"/>
              </a:rPr>
              <a:t>Beth Crist, Youth &amp; Family Services Consultant, Colorado State Library</a:t>
            </a:r>
            <a:br>
              <a:rPr lang="en" sz="1400" dirty="0">
                <a:solidFill>
                  <a:schemeClr val="accent1"/>
                </a:solidFill>
                <a:latin typeface="Arial"/>
                <a:ea typeface="Arial"/>
                <a:cs typeface="Arial"/>
                <a:sym typeface="Arial"/>
              </a:rPr>
            </a:br>
            <a:r>
              <a:rPr lang="en" sz="1400" u="sng" dirty="0">
                <a:solidFill>
                  <a:schemeClr val="hlink"/>
                </a:solidFill>
                <a:latin typeface="Arial"/>
                <a:ea typeface="Arial"/>
                <a:cs typeface="Arial"/>
                <a:sym typeface="Arial"/>
                <a:hlinkClick r:id="rId4"/>
              </a:rPr>
              <a:t>crist_b@cde.state.co.us</a:t>
            </a:r>
            <a:r>
              <a:rPr lang="en"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p:txBody>
      </p:sp>
      <p:pic>
        <p:nvPicPr>
          <p:cNvPr id="165" name="Google Shape;165;p30">
            <a:extLst>
              <a:ext uri="{C183D7F6-B498-43B3-948B-1728B52AA6E4}">
                <adec:decorative xmlns:adec="http://schemas.microsoft.com/office/drawing/2017/decorative" val="1"/>
              </a:ext>
            </a:extLst>
          </p:cNvPr>
          <p:cNvPicPr preferRelativeResize="0"/>
          <p:nvPr/>
        </p:nvPicPr>
        <p:blipFill rotWithShape="1">
          <a:blip r:embed="rId5">
            <a:alphaModFix/>
          </a:blip>
          <a:srcRect t="6655"/>
          <a:stretch/>
        </p:blipFill>
        <p:spPr>
          <a:xfrm>
            <a:off x="5126266" y="665016"/>
            <a:ext cx="3857625" cy="52230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2703-3947-CDC3-4D57-7B9F80A7E428}"/>
              </a:ext>
            </a:extLst>
          </p:cNvPr>
          <p:cNvSpPr>
            <a:spLocks noGrp="1"/>
          </p:cNvSpPr>
          <p:nvPr>
            <p:ph type="title"/>
          </p:nvPr>
        </p:nvSpPr>
        <p:spPr>
          <a:xfrm>
            <a:off x="311700" y="-1068000"/>
            <a:ext cx="8520600" cy="1068000"/>
          </a:xfrm>
        </p:spPr>
        <p:txBody>
          <a:bodyPr spcFirstLastPara="1" vert="horz" wrap="square" lIns="91425" tIns="91425" rIns="91425" bIns="91425" rtlCol="0" anchor="b" anchorCtr="0">
            <a:normAutofit/>
          </a:bodyPr>
          <a:lstStyle/>
          <a:p>
            <a:r>
              <a:rPr lang="en-US" dirty="0"/>
              <a:t>About Us</a:t>
            </a:r>
          </a:p>
        </p:txBody>
      </p:sp>
      <p:pic>
        <p:nvPicPr>
          <p:cNvPr id="1026" name="Picture 2" descr="Becki Loughlin head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86" y="1122782"/>
            <a:ext cx="2857500" cy="263842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64;p30"/>
          <p:cNvSpPr txBox="1">
            <a:spLocks/>
          </p:cNvSpPr>
          <p:nvPr/>
        </p:nvSpPr>
        <p:spPr>
          <a:xfrm>
            <a:off x="583753" y="3912899"/>
            <a:ext cx="3474370" cy="863142"/>
          </a:xfrm>
          <a:prstGeom prst="rect">
            <a:avLst/>
          </a:prstGeom>
        </p:spPr>
        <p:txBody>
          <a:bodyPr spcFirstLastPara="1" vert="horz" wrap="square" lIns="91425" tIns="91425" rIns="91425" bIns="91425" rtlCol="0" anchor="t" anchorCtr="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spcBef>
                <a:spcPts val="0"/>
              </a:spcBef>
            </a:pPr>
            <a:r>
              <a:rPr lang="en-US" sz="1600" dirty="0">
                <a:solidFill>
                  <a:schemeClr val="accent1"/>
                </a:solidFill>
                <a:latin typeface="Arial"/>
                <a:ea typeface="Arial"/>
                <a:cs typeface="Arial"/>
                <a:sym typeface="Arial"/>
              </a:rPr>
              <a:t>Becki Loughlin, Children’s Librarian </a:t>
            </a:r>
            <a:br>
              <a:rPr lang="en-US" sz="1600" dirty="0">
                <a:solidFill>
                  <a:schemeClr val="accent1"/>
                </a:solidFill>
                <a:latin typeface="Arial"/>
                <a:ea typeface="Arial"/>
                <a:cs typeface="Arial"/>
                <a:sym typeface="Arial"/>
              </a:rPr>
            </a:br>
            <a:r>
              <a:rPr lang="en-US" sz="1600" dirty="0">
                <a:solidFill>
                  <a:schemeClr val="accent1"/>
                </a:solidFill>
                <a:latin typeface="Arial"/>
                <a:ea typeface="Arial"/>
                <a:cs typeface="Arial"/>
                <a:sym typeface="Arial"/>
              </a:rPr>
              <a:t>High Plains Library District</a:t>
            </a:r>
            <a:br>
              <a:rPr lang="en-US" sz="1600" dirty="0">
                <a:latin typeface="Arial"/>
                <a:ea typeface="Arial"/>
                <a:cs typeface="Arial"/>
                <a:sym typeface="Arial"/>
              </a:rPr>
            </a:br>
            <a:r>
              <a:rPr lang="en-US" sz="1600" u="sng" dirty="0">
                <a:solidFill>
                  <a:schemeClr val="hlink"/>
                </a:solidFill>
                <a:latin typeface="Arial"/>
                <a:ea typeface="Arial"/>
                <a:cs typeface="Arial"/>
                <a:sym typeface="Arial"/>
                <a:hlinkClick r:id="rId3"/>
              </a:rPr>
              <a:t>BLoughlin@highplains.us</a:t>
            </a:r>
            <a:endParaRPr lang="en-US" sz="1600" dirty="0">
              <a:solidFill>
                <a:srgbClr val="000000"/>
              </a:solidFill>
              <a:latin typeface="Arial"/>
              <a:ea typeface="Arial"/>
              <a:cs typeface="Arial"/>
              <a:sym typeface="Arial"/>
            </a:endParaRPr>
          </a:p>
        </p:txBody>
      </p:sp>
      <p:pic>
        <p:nvPicPr>
          <p:cNvPr id="4" name="Picture 3" descr="Beth Crist headsh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0771" y="1137246"/>
            <a:ext cx="1739665" cy="2609498"/>
          </a:xfrm>
          <a:prstGeom prst="rect">
            <a:avLst/>
          </a:prstGeom>
        </p:spPr>
      </p:pic>
      <p:sp>
        <p:nvSpPr>
          <p:cNvPr id="7" name="TextBox 6"/>
          <p:cNvSpPr txBox="1"/>
          <p:nvPr/>
        </p:nvSpPr>
        <p:spPr>
          <a:xfrm>
            <a:off x="5199234" y="4000023"/>
            <a:ext cx="3098380" cy="954107"/>
          </a:xfrm>
          <a:prstGeom prst="rect">
            <a:avLst/>
          </a:prstGeom>
          <a:noFill/>
        </p:spPr>
        <p:txBody>
          <a:bodyPr wrap="square" rtlCol="0">
            <a:spAutoFit/>
          </a:bodyPr>
          <a:lstStyle/>
          <a:p>
            <a:pPr algn="ctr"/>
            <a:r>
              <a:rPr lang="en-US" dirty="0">
                <a:solidFill>
                  <a:schemeClr val="accent1"/>
                </a:solidFill>
              </a:rPr>
              <a:t>Beth Crist, Youth &amp; Family Services </a:t>
            </a:r>
            <a:br>
              <a:rPr lang="en-US" dirty="0">
                <a:solidFill>
                  <a:schemeClr val="accent1"/>
                </a:solidFill>
              </a:rPr>
            </a:br>
            <a:r>
              <a:rPr lang="en-US" dirty="0">
                <a:solidFill>
                  <a:schemeClr val="accent1"/>
                </a:solidFill>
              </a:rPr>
              <a:t>Consultant, Colorado State Library</a:t>
            </a:r>
            <a:br>
              <a:rPr lang="en-US" dirty="0">
                <a:solidFill>
                  <a:schemeClr val="accent1"/>
                </a:solidFill>
              </a:rPr>
            </a:br>
            <a:r>
              <a:rPr lang="en-US" u="sng" dirty="0">
                <a:solidFill>
                  <a:schemeClr val="hlink"/>
                </a:solidFill>
                <a:hlinkClick r:id="rId5"/>
              </a:rPr>
              <a:t>crist_b@cde.state.co.us</a:t>
            </a:r>
            <a:r>
              <a:rPr lang="en-US" dirty="0"/>
              <a:t> </a:t>
            </a:r>
          </a:p>
          <a:p>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0045" y="4776041"/>
            <a:ext cx="2316757" cy="593425"/>
          </a:xfrm>
          <a:prstGeom prst="rect">
            <a:avLst/>
          </a:prstGeom>
        </p:spPr>
      </p:pic>
      <p:sp>
        <p:nvSpPr>
          <p:cNvPr id="8" name="AutoShape 6">
            <a:extLst>
              <a:ext uri="{C183D7F6-B498-43B3-948B-1728B52AA6E4}">
                <adec:decorative xmlns:adec="http://schemas.microsoft.com/office/drawing/2017/decorative" val="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223" y="4842764"/>
            <a:ext cx="2560263" cy="59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05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Arial"/>
                <a:ea typeface="Arial"/>
                <a:cs typeface="Arial"/>
                <a:sym typeface="Arial"/>
              </a:rPr>
              <a:t>Poverty Nationally</a:t>
            </a:r>
            <a:endParaRPr sz="3600" dirty="0">
              <a:latin typeface="Arial"/>
              <a:ea typeface="Arial"/>
              <a:cs typeface="Arial"/>
              <a:sym typeface="Arial"/>
            </a:endParaRPr>
          </a:p>
        </p:txBody>
      </p:sp>
      <p:sp>
        <p:nvSpPr>
          <p:cNvPr id="63" name="Google Shape;63;p14"/>
          <p:cNvSpPr txBox="1">
            <a:spLocks noGrp="1"/>
          </p:cNvSpPr>
          <p:nvPr>
            <p:ph type="body" idx="1"/>
          </p:nvPr>
        </p:nvSpPr>
        <p:spPr>
          <a:xfrm>
            <a:off x="289029" y="1388852"/>
            <a:ext cx="8520600" cy="49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Arial"/>
                <a:ea typeface="Arial"/>
                <a:cs typeface="Arial"/>
                <a:sym typeface="Arial"/>
              </a:rPr>
              <a:t>In 2017:</a:t>
            </a:r>
            <a:endParaRPr dirty="0">
              <a:solidFill>
                <a:schemeClr val="accent1"/>
              </a:solidFill>
              <a:latin typeface="Arial"/>
              <a:ea typeface="Arial"/>
              <a:cs typeface="Arial"/>
              <a:sym typeface="Arial"/>
            </a:endParaRPr>
          </a:p>
          <a:p>
            <a:pPr marL="114300" lvl="0" indent="0" algn="l" rtl="0">
              <a:lnSpc>
                <a:spcPct val="114000"/>
              </a:lnSpc>
              <a:spcBef>
                <a:spcPts val="1600"/>
              </a:spcBef>
              <a:spcAft>
                <a:spcPts val="0"/>
              </a:spcAft>
              <a:buSzPts val="1800"/>
              <a:buNone/>
            </a:pPr>
            <a:r>
              <a:rPr lang="en" dirty="0">
                <a:solidFill>
                  <a:schemeClr val="accent1"/>
                </a:solidFill>
                <a:latin typeface="Arial"/>
                <a:ea typeface="Arial"/>
                <a:cs typeface="Arial"/>
                <a:sym typeface="Arial"/>
              </a:rPr>
              <a:t>*18% of US kids (approx. 13,353,000) lived in poverty</a:t>
            </a:r>
          </a:p>
          <a:p>
            <a:pPr marL="114300" lvl="0" indent="0" algn="l" rtl="0">
              <a:lnSpc>
                <a:spcPct val="114000"/>
              </a:lnSpc>
              <a:spcBef>
                <a:spcPts val="1600"/>
              </a:spcBef>
              <a:spcAft>
                <a:spcPts val="0"/>
              </a:spcAft>
              <a:buSzPts val="1800"/>
              <a:buNone/>
            </a:pPr>
            <a:r>
              <a:rPr lang="en" dirty="0">
                <a:solidFill>
                  <a:schemeClr val="accent1"/>
                </a:solidFill>
                <a:latin typeface="Arial"/>
                <a:ea typeface="Arial"/>
                <a:cs typeface="Arial"/>
                <a:sym typeface="Arial"/>
              </a:rPr>
              <a:t>*Significant differences by race and ethnicity: 26% of  Hispanic kids and 33% of African American and American Indian kids lived in poverty</a:t>
            </a:r>
            <a:endParaRPr dirty="0">
              <a:solidFill>
                <a:schemeClr val="accent1"/>
              </a:solidFill>
              <a:latin typeface="Arial"/>
              <a:ea typeface="Arial"/>
              <a:cs typeface="Arial"/>
              <a:sym typeface="Arial"/>
            </a:endParaRPr>
          </a:p>
          <a:p>
            <a:pPr marL="114300" lvl="0" indent="0" algn="l" rtl="0">
              <a:lnSpc>
                <a:spcPct val="114000"/>
              </a:lnSpc>
              <a:spcBef>
                <a:spcPts val="1600"/>
              </a:spcBef>
              <a:spcAft>
                <a:spcPts val="1600"/>
              </a:spcAft>
              <a:buSzPts val="1800"/>
              <a:buNone/>
            </a:pPr>
            <a:r>
              <a:rPr lang="en" dirty="0">
                <a:solidFill>
                  <a:schemeClr val="accent1"/>
                </a:solidFill>
                <a:latin typeface="Arial"/>
                <a:ea typeface="Arial"/>
                <a:cs typeface="Arial"/>
                <a:sym typeface="Arial"/>
              </a:rPr>
              <a:t>*Significant differences by family types: 31% of single parent households lived in poverty</a:t>
            </a:r>
            <a:endParaRPr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367666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Arial"/>
                <a:ea typeface="Arial"/>
                <a:cs typeface="Arial"/>
                <a:sym typeface="Arial"/>
              </a:rPr>
              <a:t>Poverty in Colorado</a:t>
            </a:r>
            <a:endParaRPr sz="3600" dirty="0">
              <a:latin typeface="Arial"/>
              <a:ea typeface="Arial"/>
              <a:cs typeface="Arial"/>
              <a:sym typeface="Arial"/>
            </a:endParaRPr>
          </a:p>
        </p:txBody>
      </p:sp>
      <p:sp>
        <p:nvSpPr>
          <p:cNvPr id="63" name="Google Shape;63;p14"/>
          <p:cNvSpPr txBox="1">
            <a:spLocks noGrp="1"/>
          </p:cNvSpPr>
          <p:nvPr>
            <p:ph type="body" idx="1"/>
          </p:nvPr>
        </p:nvSpPr>
        <p:spPr>
          <a:xfrm>
            <a:off x="289029" y="1388852"/>
            <a:ext cx="8520600" cy="49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1"/>
                </a:solidFill>
                <a:latin typeface="Arial"/>
                <a:ea typeface="Arial"/>
                <a:cs typeface="Arial"/>
                <a:sym typeface="Arial"/>
              </a:rPr>
              <a:t>In 2017:</a:t>
            </a:r>
            <a:endParaRPr dirty="0">
              <a:solidFill>
                <a:schemeClr val="accent1"/>
              </a:solidFill>
              <a:latin typeface="Arial"/>
              <a:ea typeface="Arial"/>
              <a:cs typeface="Arial"/>
              <a:sym typeface="Arial"/>
            </a:endParaRPr>
          </a:p>
          <a:p>
            <a:pPr marL="114300" lvl="0" indent="0" algn="l" rtl="0">
              <a:lnSpc>
                <a:spcPct val="114000"/>
              </a:lnSpc>
              <a:spcBef>
                <a:spcPts val="1600"/>
              </a:spcBef>
              <a:spcAft>
                <a:spcPts val="0"/>
              </a:spcAft>
              <a:buSzPts val="1800"/>
              <a:buNone/>
            </a:pPr>
            <a:r>
              <a:rPr lang="en" sz="2200" dirty="0">
                <a:solidFill>
                  <a:schemeClr val="accent1"/>
                </a:solidFill>
                <a:latin typeface="Arial"/>
                <a:ea typeface="Arial"/>
                <a:cs typeface="Arial"/>
                <a:sym typeface="Arial"/>
              </a:rPr>
              <a:t>*13% of CO kids (166,581) lived in poverty, down from 15% in 2015</a:t>
            </a:r>
            <a:endParaRPr sz="2200" dirty="0">
              <a:solidFill>
                <a:schemeClr val="accent1"/>
              </a:solidFill>
              <a:latin typeface="Arial"/>
              <a:ea typeface="Arial"/>
              <a:cs typeface="Arial"/>
              <a:sym typeface="Arial"/>
            </a:endParaRPr>
          </a:p>
          <a:p>
            <a:pPr marL="114300" lvl="0" indent="0" algn="l" rtl="0">
              <a:lnSpc>
                <a:spcPct val="114000"/>
              </a:lnSpc>
              <a:spcBef>
                <a:spcPts val="1600"/>
              </a:spcBef>
              <a:spcAft>
                <a:spcPts val="0"/>
              </a:spcAft>
              <a:buSzPts val="1800"/>
              <a:buNone/>
            </a:pPr>
            <a:r>
              <a:rPr lang="en" sz="2200" dirty="0">
                <a:solidFill>
                  <a:schemeClr val="accent1"/>
                </a:solidFill>
                <a:latin typeface="Arial"/>
                <a:ea typeface="Arial"/>
                <a:cs typeface="Arial"/>
                <a:sym typeface="Arial"/>
              </a:rPr>
              <a:t>*Significant differences by race &amp; ethnicity: 20% of Hispanic kids &amp; 17% of African American kids lived in poverty</a:t>
            </a:r>
          </a:p>
          <a:p>
            <a:pPr marL="114300" indent="0">
              <a:lnSpc>
                <a:spcPct val="114000"/>
              </a:lnSpc>
              <a:spcBef>
                <a:spcPts val="1600"/>
              </a:spcBef>
              <a:buNone/>
            </a:pPr>
            <a:r>
              <a:rPr lang="en-US" sz="2200" dirty="0">
                <a:solidFill>
                  <a:schemeClr val="accent1"/>
                </a:solidFill>
                <a:ea typeface="Arial"/>
                <a:cs typeface="Arial"/>
                <a:sym typeface="Arial"/>
              </a:rPr>
              <a:t>*Significant differences by family types: 23% of single parent households lived in poverty</a:t>
            </a:r>
            <a:endParaRPr sz="2200" dirty="0">
              <a:solidFill>
                <a:schemeClr val="accent1"/>
              </a:solidFill>
              <a:latin typeface="Arial"/>
              <a:ea typeface="Arial"/>
              <a:cs typeface="Arial"/>
              <a:sym typeface="Arial"/>
            </a:endParaRPr>
          </a:p>
          <a:p>
            <a:pPr marL="114300" lvl="0" indent="0" algn="l" rtl="0">
              <a:lnSpc>
                <a:spcPct val="114000"/>
              </a:lnSpc>
              <a:spcBef>
                <a:spcPts val="1600"/>
              </a:spcBef>
              <a:spcAft>
                <a:spcPts val="1600"/>
              </a:spcAft>
              <a:buSzPts val="1800"/>
              <a:buNone/>
            </a:pPr>
            <a:r>
              <a:rPr lang="en" sz="2200" dirty="0">
                <a:solidFill>
                  <a:schemeClr val="accent1"/>
                </a:solidFill>
                <a:latin typeface="Arial"/>
                <a:ea typeface="Arial"/>
                <a:cs typeface="Arial"/>
                <a:sym typeface="Arial"/>
              </a:rPr>
              <a:t>*Significant differences by geography: Costilla County had highest child poverty rate at 43%; Douglas County had lowest, at 2.9%</a:t>
            </a:r>
          </a:p>
          <a:p>
            <a:pPr marL="457200" lvl="0" indent="-342900" algn="l" rtl="0">
              <a:lnSpc>
                <a:spcPct val="114000"/>
              </a:lnSpc>
              <a:spcBef>
                <a:spcPts val="1600"/>
              </a:spcBef>
              <a:spcAft>
                <a:spcPts val="1600"/>
              </a:spcAft>
              <a:buSzPts val="1800"/>
              <a:buFont typeface="Arial"/>
              <a:buChar char="●"/>
            </a:pPr>
            <a:endParaRPr dirty="0">
              <a:solidFill>
                <a:schemeClr val="accen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a:extLst>
              <a:ext uri="{FF2B5EF4-FFF2-40B4-BE49-F238E27FC236}">
                <a16:creationId xmlns:a16="http://schemas.microsoft.com/office/drawing/2014/main" id="{21B40637-5150-F912-8DF0-C14BB7830B9B}"/>
              </a:ext>
            </a:extLst>
          </p:cNvPr>
          <p:cNvSpPr>
            <a:spLocks noGrp="1"/>
          </p:cNvSpPr>
          <p:nvPr>
            <p:ph type="title"/>
          </p:nvPr>
        </p:nvSpPr>
        <p:spPr>
          <a:xfrm>
            <a:off x="311700" y="-1068000"/>
            <a:ext cx="8520600" cy="1068000"/>
          </a:xfrm>
        </p:spPr>
        <p:txBody>
          <a:bodyPr spcFirstLastPara="1" vert="horz" wrap="square" lIns="91425" tIns="91425" rIns="91425" bIns="91425" rtlCol="0" anchor="b" anchorCtr="0">
            <a:normAutofit/>
          </a:bodyPr>
          <a:lstStyle/>
          <a:p>
            <a:r>
              <a:rPr lang="en-US" dirty="0"/>
              <a:t>Low-Income Barriers</a:t>
            </a:r>
          </a:p>
        </p:txBody>
      </p:sp>
      <p:pic>
        <p:nvPicPr>
          <p:cNvPr id="91" name="Google Shape;91;p19" descr="A graphic detailing barriers low income families face. 45% of low income families are headed by a single parent, 18% parents have difficukty speaking inglish, 79% neither parent has a higher education degree, and 50% no parent has fulltime work."/>
          <p:cNvPicPr preferRelativeResize="0"/>
          <p:nvPr/>
        </p:nvPicPr>
        <p:blipFill rotWithShape="1">
          <a:blip r:embed="rId3">
            <a:alphaModFix/>
          </a:blip>
          <a:srcRect b="20571"/>
          <a:stretch/>
        </p:blipFill>
        <p:spPr>
          <a:xfrm>
            <a:off x="1704660" y="212500"/>
            <a:ext cx="4115725" cy="6538101"/>
          </a:xfrm>
          <a:prstGeom prst="rect">
            <a:avLst/>
          </a:prstGeom>
          <a:noFill/>
          <a:ln w="9525" cap="flat" cmpd="sng">
            <a:solidFill>
              <a:schemeClr val="dk2"/>
            </a:solidFill>
            <a:prstDash val="solid"/>
            <a:round/>
            <a:headEnd type="none" w="sm" len="sm"/>
            <a:tailEnd type="none" w="sm" len="sm"/>
          </a:ln>
        </p:spPr>
      </p:pic>
      <p:sp>
        <p:nvSpPr>
          <p:cNvPr id="92" name="Google Shape;92;p19"/>
          <p:cNvSpPr txBox="1"/>
          <p:nvPr/>
        </p:nvSpPr>
        <p:spPr>
          <a:xfrm>
            <a:off x="5820385" y="4885800"/>
            <a:ext cx="3323616" cy="18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Annie E. Casey Foundation, Creating Opportunities for Families:</a:t>
            </a:r>
          </a:p>
          <a:p>
            <a:pPr lvl="0"/>
            <a:r>
              <a:rPr lang="en-US" dirty="0">
                <a:hlinkClick r:id="rId4"/>
              </a:rPr>
              <a:t>https://www.aecf.org/resources/creating-opportunity-for-families/</a:t>
            </a:r>
            <a:endParaRPr dirty="0"/>
          </a:p>
        </p:txBody>
      </p:sp>
    </p:spTree>
    <p:extLst>
      <p:ext uri="{BB962C8B-B14F-4D97-AF65-F5344CB8AC3E}">
        <p14:creationId xmlns:p14="http://schemas.microsoft.com/office/powerpoint/2010/main" val="206790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latin typeface="Arial"/>
                <a:ea typeface="Arial"/>
                <a:cs typeface="Arial"/>
                <a:sym typeface="Arial"/>
              </a:rPr>
              <a:t>Traditional→2Gen Approach</a:t>
            </a:r>
            <a:endParaRPr sz="3400">
              <a:latin typeface="Arial"/>
              <a:ea typeface="Arial"/>
              <a:cs typeface="Arial"/>
              <a:sym typeface="Arial"/>
            </a:endParaRPr>
          </a:p>
        </p:txBody>
      </p:sp>
      <p:sp>
        <p:nvSpPr>
          <p:cNvPr id="69" name="Google Shape;69;p15"/>
          <p:cNvSpPr txBox="1">
            <a:spLocks noGrp="1"/>
          </p:cNvSpPr>
          <p:nvPr>
            <p:ph type="body" idx="1"/>
          </p:nvPr>
        </p:nvSpPr>
        <p:spPr>
          <a:xfrm>
            <a:off x="311700" y="1290610"/>
            <a:ext cx="8520600" cy="4453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solidFill>
                  <a:schemeClr val="accent1"/>
                </a:solidFill>
                <a:latin typeface="Arial"/>
                <a:ea typeface="Arial"/>
                <a:cs typeface="Arial"/>
                <a:sym typeface="Arial"/>
              </a:rPr>
              <a:t>Traditional: </a:t>
            </a:r>
            <a:br>
              <a:rPr lang="en" dirty="0">
                <a:solidFill>
                  <a:schemeClr val="accent1"/>
                </a:solidFill>
                <a:latin typeface="Arial"/>
                <a:ea typeface="Arial"/>
                <a:cs typeface="Arial"/>
                <a:sym typeface="Arial"/>
              </a:rPr>
            </a:br>
            <a:r>
              <a:rPr lang="en" dirty="0">
                <a:solidFill>
                  <a:schemeClr val="accent1"/>
                </a:solidFill>
                <a:latin typeface="Arial"/>
                <a:ea typeface="Arial"/>
                <a:cs typeface="Arial"/>
                <a:sym typeface="Arial"/>
              </a:rPr>
              <a:t>Separate child focused and adult focused services with few community partnerships</a:t>
            </a:r>
            <a:endParaRPr dirty="0">
              <a:solidFill>
                <a:schemeClr val="accent1"/>
              </a:solidFill>
              <a:latin typeface="Arial"/>
              <a:ea typeface="Arial"/>
              <a:cs typeface="Arial"/>
              <a:sym typeface="Arial"/>
            </a:endParaRPr>
          </a:p>
          <a:p>
            <a:pPr marL="0" lvl="0" indent="0" algn="l" rtl="0">
              <a:spcBef>
                <a:spcPts val="1600"/>
              </a:spcBef>
              <a:spcAft>
                <a:spcPts val="1200"/>
              </a:spcAft>
              <a:buNone/>
            </a:pPr>
            <a:r>
              <a:rPr lang="en" dirty="0">
                <a:solidFill>
                  <a:schemeClr val="accent1"/>
                </a:solidFill>
                <a:latin typeface="Arial"/>
                <a:ea typeface="Arial"/>
                <a:cs typeface="Arial"/>
                <a:sym typeface="Arial"/>
              </a:rPr>
              <a:t>1990s-early 2000s:</a:t>
            </a:r>
            <a:br>
              <a:rPr lang="en" dirty="0">
                <a:solidFill>
                  <a:schemeClr val="accent1"/>
                </a:solidFill>
                <a:latin typeface="Arial"/>
                <a:ea typeface="Arial"/>
                <a:cs typeface="Arial"/>
                <a:sym typeface="Arial"/>
              </a:rPr>
            </a:br>
            <a:r>
              <a:rPr lang="en" dirty="0">
                <a:solidFill>
                  <a:schemeClr val="accent1"/>
                </a:solidFill>
                <a:latin typeface="Arial"/>
                <a:ea typeface="Arial"/>
                <a:cs typeface="Arial"/>
                <a:sym typeface="Arial"/>
              </a:rPr>
              <a:t>Increase in programs that taught parenting skills, provided some childcare, and helped with employment and family functioning</a:t>
            </a:r>
            <a:endParaRPr dirty="0">
              <a:solidFill>
                <a:schemeClr val="accent1"/>
              </a:solidFill>
              <a:latin typeface="Arial"/>
              <a:ea typeface="Arial"/>
              <a:cs typeface="Arial"/>
              <a:sym typeface="Arial"/>
            </a:endParaRPr>
          </a:p>
          <a:p>
            <a:pPr marL="0" lvl="0" indent="0" algn="l" rtl="0">
              <a:spcBef>
                <a:spcPts val="1600"/>
              </a:spcBef>
              <a:spcAft>
                <a:spcPts val="1200"/>
              </a:spcAft>
              <a:buNone/>
            </a:pPr>
            <a:r>
              <a:rPr lang="en" dirty="0">
                <a:solidFill>
                  <a:schemeClr val="accent1"/>
                </a:solidFill>
                <a:latin typeface="Arial"/>
                <a:ea typeface="Arial"/>
                <a:cs typeface="Arial"/>
                <a:sym typeface="Arial"/>
              </a:rPr>
              <a:t>Early 2000s:</a:t>
            </a:r>
            <a:br>
              <a:rPr lang="en" dirty="0">
                <a:solidFill>
                  <a:schemeClr val="accent1"/>
                </a:solidFill>
                <a:latin typeface="Arial"/>
                <a:ea typeface="Arial"/>
                <a:cs typeface="Arial"/>
                <a:sym typeface="Arial"/>
              </a:rPr>
            </a:br>
            <a:r>
              <a:rPr lang="en" dirty="0">
                <a:solidFill>
                  <a:schemeClr val="accent1"/>
                </a:solidFill>
                <a:latin typeface="Arial"/>
                <a:ea typeface="Arial"/>
                <a:cs typeface="Arial"/>
                <a:sym typeface="Arial"/>
              </a:rPr>
              <a:t>Mashup of family investment theory and human capital theory lead to 2Gen Approach</a:t>
            </a:r>
            <a:endParaRPr dirty="0">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T</a:t>
            </a:r>
            <a:r>
              <a:rPr lang="en" sz="3600">
                <a:latin typeface="Arial"/>
                <a:ea typeface="Arial"/>
                <a:cs typeface="Arial"/>
                <a:sym typeface="Arial"/>
              </a:rPr>
              <a:t>he 2</a:t>
            </a:r>
            <a:r>
              <a:rPr lang="en" sz="3600"/>
              <a:t> </a:t>
            </a:r>
            <a:r>
              <a:rPr lang="en" sz="3600">
                <a:latin typeface="Arial"/>
                <a:ea typeface="Arial"/>
                <a:cs typeface="Arial"/>
                <a:sym typeface="Arial"/>
              </a:rPr>
              <a:t>Generation Approach</a:t>
            </a:r>
            <a:endParaRPr sz="3600">
              <a:latin typeface="Arial"/>
              <a:ea typeface="Arial"/>
              <a:cs typeface="Arial"/>
              <a:sym typeface="Arial"/>
            </a:endParaRPr>
          </a:p>
        </p:txBody>
      </p:sp>
      <p:sp>
        <p:nvSpPr>
          <p:cNvPr id="75" name="Google Shape;75;p16"/>
          <p:cNvSpPr txBox="1">
            <a:spLocks noGrp="1"/>
          </p:cNvSpPr>
          <p:nvPr>
            <p:ph type="body" idx="1"/>
          </p:nvPr>
        </p:nvSpPr>
        <p:spPr>
          <a:xfrm>
            <a:off x="304143" y="1358623"/>
            <a:ext cx="8520600" cy="48608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chemeClr val="accent1"/>
                </a:solidFill>
                <a:latin typeface="Arial"/>
                <a:ea typeface="Arial"/>
                <a:cs typeface="Arial"/>
                <a:sym typeface="Arial"/>
              </a:rPr>
              <a:t>Policies and programs that address </a:t>
            </a:r>
            <a:r>
              <a:rPr lang="en" sz="2600" b="1" dirty="0">
                <a:solidFill>
                  <a:schemeClr val="accent1"/>
                </a:solidFill>
                <a:latin typeface="Arial"/>
                <a:ea typeface="Arial"/>
                <a:cs typeface="Arial"/>
                <a:sym typeface="Arial"/>
              </a:rPr>
              <a:t>both </a:t>
            </a:r>
            <a:r>
              <a:rPr lang="en" sz="2600" dirty="0">
                <a:solidFill>
                  <a:schemeClr val="accent1"/>
                </a:solidFill>
                <a:latin typeface="Arial"/>
                <a:ea typeface="Arial"/>
                <a:cs typeface="Arial"/>
                <a:sym typeface="Arial"/>
              </a:rPr>
              <a:t>the parents and children in low-income families </a:t>
            </a:r>
            <a:r>
              <a:rPr lang="en" sz="2600" b="1" dirty="0">
                <a:solidFill>
                  <a:schemeClr val="accent1"/>
                </a:solidFill>
                <a:latin typeface="Arial"/>
                <a:ea typeface="Arial"/>
                <a:cs typeface="Arial"/>
                <a:sym typeface="Arial"/>
              </a:rPr>
              <a:t>at the same time</a:t>
            </a:r>
            <a:r>
              <a:rPr lang="en" sz="2600" dirty="0">
                <a:solidFill>
                  <a:schemeClr val="accent1"/>
                </a:solidFill>
                <a:latin typeface="Arial"/>
                <a:ea typeface="Arial"/>
                <a:cs typeface="Arial"/>
                <a:sym typeface="Arial"/>
              </a:rPr>
              <a:t>. 2Gen aims to improve both individual and family well-being by:</a:t>
            </a:r>
            <a:endParaRPr sz="2600" dirty="0">
              <a:solidFill>
                <a:schemeClr val="accent1"/>
              </a:solidFill>
              <a:latin typeface="Arial"/>
              <a:ea typeface="Arial"/>
              <a:cs typeface="Arial"/>
              <a:sym typeface="Arial"/>
            </a:endParaRPr>
          </a:p>
          <a:p>
            <a:pPr marL="114300" lvl="0" indent="0" algn="l" rtl="0">
              <a:spcBef>
                <a:spcPts val="1600"/>
              </a:spcBef>
              <a:spcAft>
                <a:spcPts val="0"/>
              </a:spcAft>
              <a:buSzPts val="1800"/>
              <a:buNone/>
            </a:pPr>
            <a:r>
              <a:rPr lang="en" sz="2600" dirty="0">
                <a:solidFill>
                  <a:schemeClr val="accent1"/>
                </a:solidFill>
                <a:latin typeface="Arial"/>
                <a:ea typeface="Arial"/>
                <a:cs typeface="Arial"/>
                <a:sym typeface="Arial"/>
              </a:rPr>
              <a:t>	Increasing parent employment, family income, and 	family economic independence</a:t>
            </a:r>
            <a:endParaRPr sz="26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600" dirty="0">
                <a:solidFill>
                  <a:schemeClr val="accent1"/>
                </a:solidFill>
                <a:latin typeface="Arial"/>
                <a:ea typeface="Arial"/>
                <a:cs typeface="Arial"/>
                <a:sym typeface="Arial"/>
              </a:rPr>
              <a:t>	Reducing parental stress and increasing parenting 	skills</a:t>
            </a:r>
            <a:endParaRPr sz="26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600" dirty="0">
                <a:solidFill>
                  <a:schemeClr val="accent1"/>
                </a:solidFill>
                <a:latin typeface="Arial"/>
                <a:ea typeface="Arial"/>
                <a:cs typeface="Arial"/>
                <a:sym typeface="Arial"/>
              </a:rPr>
              <a:t>	Facilitating the health and development of children</a:t>
            </a:r>
            <a:endParaRPr sz="26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600" dirty="0">
                <a:solidFill>
                  <a:schemeClr val="accent1"/>
                </a:solidFill>
                <a:latin typeface="Arial"/>
                <a:ea typeface="Arial"/>
                <a:cs typeface="Arial"/>
                <a:sym typeface="Arial"/>
              </a:rPr>
              <a:t>	Increasing family social capital</a:t>
            </a:r>
            <a:endParaRPr dirty="0"/>
          </a:p>
          <a:p>
            <a:pPr marL="0" lvl="0" indent="0" algn="l" rtl="0">
              <a:spcBef>
                <a:spcPts val="16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a:extLst>
              <a:ext uri="{C183D7F6-B498-43B3-948B-1728B52AA6E4}">
                <adec:decorative xmlns:adec="http://schemas.microsoft.com/office/drawing/2017/decorative" val="1"/>
              </a:ext>
            </a:extLst>
          </p:cNvPr>
          <p:cNvPicPr preferRelativeResize="0"/>
          <p:nvPr/>
        </p:nvPicPr>
        <p:blipFill rotWithShape="1">
          <a:blip r:embed="rId3">
            <a:alphaModFix/>
          </a:blip>
          <a:srcRect r="6694"/>
          <a:stretch/>
        </p:blipFill>
        <p:spPr>
          <a:xfrm>
            <a:off x="0" y="-1"/>
            <a:ext cx="9144000" cy="6718195"/>
          </a:xfrm>
          <a:prstGeom prst="rect">
            <a:avLst/>
          </a:prstGeom>
          <a:noFill/>
          <a:ln>
            <a:noFill/>
          </a:ln>
        </p:spPr>
      </p:pic>
      <p:sp>
        <p:nvSpPr>
          <p:cNvPr id="2" name="Title 1">
            <a:extLst>
              <a:ext uri="{FF2B5EF4-FFF2-40B4-BE49-F238E27FC236}">
                <a16:creationId xmlns:a16="http://schemas.microsoft.com/office/drawing/2014/main" id="{8648F1DC-5020-943A-56A8-CE830A0B446E}"/>
              </a:ext>
            </a:extLst>
          </p:cNvPr>
          <p:cNvSpPr>
            <a:spLocks noGrp="1"/>
          </p:cNvSpPr>
          <p:nvPr>
            <p:ph type="title"/>
          </p:nvPr>
        </p:nvSpPr>
        <p:spPr>
          <a:xfrm>
            <a:off x="311700" y="-1068000"/>
            <a:ext cx="8520600" cy="1068000"/>
          </a:xfrm>
        </p:spPr>
        <p:txBody>
          <a:bodyPr spcFirstLastPara="1" vert="horz" wrap="square" lIns="91425" tIns="91425" rIns="91425" bIns="91425" rtlCol="0" anchor="b" anchorCtr="0">
            <a:normAutofit/>
          </a:bodyPr>
          <a:lstStyle/>
          <a:p>
            <a:r>
              <a:rPr lang="en-US" dirty="0"/>
              <a:t>How Libraries Can Help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Arial"/>
                <a:ea typeface="Arial"/>
                <a:cs typeface="Arial"/>
                <a:sym typeface="Arial"/>
              </a:rPr>
              <a:t>Why does 2Gen work?</a:t>
            </a:r>
            <a:endParaRPr sz="3600">
              <a:latin typeface="Arial"/>
              <a:ea typeface="Arial"/>
              <a:cs typeface="Arial"/>
              <a:sym typeface="Arial"/>
            </a:endParaRPr>
          </a:p>
        </p:txBody>
      </p:sp>
      <p:sp>
        <p:nvSpPr>
          <p:cNvPr id="86" name="Google Shape;86;p18"/>
          <p:cNvSpPr txBox="1">
            <a:spLocks noGrp="1"/>
          </p:cNvSpPr>
          <p:nvPr>
            <p:ph type="body" idx="1"/>
          </p:nvPr>
        </p:nvSpPr>
        <p:spPr>
          <a:prstGeom prst="rect">
            <a:avLst/>
          </a:prstGeom>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SzPts val="1800"/>
              <a:buNone/>
            </a:pPr>
            <a:r>
              <a:rPr lang="en" sz="2600" dirty="0">
                <a:solidFill>
                  <a:schemeClr val="accent1"/>
                </a:solidFill>
                <a:latin typeface="Arial"/>
                <a:ea typeface="Arial"/>
                <a:cs typeface="Arial"/>
                <a:sym typeface="Arial"/>
              </a:rPr>
              <a:t>*Services are streamlined and more accessible</a:t>
            </a:r>
            <a:endParaRPr sz="26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600" dirty="0">
                <a:solidFill>
                  <a:schemeClr val="accent1"/>
                </a:solidFill>
                <a:latin typeface="Arial"/>
                <a:ea typeface="Arial"/>
                <a:cs typeface="Arial"/>
                <a:sym typeface="Arial"/>
              </a:rPr>
              <a:t>*A parent’s education, economic stability, and overall health impacts a child’s trajectory for life</a:t>
            </a:r>
            <a:endParaRPr sz="2600" dirty="0">
              <a:solidFill>
                <a:schemeClr val="accent1"/>
              </a:solidFill>
              <a:latin typeface="Arial"/>
              <a:ea typeface="Arial"/>
              <a:cs typeface="Arial"/>
              <a:sym typeface="Arial"/>
            </a:endParaRPr>
          </a:p>
          <a:p>
            <a:pPr marL="114300" lvl="0" indent="0" algn="l" rtl="0">
              <a:spcBef>
                <a:spcPts val="1000"/>
              </a:spcBef>
              <a:spcAft>
                <a:spcPts val="0"/>
              </a:spcAft>
              <a:buSzPts val="1800"/>
              <a:buNone/>
            </a:pPr>
            <a:r>
              <a:rPr lang="en" sz="2600" dirty="0">
                <a:solidFill>
                  <a:schemeClr val="accent1"/>
                </a:solidFill>
                <a:latin typeface="Arial"/>
                <a:ea typeface="Arial"/>
                <a:cs typeface="Arial"/>
                <a:sym typeface="Arial"/>
              </a:rPr>
              <a:t>*Children’s education and healthy development inspire parents and set the entire family on a more secure path</a:t>
            </a:r>
            <a:endParaRPr sz="2600" dirty="0">
              <a:solidFill>
                <a:schemeClr val="accent1"/>
              </a:solidFill>
              <a:latin typeface="Arial"/>
              <a:ea typeface="Arial"/>
              <a:cs typeface="Arial"/>
              <a:sym typeface="Arial"/>
            </a:endParaRPr>
          </a:p>
          <a:p>
            <a:pPr marL="114300" lvl="0" indent="0" algn="l" rtl="0">
              <a:spcBef>
                <a:spcPts val="1000"/>
              </a:spcBef>
              <a:spcAft>
                <a:spcPts val="1000"/>
              </a:spcAft>
              <a:buSzPts val="1800"/>
              <a:buNone/>
            </a:pPr>
            <a:r>
              <a:rPr lang="en" sz="2600" dirty="0">
                <a:solidFill>
                  <a:schemeClr val="accent1"/>
                </a:solidFill>
                <a:latin typeface="Arial"/>
                <a:ea typeface="Arial"/>
                <a:cs typeface="Arial"/>
                <a:sym typeface="Arial"/>
              </a:rPr>
              <a:t>*In families earning $25,000 a year with young kids, boosting family income by $3,000 can yield a 17% increase in earnings for the kids as adults</a:t>
            </a:r>
            <a:endParaRPr sz="2600" dirty="0">
              <a:solidFill>
                <a:schemeClr val="accent1"/>
              </a:solidFill>
              <a:latin typeface="Arial"/>
              <a:ea typeface="Arial"/>
              <a:cs typeface="Arial"/>
              <a:sym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284</TotalTime>
  <Words>1528</Words>
  <Application>Microsoft Office PowerPoint</Application>
  <PresentationFormat>On-screen Show (4:3)</PresentationFormat>
  <Paragraphs>122</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Trebuchet MS</vt:lpstr>
      <vt:lpstr>Clarity</vt:lpstr>
      <vt:lpstr>The 2 Generation Approach to Eliminating Poverty</vt:lpstr>
      <vt:lpstr>About Us</vt:lpstr>
      <vt:lpstr>Poverty Nationally</vt:lpstr>
      <vt:lpstr>Poverty in Colorado</vt:lpstr>
      <vt:lpstr>Low-Income Barriers</vt:lpstr>
      <vt:lpstr>Traditional→2Gen Approach</vt:lpstr>
      <vt:lpstr>The 2 Generation Approach</vt:lpstr>
      <vt:lpstr>How Libraries Can Help</vt:lpstr>
      <vt:lpstr>Why does 2Gen work?</vt:lpstr>
      <vt:lpstr>Two-Generation Continuum</vt:lpstr>
      <vt:lpstr>Potential Partners</vt:lpstr>
      <vt:lpstr>Colorado Early Education Network</vt:lpstr>
      <vt:lpstr>Little Learners</vt:lpstr>
      <vt:lpstr>HIPPY</vt:lpstr>
      <vt:lpstr>Other examples</vt:lpstr>
      <vt:lpstr>High Plains Library District Partners</vt:lpstr>
      <vt:lpstr>How to</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 Generation Approach to Eliminating Poverty</dc:title>
  <dc:creator>Crist, Beth</dc:creator>
  <cp:lastModifiedBy>Kreger, Christine</cp:lastModifiedBy>
  <cp:revision>23</cp:revision>
  <cp:lastPrinted>2018-09-12T17:47:18Z</cp:lastPrinted>
  <dcterms:modified xsi:type="dcterms:W3CDTF">2025-02-24T18:48:43Z</dcterms:modified>
</cp:coreProperties>
</file>