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25"/>
  </p:notesMasterIdLst>
  <p:handoutMasterIdLst>
    <p:handoutMasterId r:id="rId26"/>
  </p:handoutMasterIdLst>
  <p:sldIdLst>
    <p:sldId id="332" r:id="rId5"/>
    <p:sldId id="333" r:id="rId6"/>
    <p:sldId id="360" r:id="rId7"/>
    <p:sldId id="351" r:id="rId8"/>
    <p:sldId id="356" r:id="rId9"/>
    <p:sldId id="352" r:id="rId10"/>
    <p:sldId id="338" r:id="rId11"/>
    <p:sldId id="354" r:id="rId12"/>
    <p:sldId id="348" r:id="rId13"/>
    <p:sldId id="353" r:id="rId14"/>
    <p:sldId id="341" r:id="rId15"/>
    <p:sldId id="347" r:id="rId16"/>
    <p:sldId id="349" r:id="rId17"/>
    <p:sldId id="359" r:id="rId18"/>
    <p:sldId id="361" r:id="rId19"/>
    <p:sldId id="362" r:id="rId20"/>
    <p:sldId id="350" r:id="rId21"/>
    <p:sldId id="355" r:id="rId22"/>
    <p:sldId id="357" r:id="rId23"/>
    <p:sldId id="3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04E89-D76E-48D6-9F7D-2FCF40C1936F}" v="1" dt="2025-02-18T17:33:16.903"/>
  </p1510:revLst>
</p1510:revInfo>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4" autoAdjust="0"/>
    <p:restoredTop sz="94660"/>
  </p:normalViewPr>
  <p:slideViewPr>
    <p:cSldViewPr snapToGrid="0">
      <p:cViewPr varScale="1">
        <p:scale>
          <a:sx n="61" d="100"/>
          <a:sy n="61" d="100"/>
        </p:scale>
        <p:origin x="72" y="40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76C04E89-D76E-48D6-9F7D-2FCF40C1936F}"/>
    <pc:docChg chg="undo custSel mod modSld">
      <pc:chgData name="Kreger, Christine" userId="07b08700-4580-4b2b-8f3c-b5ccee8dc705" providerId="ADAL" clId="{76C04E89-D76E-48D6-9F7D-2FCF40C1936F}" dt="2025-02-18T17:36:37.035" v="58"/>
      <pc:docMkLst>
        <pc:docMk/>
      </pc:docMkLst>
      <pc:sldChg chg="modSp mod">
        <pc:chgData name="Kreger, Christine" userId="07b08700-4580-4b2b-8f3c-b5ccee8dc705" providerId="ADAL" clId="{76C04E89-D76E-48D6-9F7D-2FCF40C1936F}" dt="2025-02-18T17:34:26.822" v="32" actId="13244"/>
        <pc:sldMkLst>
          <pc:docMk/>
          <pc:sldMk cId="2922288996" sldId="332"/>
        </pc:sldMkLst>
        <pc:spChg chg="ord">
          <ac:chgData name="Kreger, Christine" userId="07b08700-4580-4b2b-8f3c-b5ccee8dc705" providerId="ADAL" clId="{76C04E89-D76E-48D6-9F7D-2FCF40C1936F}" dt="2025-02-18T17:34:23.532" v="31" actId="166"/>
          <ac:spMkLst>
            <pc:docMk/>
            <pc:sldMk cId="2922288996" sldId="332"/>
            <ac:spMk id="4" creationId="{499D8326-B701-CBE8-39AA-6C700DA49CE4}"/>
          </ac:spMkLst>
        </pc:spChg>
        <pc:picChg chg="ord">
          <ac:chgData name="Kreger, Christine" userId="07b08700-4580-4b2b-8f3c-b5ccee8dc705" providerId="ADAL" clId="{76C04E89-D76E-48D6-9F7D-2FCF40C1936F}" dt="2025-02-18T17:34:26.822" v="32" actId="13244"/>
          <ac:picMkLst>
            <pc:docMk/>
            <pc:sldMk cId="2922288996" sldId="332"/>
            <ac:picMk id="3" creationId="{4662D321-A177-5C0C-7AFC-3DE9E3F65BB3}"/>
          </ac:picMkLst>
        </pc:picChg>
      </pc:sldChg>
      <pc:sldChg chg="modSp mod">
        <pc:chgData name="Kreger, Christine" userId="07b08700-4580-4b2b-8f3c-b5ccee8dc705" providerId="ADAL" clId="{76C04E89-D76E-48D6-9F7D-2FCF40C1936F}" dt="2025-02-18T17:34:39.414" v="34" actId="13244"/>
        <pc:sldMkLst>
          <pc:docMk/>
          <pc:sldMk cId="918817140" sldId="333"/>
        </pc:sldMkLst>
        <pc:spChg chg="mod">
          <ac:chgData name="Kreger, Christine" userId="07b08700-4580-4b2b-8f3c-b5ccee8dc705" providerId="ADAL" clId="{76C04E89-D76E-48D6-9F7D-2FCF40C1936F}" dt="2025-02-18T17:34:36.277" v="33" actId="962"/>
          <ac:spMkLst>
            <pc:docMk/>
            <pc:sldMk cId="918817140" sldId="333"/>
            <ac:spMk id="2" creationId="{DA128192-0728-892D-258C-A8F14C65D606}"/>
          </ac:spMkLst>
        </pc:spChg>
        <pc:picChg chg="ord">
          <ac:chgData name="Kreger, Christine" userId="07b08700-4580-4b2b-8f3c-b5ccee8dc705" providerId="ADAL" clId="{76C04E89-D76E-48D6-9F7D-2FCF40C1936F}" dt="2025-02-18T17:34:39.414" v="34" actId="13244"/>
          <ac:picMkLst>
            <pc:docMk/>
            <pc:sldMk cId="918817140" sldId="333"/>
            <ac:picMk id="7" creationId="{7E3E3AA1-3A84-8D26-C944-C442947DA14F}"/>
          </ac:picMkLst>
        </pc:picChg>
      </pc:sldChg>
      <pc:sldChg chg="modSp mod">
        <pc:chgData name="Kreger, Christine" userId="07b08700-4580-4b2b-8f3c-b5ccee8dc705" providerId="ADAL" clId="{76C04E89-D76E-48D6-9F7D-2FCF40C1936F}" dt="2025-02-18T17:35:08.940" v="39" actId="13244"/>
        <pc:sldMkLst>
          <pc:docMk/>
          <pc:sldMk cId="209861386" sldId="338"/>
        </pc:sldMkLst>
        <pc:spChg chg="mod">
          <ac:chgData name="Kreger, Christine" userId="07b08700-4580-4b2b-8f3c-b5ccee8dc705" providerId="ADAL" clId="{76C04E89-D76E-48D6-9F7D-2FCF40C1936F}" dt="2025-02-18T17:35:05.019" v="38" actId="962"/>
          <ac:spMkLst>
            <pc:docMk/>
            <pc:sldMk cId="209861386" sldId="338"/>
            <ac:spMk id="9" creationId="{6777958E-E73E-C5A9-C0E3-3DD9808453DB}"/>
          </ac:spMkLst>
        </pc:spChg>
        <pc:picChg chg="ord">
          <ac:chgData name="Kreger, Christine" userId="07b08700-4580-4b2b-8f3c-b5ccee8dc705" providerId="ADAL" clId="{76C04E89-D76E-48D6-9F7D-2FCF40C1936F}" dt="2025-02-18T17:35:08.940" v="39" actId="13244"/>
          <ac:picMkLst>
            <pc:docMk/>
            <pc:sldMk cId="209861386" sldId="338"/>
            <ac:picMk id="3" creationId="{5A066E99-A4D6-F228-F708-FF1C77483873}"/>
          </ac:picMkLst>
        </pc:picChg>
      </pc:sldChg>
      <pc:sldChg chg="modSp">
        <pc:chgData name="Kreger, Christine" userId="07b08700-4580-4b2b-8f3c-b5ccee8dc705" providerId="ADAL" clId="{76C04E89-D76E-48D6-9F7D-2FCF40C1936F}" dt="2025-02-18T17:33:16.903" v="0" actId="962"/>
        <pc:sldMkLst>
          <pc:docMk/>
          <pc:sldMk cId="3153150231" sldId="341"/>
        </pc:sldMkLst>
        <pc:graphicFrameChg chg="mod">
          <ac:chgData name="Kreger, Christine" userId="07b08700-4580-4b2b-8f3c-b5ccee8dc705" providerId="ADAL" clId="{76C04E89-D76E-48D6-9F7D-2FCF40C1936F}" dt="2025-02-18T17:33:16.903" v="0" actId="962"/>
          <ac:graphicFrameMkLst>
            <pc:docMk/>
            <pc:sldMk cId="3153150231" sldId="341"/>
            <ac:graphicFrameMk id="64" creationId="{A58908D5-556F-48DA-5B2F-F7D5EB887C5F}"/>
          </ac:graphicFrameMkLst>
        </pc:graphicFrameChg>
      </pc:sldChg>
      <pc:sldChg chg="modSp mod">
        <pc:chgData name="Kreger, Christine" userId="07b08700-4580-4b2b-8f3c-b5ccee8dc705" providerId="ADAL" clId="{76C04E89-D76E-48D6-9F7D-2FCF40C1936F}" dt="2025-02-18T17:33:25.554" v="2" actId="962"/>
        <pc:sldMkLst>
          <pc:docMk/>
          <pc:sldMk cId="356203709" sldId="346"/>
        </pc:sldMkLst>
        <pc:picChg chg="mod">
          <ac:chgData name="Kreger, Christine" userId="07b08700-4580-4b2b-8f3c-b5ccee8dc705" providerId="ADAL" clId="{76C04E89-D76E-48D6-9F7D-2FCF40C1936F}" dt="2025-02-18T17:33:25.554" v="2" actId="962"/>
          <ac:picMkLst>
            <pc:docMk/>
            <pc:sldMk cId="356203709" sldId="346"/>
            <ac:picMk id="4" creationId="{BF59EEB2-5DB2-DE61-83D7-44DCDCE84CBF}"/>
          </ac:picMkLst>
        </pc:picChg>
      </pc:sldChg>
      <pc:sldChg chg="modSp mod">
        <pc:chgData name="Kreger, Christine" userId="07b08700-4580-4b2b-8f3c-b5ccee8dc705" providerId="ADAL" clId="{76C04E89-D76E-48D6-9F7D-2FCF40C1936F}" dt="2025-02-18T17:35:49.443" v="51" actId="962"/>
        <pc:sldMkLst>
          <pc:docMk/>
          <pc:sldMk cId="2017281445" sldId="347"/>
        </pc:sldMkLst>
        <pc:spChg chg="mod">
          <ac:chgData name="Kreger, Christine" userId="07b08700-4580-4b2b-8f3c-b5ccee8dc705" providerId="ADAL" clId="{76C04E89-D76E-48D6-9F7D-2FCF40C1936F}" dt="2025-02-18T17:35:45.272" v="50" actId="962"/>
          <ac:spMkLst>
            <pc:docMk/>
            <pc:sldMk cId="2017281445" sldId="347"/>
            <ac:spMk id="5" creationId="{F38DDC6A-7019-FEA3-509D-1A7F9207D10C}"/>
          </ac:spMkLst>
        </pc:spChg>
        <pc:spChg chg="mod">
          <ac:chgData name="Kreger, Christine" userId="07b08700-4580-4b2b-8f3c-b5ccee8dc705" providerId="ADAL" clId="{76C04E89-D76E-48D6-9F7D-2FCF40C1936F}" dt="2025-02-18T17:35:44.582" v="49" actId="962"/>
          <ac:spMkLst>
            <pc:docMk/>
            <pc:sldMk cId="2017281445" sldId="347"/>
            <ac:spMk id="38" creationId="{70248352-E278-74CC-61E8-B384391EB1AB}"/>
          </ac:spMkLst>
        </pc:spChg>
        <pc:picChg chg="mod">
          <ac:chgData name="Kreger, Christine" userId="07b08700-4580-4b2b-8f3c-b5ccee8dc705" providerId="ADAL" clId="{76C04E89-D76E-48D6-9F7D-2FCF40C1936F}" dt="2025-02-18T17:35:49.443" v="51" actId="962"/>
          <ac:picMkLst>
            <pc:docMk/>
            <pc:sldMk cId="2017281445" sldId="347"/>
            <ac:picMk id="9" creationId="{BC0F8A75-9E47-AAA2-9C4E-8A477C4889A0}"/>
          </ac:picMkLst>
        </pc:picChg>
      </pc:sldChg>
      <pc:sldChg chg="addSp modSp mod">
        <pc:chgData name="Kreger, Christine" userId="07b08700-4580-4b2b-8f3c-b5ccee8dc705" providerId="ADAL" clId="{76C04E89-D76E-48D6-9F7D-2FCF40C1936F}" dt="2025-02-18T17:35:23.173" v="43" actId="962"/>
        <pc:sldMkLst>
          <pc:docMk/>
          <pc:sldMk cId="2698257063" sldId="348"/>
        </pc:sldMkLst>
        <pc:spChg chg="add mod ord">
          <ac:chgData name="Kreger, Christine" userId="07b08700-4580-4b2b-8f3c-b5ccee8dc705" providerId="ADAL" clId="{76C04E89-D76E-48D6-9F7D-2FCF40C1936F}" dt="2025-02-18T17:35:21.794" v="42" actId="13244"/>
          <ac:spMkLst>
            <pc:docMk/>
            <pc:sldMk cId="2698257063" sldId="348"/>
            <ac:spMk id="2" creationId="{53842610-FDE1-59E5-2FDD-E1F2EF958B07}"/>
          </ac:spMkLst>
        </pc:spChg>
        <pc:spChg chg="mod">
          <ac:chgData name="Kreger, Christine" userId="07b08700-4580-4b2b-8f3c-b5ccee8dc705" providerId="ADAL" clId="{76C04E89-D76E-48D6-9F7D-2FCF40C1936F}" dt="2025-02-18T17:35:23.173" v="43" actId="962"/>
          <ac:spMkLst>
            <pc:docMk/>
            <pc:sldMk cId="2698257063" sldId="348"/>
            <ac:spMk id="3" creationId="{C6C53A43-FEE1-2C30-C4EB-00E04B22CD20}"/>
          </ac:spMkLst>
        </pc:spChg>
      </pc:sldChg>
      <pc:sldChg chg="modSp mod">
        <pc:chgData name="Kreger, Christine" userId="07b08700-4580-4b2b-8f3c-b5ccee8dc705" providerId="ADAL" clId="{76C04E89-D76E-48D6-9F7D-2FCF40C1936F}" dt="2025-02-18T17:36:13.732" v="57" actId="962"/>
        <pc:sldMkLst>
          <pc:docMk/>
          <pc:sldMk cId="230913124" sldId="350"/>
        </pc:sldMkLst>
        <pc:spChg chg="mod">
          <ac:chgData name="Kreger, Christine" userId="07b08700-4580-4b2b-8f3c-b5ccee8dc705" providerId="ADAL" clId="{76C04E89-D76E-48D6-9F7D-2FCF40C1936F}" dt="2025-02-18T17:36:00.043" v="55" actId="962"/>
          <ac:spMkLst>
            <pc:docMk/>
            <pc:sldMk cId="230913124" sldId="350"/>
            <ac:spMk id="5" creationId="{22356A6C-D2F5-4F4F-3749-5A86D313537A}"/>
          </ac:spMkLst>
        </pc:spChg>
        <pc:picChg chg="mod ord">
          <ac:chgData name="Kreger, Christine" userId="07b08700-4580-4b2b-8f3c-b5ccee8dc705" providerId="ADAL" clId="{76C04E89-D76E-48D6-9F7D-2FCF40C1936F}" dt="2025-02-18T17:36:13.732" v="57" actId="962"/>
          <ac:picMkLst>
            <pc:docMk/>
            <pc:sldMk cId="230913124" sldId="350"/>
            <ac:picMk id="2" creationId="{E51B7329-5767-E083-C74B-219476CC79A8}"/>
          </ac:picMkLst>
        </pc:picChg>
      </pc:sldChg>
      <pc:sldChg chg="modSp mod">
        <pc:chgData name="Kreger, Christine" userId="07b08700-4580-4b2b-8f3c-b5ccee8dc705" providerId="ADAL" clId="{76C04E89-D76E-48D6-9F7D-2FCF40C1936F}" dt="2025-02-18T17:34:47.097" v="35" actId="962"/>
        <pc:sldMkLst>
          <pc:docMk/>
          <pc:sldMk cId="1909413428" sldId="351"/>
        </pc:sldMkLst>
        <pc:spChg chg="mod">
          <ac:chgData name="Kreger, Christine" userId="07b08700-4580-4b2b-8f3c-b5ccee8dc705" providerId="ADAL" clId="{76C04E89-D76E-48D6-9F7D-2FCF40C1936F}" dt="2025-02-18T17:34:47.097" v="35" actId="962"/>
          <ac:spMkLst>
            <pc:docMk/>
            <pc:sldMk cId="1909413428" sldId="351"/>
            <ac:spMk id="4" creationId="{5C6CF2C7-4D0E-C121-D5F4-7AC6D10CB32D}"/>
          </ac:spMkLst>
        </pc:spChg>
      </pc:sldChg>
      <pc:sldChg chg="modSp mod">
        <pc:chgData name="Kreger, Christine" userId="07b08700-4580-4b2b-8f3c-b5ccee8dc705" providerId="ADAL" clId="{76C04E89-D76E-48D6-9F7D-2FCF40C1936F}" dt="2025-02-18T17:34:55.124" v="37" actId="13244"/>
        <pc:sldMkLst>
          <pc:docMk/>
          <pc:sldMk cId="1311816984" sldId="352"/>
        </pc:sldMkLst>
        <pc:spChg chg="mod">
          <ac:chgData name="Kreger, Christine" userId="07b08700-4580-4b2b-8f3c-b5ccee8dc705" providerId="ADAL" clId="{76C04E89-D76E-48D6-9F7D-2FCF40C1936F}" dt="2025-02-18T17:34:53.521" v="36" actId="962"/>
          <ac:spMkLst>
            <pc:docMk/>
            <pc:sldMk cId="1311816984" sldId="352"/>
            <ac:spMk id="4" creationId="{D376407B-E4C2-00B7-F7FA-80748EE5651B}"/>
          </ac:spMkLst>
        </pc:spChg>
        <pc:picChg chg="ord">
          <ac:chgData name="Kreger, Christine" userId="07b08700-4580-4b2b-8f3c-b5ccee8dc705" providerId="ADAL" clId="{76C04E89-D76E-48D6-9F7D-2FCF40C1936F}" dt="2025-02-18T17:34:55.124" v="37" actId="13244"/>
          <ac:picMkLst>
            <pc:docMk/>
            <pc:sldMk cId="1311816984" sldId="352"/>
            <ac:picMk id="6" creationId="{F55E17AD-238F-F65A-96AB-676D18FBE3DA}"/>
          </ac:picMkLst>
        </pc:picChg>
      </pc:sldChg>
      <pc:sldChg chg="modSp mod">
        <pc:chgData name="Kreger, Christine" userId="07b08700-4580-4b2b-8f3c-b5ccee8dc705" providerId="ADAL" clId="{76C04E89-D76E-48D6-9F7D-2FCF40C1936F}" dt="2025-02-18T17:35:33.799" v="45" actId="13244"/>
        <pc:sldMkLst>
          <pc:docMk/>
          <pc:sldMk cId="521224852" sldId="353"/>
        </pc:sldMkLst>
        <pc:spChg chg="mod">
          <ac:chgData name="Kreger, Christine" userId="07b08700-4580-4b2b-8f3c-b5ccee8dc705" providerId="ADAL" clId="{76C04E89-D76E-48D6-9F7D-2FCF40C1936F}" dt="2025-02-18T17:35:32.351" v="44" actId="962"/>
          <ac:spMkLst>
            <pc:docMk/>
            <pc:sldMk cId="521224852" sldId="353"/>
            <ac:spMk id="4" creationId="{99100489-D7E1-EF0C-4DED-402C020750B9}"/>
          </ac:spMkLst>
        </pc:spChg>
        <pc:picChg chg="ord">
          <ac:chgData name="Kreger, Christine" userId="07b08700-4580-4b2b-8f3c-b5ccee8dc705" providerId="ADAL" clId="{76C04E89-D76E-48D6-9F7D-2FCF40C1936F}" dt="2025-02-18T17:35:33.799" v="45" actId="13244"/>
          <ac:picMkLst>
            <pc:docMk/>
            <pc:sldMk cId="521224852" sldId="353"/>
            <ac:picMk id="6" creationId="{96E6F63B-A9B1-4B44-F30D-55654721AEB5}"/>
          </ac:picMkLst>
        </pc:picChg>
      </pc:sldChg>
      <pc:sldChg chg="addSp modSp mod">
        <pc:chgData name="Kreger, Christine" userId="07b08700-4580-4b2b-8f3c-b5ccee8dc705" providerId="ADAL" clId="{76C04E89-D76E-48D6-9F7D-2FCF40C1936F}" dt="2025-02-18T17:35:16.700" v="41" actId="962"/>
        <pc:sldMkLst>
          <pc:docMk/>
          <pc:sldMk cId="2662838487" sldId="354"/>
        </pc:sldMkLst>
        <pc:spChg chg="mod">
          <ac:chgData name="Kreger, Christine" userId="07b08700-4580-4b2b-8f3c-b5ccee8dc705" providerId="ADAL" clId="{76C04E89-D76E-48D6-9F7D-2FCF40C1936F}" dt="2025-02-18T17:35:16.700" v="41" actId="962"/>
          <ac:spMkLst>
            <pc:docMk/>
            <pc:sldMk cId="2662838487" sldId="354"/>
            <ac:spMk id="2" creationId="{784C4442-2720-EA73-4717-75F21592B9FF}"/>
          </ac:spMkLst>
        </pc:spChg>
        <pc:spChg chg="add mod ord">
          <ac:chgData name="Kreger, Christine" userId="07b08700-4580-4b2b-8f3c-b5ccee8dc705" providerId="ADAL" clId="{76C04E89-D76E-48D6-9F7D-2FCF40C1936F}" dt="2025-02-18T17:35:14.723" v="40" actId="13244"/>
          <ac:spMkLst>
            <pc:docMk/>
            <pc:sldMk cId="2662838487" sldId="354"/>
            <ac:spMk id="3" creationId="{CA0F9B9C-69B0-5A9B-0B9D-438254E4F902}"/>
          </ac:spMkLst>
        </pc:spChg>
        <pc:spChg chg="mod">
          <ac:chgData name="Kreger, Christine" userId="07b08700-4580-4b2b-8f3c-b5ccee8dc705" providerId="ADAL" clId="{76C04E89-D76E-48D6-9F7D-2FCF40C1936F}" dt="2025-02-18T17:33:45.287" v="7" actId="33553"/>
          <ac:spMkLst>
            <pc:docMk/>
            <pc:sldMk cId="2662838487" sldId="354"/>
            <ac:spMk id="4" creationId="{1822BC1B-4346-1AD9-4C4E-752AB82B175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4E8B51-79CB-4A96-A1DB-E69B949E491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6AAA329-6C57-4573-92FF-17634E9EEF34}">
      <dgm:prSet/>
      <dgm:spPr/>
      <dgm:t>
        <a:bodyPr/>
        <a:lstStyle/>
        <a:p>
          <a:r>
            <a:rPr lang="en-US" dirty="0"/>
            <a:t>Additional patience and training /Mentor pairing</a:t>
          </a:r>
        </a:p>
      </dgm:t>
    </dgm:pt>
    <dgm:pt modelId="{C9DB3B75-58E4-4E03-876D-9699C0EDA95D}" type="parTrans" cxnId="{9376160F-C212-4D03-B8A3-540310BD6A59}">
      <dgm:prSet/>
      <dgm:spPr/>
      <dgm:t>
        <a:bodyPr/>
        <a:lstStyle/>
        <a:p>
          <a:endParaRPr lang="en-US"/>
        </a:p>
      </dgm:t>
    </dgm:pt>
    <dgm:pt modelId="{4DEE5DDF-C164-42A5-B18F-535582E35E2E}" type="sibTrans" cxnId="{9376160F-C212-4D03-B8A3-540310BD6A59}">
      <dgm:prSet/>
      <dgm:spPr/>
      <dgm:t>
        <a:bodyPr/>
        <a:lstStyle/>
        <a:p>
          <a:endParaRPr lang="en-US" dirty="0"/>
        </a:p>
      </dgm:t>
    </dgm:pt>
    <dgm:pt modelId="{56B8BC2C-2798-4C10-AFE6-14418215CA46}">
      <dgm:prSet/>
      <dgm:spPr/>
      <dgm:t>
        <a:bodyPr/>
        <a:lstStyle/>
        <a:p>
          <a:r>
            <a:rPr lang="en-US" dirty="0"/>
            <a:t>Spaces for limited work disruptions/Work flexibility </a:t>
          </a:r>
        </a:p>
      </dgm:t>
    </dgm:pt>
    <dgm:pt modelId="{253C6ED8-FFD8-4B54-969A-21655CC16A5A}" type="parTrans" cxnId="{202E9197-9C4D-4F26-B6A9-2637CE10D206}">
      <dgm:prSet/>
      <dgm:spPr/>
      <dgm:t>
        <a:bodyPr/>
        <a:lstStyle/>
        <a:p>
          <a:endParaRPr lang="en-US"/>
        </a:p>
      </dgm:t>
    </dgm:pt>
    <dgm:pt modelId="{D2B682D4-5448-4523-A752-E6B82469A22E}" type="sibTrans" cxnId="{202E9197-9C4D-4F26-B6A9-2637CE10D206}">
      <dgm:prSet/>
      <dgm:spPr/>
      <dgm:t>
        <a:bodyPr/>
        <a:lstStyle/>
        <a:p>
          <a:endParaRPr lang="en-US" dirty="0"/>
        </a:p>
      </dgm:t>
    </dgm:pt>
    <dgm:pt modelId="{B5EC5AED-20FD-4F4E-A1C4-F465D2653F72}">
      <dgm:prSet/>
      <dgm:spPr/>
      <dgm:t>
        <a:bodyPr/>
        <a:lstStyle/>
        <a:p>
          <a:r>
            <a:rPr lang="en-US" dirty="0"/>
            <a:t>Extra time to complete assignments </a:t>
          </a:r>
        </a:p>
      </dgm:t>
    </dgm:pt>
    <dgm:pt modelId="{0B5FE139-08EF-4F55-99CE-0A93DAB2187D}" type="parTrans" cxnId="{442D9B5C-F006-4766-8BFE-235A9139B5EE}">
      <dgm:prSet/>
      <dgm:spPr/>
      <dgm:t>
        <a:bodyPr/>
        <a:lstStyle/>
        <a:p>
          <a:endParaRPr lang="en-US"/>
        </a:p>
      </dgm:t>
    </dgm:pt>
    <dgm:pt modelId="{F1C7F281-2BEC-4F1A-819C-28F406D16FC0}" type="sibTrans" cxnId="{442D9B5C-F006-4766-8BFE-235A9139B5EE}">
      <dgm:prSet/>
      <dgm:spPr/>
      <dgm:t>
        <a:bodyPr/>
        <a:lstStyle/>
        <a:p>
          <a:endParaRPr lang="en-US" dirty="0"/>
        </a:p>
      </dgm:t>
    </dgm:pt>
    <dgm:pt modelId="{B15AE477-FF10-4894-B119-03E9820D6EDB}">
      <dgm:prSet/>
      <dgm:spPr/>
      <dgm:t>
        <a:bodyPr/>
        <a:lstStyle/>
        <a:p>
          <a:r>
            <a:rPr lang="en-US" dirty="0"/>
            <a:t>UDL Approach/Assistive Technologies </a:t>
          </a:r>
        </a:p>
      </dgm:t>
    </dgm:pt>
    <dgm:pt modelId="{81A9D131-19BD-4986-8E37-320255320A9D}" type="parTrans" cxnId="{7E5BD135-CD01-4665-8F56-ED02828CF4D4}">
      <dgm:prSet/>
      <dgm:spPr/>
      <dgm:t>
        <a:bodyPr/>
        <a:lstStyle/>
        <a:p>
          <a:endParaRPr lang="en-US"/>
        </a:p>
      </dgm:t>
    </dgm:pt>
    <dgm:pt modelId="{E7028EAE-40C5-4093-BA46-6D1F85D50043}" type="sibTrans" cxnId="{7E5BD135-CD01-4665-8F56-ED02828CF4D4}">
      <dgm:prSet/>
      <dgm:spPr/>
      <dgm:t>
        <a:bodyPr/>
        <a:lstStyle/>
        <a:p>
          <a:endParaRPr lang="en-US" dirty="0"/>
        </a:p>
      </dgm:t>
    </dgm:pt>
    <dgm:pt modelId="{54DF3E6C-2C11-4C9D-B53C-6F272693F4F6}">
      <dgm:prSet/>
      <dgm:spPr/>
      <dgm:t>
        <a:bodyPr/>
        <a:lstStyle/>
        <a:p>
          <a:r>
            <a:rPr lang="en-US" dirty="0"/>
            <a:t>Zero bully tolerance rules enforced by management </a:t>
          </a:r>
        </a:p>
      </dgm:t>
    </dgm:pt>
    <dgm:pt modelId="{D73D9DD2-8CE9-4137-B310-A9D5FA0B63D6}" type="parTrans" cxnId="{5CE5A131-BFE9-42DC-9DC9-ABADC25017A6}">
      <dgm:prSet/>
      <dgm:spPr/>
      <dgm:t>
        <a:bodyPr/>
        <a:lstStyle/>
        <a:p>
          <a:endParaRPr lang="en-US"/>
        </a:p>
      </dgm:t>
    </dgm:pt>
    <dgm:pt modelId="{39E32DFD-6F6C-4BDE-A24F-DB9837A0345C}" type="sibTrans" cxnId="{5CE5A131-BFE9-42DC-9DC9-ABADC25017A6}">
      <dgm:prSet/>
      <dgm:spPr/>
      <dgm:t>
        <a:bodyPr/>
        <a:lstStyle/>
        <a:p>
          <a:endParaRPr lang="en-US" dirty="0"/>
        </a:p>
      </dgm:t>
    </dgm:pt>
    <dgm:pt modelId="{D10B2CDE-DF19-4328-AA6D-C4BDB6CC7465}">
      <dgm:prSet/>
      <dgm:spPr/>
      <dgm:t>
        <a:bodyPr/>
        <a:lstStyle/>
        <a:p>
          <a:r>
            <a:rPr lang="en-US" dirty="0"/>
            <a:t>Use a clear communication </a:t>
          </a:r>
          <a:r>
            <a:rPr lang="en-US"/>
            <a:t>style /Supportive </a:t>
          </a:r>
          <a:r>
            <a:rPr lang="en-US" dirty="0"/>
            <a:t>work environment </a:t>
          </a:r>
        </a:p>
      </dgm:t>
    </dgm:pt>
    <dgm:pt modelId="{6E5A6E2F-F385-43A1-89C5-F2E71A855425}" type="parTrans" cxnId="{79602AA5-4C38-461B-B714-2AA7C8351FA1}">
      <dgm:prSet/>
      <dgm:spPr/>
      <dgm:t>
        <a:bodyPr/>
        <a:lstStyle/>
        <a:p>
          <a:endParaRPr lang="en-US"/>
        </a:p>
      </dgm:t>
    </dgm:pt>
    <dgm:pt modelId="{24CAA1D0-AFD6-43B8-A032-87985B43C440}" type="sibTrans" cxnId="{79602AA5-4C38-461B-B714-2AA7C8351FA1}">
      <dgm:prSet/>
      <dgm:spPr/>
      <dgm:t>
        <a:bodyPr/>
        <a:lstStyle/>
        <a:p>
          <a:endParaRPr lang="en-US" dirty="0"/>
        </a:p>
      </dgm:t>
    </dgm:pt>
    <dgm:pt modelId="{D3630D33-04D4-4D49-A2EE-3FC99282D48F}" type="pres">
      <dgm:prSet presAssocID="{F84E8B51-79CB-4A96-A1DB-E69B949E491A}" presName="diagram" presStyleCnt="0">
        <dgm:presLayoutVars>
          <dgm:dir/>
          <dgm:resizeHandles val="exact"/>
        </dgm:presLayoutVars>
      </dgm:prSet>
      <dgm:spPr/>
    </dgm:pt>
    <dgm:pt modelId="{0855F5D0-6036-4AFE-8344-5F8D0F42F25D}" type="pres">
      <dgm:prSet presAssocID="{66AAA329-6C57-4573-92FF-17634E9EEF34}" presName="node" presStyleLbl="node1" presStyleIdx="0" presStyleCnt="6">
        <dgm:presLayoutVars>
          <dgm:bulletEnabled val="1"/>
        </dgm:presLayoutVars>
      </dgm:prSet>
      <dgm:spPr/>
    </dgm:pt>
    <dgm:pt modelId="{B4DBE6D4-B53C-41E9-9A89-E5519EDB24D2}" type="pres">
      <dgm:prSet presAssocID="{4DEE5DDF-C164-42A5-B18F-535582E35E2E}" presName="sibTrans" presStyleCnt="0"/>
      <dgm:spPr/>
    </dgm:pt>
    <dgm:pt modelId="{3725924F-7939-43B0-A012-2D2374A763C8}" type="pres">
      <dgm:prSet presAssocID="{56B8BC2C-2798-4C10-AFE6-14418215CA46}" presName="node" presStyleLbl="node1" presStyleIdx="1" presStyleCnt="6">
        <dgm:presLayoutVars>
          <dgm:bulletEnabled val="1"/>
        </dgm:presLayoutVars>
      </dgm:prSet>
      <dgm:spPr/>
    </dgm:pt>
    <dgm:pt modelId="{8FECA88E-E4D0-466B-B0C4-7443243AF768}" type="pres">
      <dgm:prSet presAssocID="{D2B682D4-5448-4523-A752-E6B82469A22E}" presName="sibTrans" presStyleCnt="0"/>
      <dgm:spPr/>
    </dgm:pt>
    <dgm:pt modelId="{BEBA524E-5F8E-4DB2-B6A2-58A9C16FE29B}" type="pres">
      <dgm:prSet presAssocID="{B5EC5AED-20FD-4F4E-A1C4-F465D2653F72}" presName="node" presStyleLbl="node1" presStyleIdx="2" presStyleCnt="6">
        <dgm:presLayoutVars>
          <dgm:bulletEnabled val="1"/>
        </dgm:presLayoutVars>
      </dgm:prSet>
      <dgm:spPr/>
    </dgm:pt>
    <dgm:pt modelId="{5464CBE3-2904-4E2A-9C7F-E60E37982EDB}" type="pres">
      <dgm:prSet presAssocID="{F1C7F281-2BEC-4F1A-819C-28F406D16FC0}" presName="sibTrans" presStyleCnt="0"/>
      <dgm:spPr/>
    </dgm:pt>
    <dgm:pt modelId="{984E75ED-D8D7-49F5-93E3-F19BCCA994AF}" type="pres">
      <dgm:prSet presAssocID="{B15AE477-FF10-4894-B119-03E9820D6EDB}" presName="node" presStyleLbl="node1" presStyleIdx="3" presStyleCnt="6">
        <dgm:presLayoutVars>
          <dgm:bulletEnabled val="1"/>
        </dgm:presLayoutVars>
      </dgm:prSet>
      <dgm:spPr/>
    </dgm:pt>
    <dgm:pt modelId="{B430BD3F-8B09-40FC-AD95-DB59829B54E8}" type="pres">
      <dgm:prSet presAssocID="{E7028EAE-40C5-4093-BA46-6D1F85D50043}" presName="sibTrans" presStyleCnt="0"/>
      <dgm:spPr/>
    </dgm:pt>
    <dgm:pt modelId="{91237E39-B1F9-4384-B65C-BE37E094D8E8}" type="pres">
      <dgm:prSet presAssocID="{54DF3E6C-2C11-4C9D-B53C-6F272693F4F6}" presName="node" presStyleLbl="node1" presStyleIdx="4" presStyleCnt="6">
        <dgm:presLayoutVars>
          <dgm:bulletEnabled val="1"/>
        </dgm:presLayoutVars>
      </dgm:prSet>
      <dgm:spPr/>
    </dgm:pt>
    <dgm:pt modelId="{919BB1F4-34C1-484B-BCF1-EFBAC9E82D88}" type="pres">
      <dgm:prSet presAssocID="{39E32DFD-6F6C-4BDE-A24F-DB9837A0345C}" presName="sibTrans" presStyleCnt="0"/>
      <dgm:spPr/>
    </dgm:pt>
    <dgm:pt modelId="{481E5A9E-38D6-40C3-ACFF-AA326F7CB6A7}" type="pres">
      <dgm:prSet presAssocID="{D10B2CDE-DF19-4328-AA6D-C4BDB6CC7465}" presName="node" presStyleLbl="node1" presStyleIdx="5" presStyleCnt="6">
        <dgm:presLayoutVars>
          <dgm:bulletEnabled val="1"/>
        </dgm:presLayoutVars>
      </dgm:prSet>
      <dgm:spPr/>
    </dgm:pt>
  </dgm:ptLst>
  <dgm:cxnLst>
    <dgm:cxn modelId="{D24BCA0A-357A-4D52-A645-A90E02180FC6}" type="presOf" srcId="{56B8BC2C-2798-4C10-AFE6-14418215CA46}" destId="{3725924F-7939-43B0-A012-2D2374A763C8}" srcOrd="0" destOrd="0" presId="urn:microsoft.com/office/officeart/2005/8/layout/default"/>
    <dgm:cxn modelId="{9376160F-C212-4D03-B8A3-540310BD6A59}" srcId="{F84E8B51-79CB-4A96-A1DB-E69B949E491A}" destId="{66AAA329-6C57-4573-92FF-17634E9EEF34}" srcOrd="0" destOrd="0" parTransId="{C9DB3B75-58E4-4E03-876D-9699C0EDA95D}" sibTransId="{4DEE5DDF-C164-42A5-B18F-535582E35E2E}"/>
    <dgm:cxn modelId="{27BCA32A-425B-4F40-BEFD-09F3B35776F3}" type="presOf" srcId="{B15AE477-FF10-4894-B119-03E9820D6EDB}" destId="{984E75ED-D8D7-49F5-93E3-F19BCCA994AF}" srcOrd="0" destOrd="0" presId="urn:microsoft.com/office/officeart/2005/8/layout/default"/>
    <dgm:cxn modelId="{5CE5A131-BFE9-42DC-9DC9-ABADC25017A6}" srcId="{F84E8B51-79CB-4A96-A1DB-E69B949E491A}" destId="{54DF3E6C-2C11-4C9D-B53C-6F272693F4F6}" srcOrd="4" destOrd="0" parTransId="{D73D9DD2-8CE9-4137-B310-A9D5FA0B63D6}" sibTransId="{39E32DFD-6F6C-4BDE-A24F-DB9837A0345C}"/>
    <dgm:cxn modelId="{7E5BD135-CD01-4665-8F56-ED02828CF4D4}" srcId="{F84E8B51-79CB-4A96-A1DB-E69B949E491A}" destId="{B15AE477-FF10-4894-B119-03E9820D6EDB}" srcOrd="3" destOrd="0" parTransId="{81A9D131-19BD-4986-8E37-320255320A9D}" sibTransId="{E7028EAE-40C5-4093-BA46-6D1F85D50043}"/>
    <dgm:cxn modelId="{442D9B5C-F006-4766-8BFE-235A9139B5EE}" srcId="{F84E8B51-79CB-4A96-A1DB-E69B949E491A}" destId="{B5EC5AED-20FD-4F4E-A1C4-F465D2653F72}" srcOrd="2" destOrd="0" parTransId="{0B5FE139-08EF-4F55-99CE-0A93DAB2187D}" sibTransId="{F1C7F281-2BEC-4F1A-819C-28F406D16FC0}"/>
    <dgm:cxn modelId="{E107814A-DCDD-4B6B-8C1C-BACE31405E8D}" type="presOf" srcId="{54DF3E6C-2C11-4C9D-B53C-6F272693F4F6}" destId="{91237E39-B1F9-4384-B65C-BE37E094D8E8}" srcOrd="0" destOrd="0" presId="urn:microsoft.com/office/officeart/2005/8/layout/default"/>
    <dgm:cxn modelId="{5086344C-3E45-4730-B155-BA4A1DC7B7C0}" type="presOf" srcId="{F84E8B51-79CB-4A96-A1DB-E69B949E491A}" destId="{D3630D33-04D4-4D49-A2EE-3FC99282D48F}" srcOrd="0" destOrd="0" presId="urn:microsoft.com/office/officeart/2005/8/layout/default"/>
    <dgm:cxn modelId="{202E9197-9C4D-4F26-B6A9-2637CE10D206}" srcId="{F84E8B51-79CB-4A96-A1DB-E69B949E491A}" destId="{56B8BC2C-2798-4C10-AFE6-14418215CA46}" srcOrd="1" destOrd="0" parTransId="{253C6ED8-FFD8-4B54-969A-21655CC16A5A}" sibTransId="{D2B682D4-5448-4523-A752-E6B82469A22E}"/>
    <dgm:cxn modelId="{50DF7AA0-3A0A-4C86-859E-0EB20790B320}" type="presOf" srcId="{66AAA329-6C57-4573-92FF-17634E9EEF34}" destId="{0855F5D0-6036-4AFE-8344-5F8D0F42F25D}" srcOrd="0" destOrd="0" presId="urn:microsoft.com/office/officeart/2005/8/layout/default"/>
    <dgm:cxn modelId="{79602AA5-4C38-461B-B714-2AA7C8351FA1}" srcId="{F84E8B51-79CB-4A96-A1DB-E69B949E491A}" destId="{D10B2CDE-DF19-4328-AA6D-C4BDB6CC7465}" srcOrd="5" destOrd="0" parTransId="{6E5A6E2F-F385-43A1-89C5-F2E71A855425}" sibTransId="{24CAA1D0-AFD6-43B8-A032-87985B43C440}"/>
    <dgm:cxn modelId="{AF1CF8B5-6EE2-4F76-B154-F19243078A5B}" type="presOf" srcId="{D10B2CDE-DF19-4328-AA6D-C4BDB6CC7465}" destId="{481E5A9E-38D6-40C3-ACFF-AA326F7CB6A7}" srcOrd="0" destOrd="0" presId="urn:microsoft.com/office/officeart/2005/8/layout/default"/>
    <dgm:cxn modelId="{FCCDEEC0-09C8-42B5-A862-4C398DCC6E36}" type="presOf" srcId="{B5EC5AED-20FD-4F4E-A1C4-F465D2653F72}" destId="{BEBA524E-5F8E-4DB2-B6A2-58A9C16FE29B}" srcOrd="0" destOrd="0" presId="urn:microsoft.com/office/officeart/2005/8/layout/default"/>
    <dgm:cxn modelId="{4DC39F13-C09B-4A01-A78A-7FAB6A9FFF12}" type="presParOf" srcId="{D3630D33-04D4-4D49-A2EE-3FC99282D48F}" destId="{0855F5D0-6036-4AFE-8344-5F8D0F42F25D}" srcOrd="0" destOrd="0" presId="urn:microsoft.com/office/officeart/2005/8/layout/default"/>
    <dgm:cxn modelId="{38A7A404-3181-4BC5-AA51-561B2AD8D548}" type="presParOf" srcId="{D3630D33-04D4-4D49-A2EE-3FC99282D48F}" destId="{B4DBE6D4-B53C-41E9-9A89-E5519EDB24D2}" srcOrd="1" destOrd="0" presId="urn:microsoft.com/office/officeart/2005/8/layout/default"/>
    <dgm:cxn modelId="{928736CF-2D9B-4635-8FF1-BE07425F9DFC}" type="presParOf" srcId="{D3630D33-04D4-4D49-A2EE-3FC99282D48F}" destId="{3725924F-7939-43B0-A012-2D2374A763C8}" srcOrd="2" destOrd="0" presId="urn:microsoft.com/office/officeart/2005/8/layout/default"/>
    <dgm:cxn modelId="{E98FF5AF-54C1-43E2-8558-83A062D5D0A8}" type="presParOf" srcId="{D3630D33-04D4-4D49-A2EE-3FC99282D48F}" destId="{8FECA88E-E4D0-466B-B0C4-7443243AF768}" srcOrd="3" destOrd="0" presId="urn:microsoft.com/office/officeart/2005/8/layout/default"/>
    <dgm:cxn modelId="{CE6368E1-417B-4937-8A9F-F6407026152A}" type="presParOf" srcId="{D3630D33-04D4-4D49-A2EE-3FC99282D48F}" destId="{BEBA524E-5F8E-4DB2-B6A2-58A9C16FE29B}" srcOrd="4" destOrd="0" presId="urn:microsoft.com/office/officeart/2005/8/layout/default"/>
    <dgm:cxn modelId="{2BF30AE7-86FE-4D5C-BE39-EB0B3126CEE5}" type="presParOf" srcId="{D3630D33-04D4-4D49-A2EE-3FC99282D48F}" destId="{5464CBE3-2904-4E2A-9C7F-E60E37982EDB}" srcOrd="5" destOrd="0" presId="urn:microsoft.com/office/officeart/2005/8/layout/default"/>
    <dgm:cxn modelId="{DEA7F31B-7C66-44FD-A9B2-74A149EC4D35}" type="presParOf" srcId="{D3630D33-04D4-4D49-A2EE-3FC99282D48F}" destId="{984E75ED-D8D7-49F5-93E3-F19BCCA994AF}" srcOrd="6" destOrd="0" presId="urn:microsoft.com/office/officeart/2005/8/layout/default"/>
    <dgm:cxn modelId="{C61A4BF6-CE1F-4E8E-9204-5C296712DC04}" type="presParOf" srcId="{D3630D33-04D4-4D49-A2EE-3FC99282D48F}" destId="{B430BD3F-8B09-40FC-AD95-DB59829B54E8}" srcOrd="7" destOrd="0" presId="urn:microsoft.com/office/officeart/2005/8/layout/default"/>
    <dgm:cxn modelId="{6BC61276-FA83-4436-99F0-92DDC05FC060}" type="presParOf" srcId="{D3630D33-04D4-4D49-A2EE-3FC99282D48F}" destId="{91237E39-B1F9-4384-B65C-BE37E094D8E8}" srcOrd="8" destOrd="0" presId="urn:microsoft.com/office/officeart/2005/8/layout/default"/>
    <dgm:cxn modelId="{71CBC5BF-F7CD-4FCC-B1A0-C201F452C2C2}" type="presParOf" srcId="{D3630D33-04D4-4D49-A2EE-3FC99282D48F}" destId="{919BB1F4-34C1-484B-BCF1-EFBAC9E82D88}" srcOrd="9" destOrd="0" presId="urn:microsoft.com/office/officeart/2005/8/layout/default"/>
    <dgm:cxn modelId="{7E7A0654-7E1B-4673-BE37-1F1889C31833}" type="presParOf" srcId="{D3630D33-04D4-4D49-A2EE-3FC99282D48F}" destId="{481E5A9E-38D6-40C3-ACFF-AA326F7CB6A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5F5D0-6036-4AFE-8344-5F8D0F42F25D}">
      <dsp:nvSpPr>
        <dsp:cNvPr id="0" name=""/>
        <dsp:cNvSpPr/>
      </dsp:nvSpPr>
      <dsp:spPr>
        <a:xfrm>
          <a:off x="534590" y="1202"/>
          <a:ext cx="3007072" cy="18042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Additional patience and training /Mentor pairing</a:t>
          </a:r>
        </a:p>
      </dsp:txBody>
      <dsp:txXfrm>
        <a:off x="534590" y="1202"/>
        <a:ext cx="3007072" cy="1804243"/>
      </dsp:txXfrm>
    </dsp:sp>
    <dsp:sp modelId="{3725924F-7939-43B0-A012-2D2374A763C8}">
      <dsp:nvSpPr>
        <dsp:cNvPr id="0" name=""/>
        <dsp:cNvSpPr/>
      </dsp:nvSpPr>
      <dsp:spPr>
        <a:xfrm>
          <a:off x="3842369" y="1202"/>
          <a:ext cx="3007072" cy="1804243"/>
        </a:xfrm>
        <a:prstGeom prst="rect">
          <a:avLst/>
        </a:prstGeom>
        <a:solidFill>
          <a:schemeClr val="accent5">
            <a:hueOff val="3801788"/>
            <a:satOff val="-5332"/>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Spaces for limited work disruptions/Work flexibility </a:t>
          </a:r>
        </a:p>
      </dsp:txBody>
      <dsp:txXfrm>
        <a:off x="3842369" y="1202"/>
        <a:ext cx="3007072" cy="1804243"/>
      </dsp:txXfrm>
    </dsp:sp>
    <dsp:sp modelId="{BEBA524E-5F8E-4DB2-B6A2-58A9C16FE29B}">
      <dsp:nvSpPr>
        <dsp:cNvPr id="0" name=""/>
        <dsp:cNvSpPr/>
      </dsp:nvSpPr>
      <dsp:spPr>
        <a:xfrm>
          <a:off x="7150149" y="1202"/>
          <a:ext cx="3007072" cy="1804243"/>
        </a:xfrm>
        <a:prstGeom prst="rect">
          <a:avLst/>
        </a:prstGeom>
        <a:solidFill>
          <a:schemeClr val="accent5">
            <a:hueOff val="7603576"/>
            <a:satOff val="-10664"/>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Extra time to complete assignments </a:t>
          </a:r>
        </a:p>
      </dsp:txBody>
      <dsp:txXfrm>
        <a:off x="7150149" y="1202"/>
        <a:ext cx="3007072" cy="1804243"/>
      </dsp:txXfrm>
    </dsp:sp>
    <dsp:sp modelId="{984E75ED-D8D7-49F5-93E3-F19BCCA994AF}">
      <dsp:nvSpPr>
        <dsp:cNvPr id="0" name=""/>
        <dsp:cNvSpPr/>
      </dsp:nvSpPr>
      <dsp:spPr>
        <a:xfrm>
          <a:off x="534590" y="2106153"/>
          <a:ext cx="3007072" cy="1804243"/>
        </a:xfrm>
        <a:prstGeom prst="rect">
          <a:avLst/>
        </a:prstGeom>
        <a:solidFill>
          <a:schemeClr val="accent5">
            <a:hueOff val="11405365"/>
            <a:satOff val="-15996"/>
            <a:lumOff val="-1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UDL Approach/Assistive Technologies </a:t>
          </a:r>
        </a:p>
      </dsp:txBody>
      <dsp:txXfrm>
        <a:off x="534590" y="2106153"/>
        <a:ext cx="3007072" cy="1804243"/>
      </dsp:txXfrm>
    </dsp:sp>
    <dsp:sp modelId="{91237E39-B1F9-4384-B65C-BE37E094D8E8}">
      <dsp:nvSpPr>
        <dsp:cNvPr id="0" name=""/>
        <dsp:cNvSpPr/>
      </dsp:nvSpPr>
      <dsp:spPr>
        <a:xfrm>
          <a:off x="3842369" y="2106153"/>
          <a:ext cx="3007072" cy="1804243"/>
        </a:xfrm>
        <a:prstGeom prst="rect">
          <a:avLst/>
        </a:prstGeom>
        <a:solidFill>
          <a:schemeClr val="accent5">
            <a:hueOff val="15207153"/>
            <a:satOff val="-21328"/>
            <a:lumOff val="-2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Zero bully tolerance rules enforced by management </a:t>
          </a:r>
        </a:p>
      </dsp:txBody>
      <dsp:txXfrm>
        <a:off x="3842369" y="2106153"/>
        <a:ext cx="3007072" cy="1804243"/>
      </dsp:txXfrm>
    </dsp:sp>
    <dsp:sp modelId="{481E5A9E-38D6-40C3-ACFF-AA326F7CB6A7}">
      <dsp:nvSpPr>
        <dsp:cNvPr id="0" name=""/>
        <dsp:cNvSpPr/>
      </dsp:nvSpPr>
      <dsp:spPr>
        <a:xfrm>
          <a:off x="7150149" y="2106153"/>
          <a:ext cx="3007072" cy="1804243"/>
        </a:xfrm>
        <a:prstGeom prst="rect">
          <a:avLst/>
        </a:prstGeom>
        <a:solidFill>
          <a:schemeClr val="accent5">
            <a:hueOff val="19008940"/>
            <a:satOff val="-26660"/>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Use a clear communication </a:t>
          </a:r>
          <a:r>
            <a:rPr lang="en-US" sz="2600" kern="1200"/>
            <a:t>style /Supportive </a:t>
          </a:r>
          <a:r>
            <a:rPr lang="en-US" sz="2600" kern="1200" dirty="0"/>
            <a:t>work environment </a:t>
          </a:r>
        </a:p>
      </dsp:txBody>
      <dsp:txXfrm>
        <a:off x="7150149" y="2106153"/>
        <a:ext cx="3007072" cy="18042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2/18/2025</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2/18/2025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define. Term is still evolving. Some use it as a framework, and others use it as a social or medical model which Singer believes there is a middle ground for both. </a:t>
            </a:r>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a:p>
        </p:txBody>
      </p:sp>
    </p:spTree>
    <p:extLst>
      <p:ext uri="{BB962C8B-B14F-4D97-AF65-F5344CB8AC3E}">
        <p14:creationId xmlns:p14="http://schemas.microsoft.com/office/powerpoint/2010/main" val="172153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7</a:t>
            </a:fld>
            <a:endParaRPr lang="en-US" dirty="0"/>
          </a:p>
        </p:txBody>
      </p:sp>
    </p:spTree>
    <p:extLst>
      <p:ext uri="{BB962C8B-B14F-4D97-AF65-F5344CB8AC3E}">
        <p14:creationId xmlns:p14="http://schemas.microsoft.com/office/powerpoint/2010/main" val="186735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337767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17</a:t>
            </a:fld>
            <a:endParaRPr lang="en-US" dirty="0"/>
          </a:p>
        </p:txBody>
      </p:sp>
    </p:spTree>
    <p:extLst>
      <p:ext uri="{BB962C8B-B14F-4D97-AF65-F5344CB8AC3E}">
        <p14:creationId xmlns:p14="http://schemas.microsoft.com/office/powerpoint/2010/main" val="100004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450219008"/>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3253305"/>
      </p:ext>
    </p:extLst>
  </p:cSld>
  <p:clrMapOvr>
    <a:masterClrMapping/>
  </p:clrMapOvr>
  <p:hf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43217190"/>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0016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352414-3211-CEB2-31A1-11097989D435}"/>
              </a:ext>
            </a:extLst>
          </p:cNvPr>
          <p:cNvSpPr>
            <a:spLocks noGrp="1"/>
          </p:cNvSpPr>
          <p:nvPr>
            <p:ph type="title" hasCustomPrompt="1"/>
          </p:nvPr>
        </p:nvSpPr>
        <p:spPr>
          <a:xfrm>
            <a:off x="705934" y="723900"/>
            <a:ext cx="3503757" cy="5316415"/>
          </a:xfrm>
        </p:spPr>
        <p:txBody>
          <a:bodyPr>
            <a:normAutofit/>
          </a:bodyPr>
          <a:lstStyle>
            <a:lvl1pPr>
              <a:defRPr sz="3200"/>
            </a:lvl1pPr>
          </a:lstStyle>
          <a:p>
            <a:r>
              <a:rPr lang="en-US"/>
              <a:t>Click to add title</a:t>
            </a:r>
          </a:p>
        </p:txBody>
      </p:sp>
      <p:sp>
        <p:nvSpPr>
          <p:cNvPr id="9" name="Content Placehold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5582232" y="2053087"/>
            <a:ext cx="5903332" cy="3987230"/>
          </a:xfrm>
        </p:spPr>
        <p:txBody>
          <a:bodyPr anchor="t"/>
          <a:lstStyle>
            <a:lvl1pPr marL="0" indent="0">
              <a:buNone/>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5" name="Straight Connecto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5695467" y="723900"/>
            <a:ext cx="579059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22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a:t>Click to add title</a:t>
            </a:r>
          </a:p>
        </p:txBody>
      </p: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707756" y="4"/>
            <a:ext cx="5786438" cy="6134100"/>
          </a:xfrm>
        </p:spPr>
        <p:txBody>
          <a:bodyPr/>
          <a:lstStyle>
            <a:lvl1pPr marL="0" indent="0" algn="ctr">
              <a:buNone/>
              <a:defRPr/>
            </a:lvl1pPr>
          </a:lstStyle>
          <a:p>
            <a:r>
              <a:rPr lang="en-US" dirty="0"/>
              <a:t>Click icon to insert picture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2" name="Straight Connecto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750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2">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9146" y="983901"/>
            <a:ext cx="5724786" cy="1198580"/>
          </a:xfrm>
          <a:prstGeom prst="rect">
            <a:avLst/>
          </a:prstGeom>
        </p:spPr>
        <p:txBody>
          <a:bodyPr anchor="t">
            <a:normAutofit/>
          </a:bodyPr>
          <a:lstStyle>
            <a:lvl1pPr>
              <a:defRPr sz="3200"/>
            </a:lvl1pPr>
          </a:lstStyle>
          <a:p>
            <a:r>
              <a:rPr lang="en-US"/>
              <a:t>Click to add title</a:t>
            </a:r>
          </a:p>
        </p:txBody>
      </p:sp>
      <p:sp>
        <p:nvSpPr>
          <p:cNvPr id="7" name="Content Placeholder 6">
            <a:extLst>
              <a:ext uri="{FF2B5EF4-FFF2-40B4-BE49-F238E27FC236}">
                <a16:creationId xmlns:a16="http://schemas.microsoft.com/office/drawing/2014/main" id="{63C6D5E5-DE84-EC37-75DB-50DB75B5CD48}"/>
              </a:ext>
            </a:extLst>
          </p:cNvPr>
          <p:cNvSpPr>
            <a:spLocks noGrp="1"/>
          </p:cNvSpPr>
          <p:nvPr>
            <p:ph sz="quarter" idx="14" hasCustomPrompt="1"/>
          </p:nvPr>
        </p:nvSpPr>
        <p:spPr>
          <a:xfrm>
            <a:off x="710520" y="2244725"/>
            <a:ext cx="5724786" cy="3795683"/>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723899"/>
            <a:ext cx="4876800" cy="5316510"/>
          </a:xfrm>
          <a:prstGeom prst="rect">
            <a:avLst/>
          </a:prstGeom>
        </p:spPr>
        <p:txBody>
          <a:bodyPr>
            <a:normAutofit/>
          </a:bodyPr>
          <a:lstStyle>
            <a:lvl1pPr marL="0" indent="0" algn="ctr">
              <a:buNone/>
              <a:defRPr sz="1800"/>
            </a:lvl1pPr>
          </a:lstStyle>
          <a:p>
            <a:r>
              <a:rPr lang="en-US" dirty="0"/>
              <a:t>Click icon to add picture</a:t>
            </a:r>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0537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spcBef>
                <a:spcPts val="0"/>
              </a:spcBef>
              <a:buNone/>
              <a:defRPr/>
            </a:lvl1pPr>
            <a:lvl2pPr marL="457200" indent="0">
              <a:spcBef>
                <a:spcPts val="0"/>
              </a:spcBef>
              <a:buNone/>
              <a:defRPr/>
            </a:lvl2pPr>
            <a:lvl3pPr marL="914400" indent="0">
              <a:spcBef>
                <a:spcPts val="0"/>
              </a:spcBef>
              <a:buNone/>
              <a:defRPr/>
            </a:lvl3pPr>
            <a:lvl4pPr marL="1371600" indent="0">
              <a:spcBef>
                <a:spcPts val="0"/>
              </a:spcBef>
              <a:buNone/>
              <a:defRPr/>
            </a:lvl4pPr>
            <a:lvl5pPr marL="1828800" indent="0">
              <a:spcBef>
                <a:spcPts val="0"/>
              </a:spcBef>
              <a:buNone/>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55953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745873196"/>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98288688"/>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5649623"/>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7580471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8472154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3909909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30824194"/>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162754729"/>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01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3" r:id="rId14"/>
    <p:sldLayoutId id="2147483726" r:id="rId15"/>
    <p:sldLayoutId id="2147483730" r:id="rId16"/>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ollege.police.uk/support-forces/diversity-and-inclusion/neurodiversity-glossary-term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Rainbow" TargetMode="External"/><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499D8326-B701-CBE8-39AA-6C700DA49CE4}"/>
              </a:ext>
            </a:extLst>
          </p:cNvPr>
          <p:cNvSpPr>
            <a:spLocks noGrp="1"/>
          </p:cNvSpPr>
          <p:nvPr>
            <p:ph type="title"/>
          </p:nvPr>
        </p:nvSpPr>
        <p:spPr>
          <a:xfrm>
            <a:off x="703400" y="908651"/>
            <a:ext cx="4937004" cy="4058682"/>
          </a:xfrm>
        </p:spPr>
        <p:txBody>
          <a:bodyPr vert="horz" lIns="91440" tIns="45720" rIns="91440" bIns="45720" rtlCol="0" anchor="t">
            <a:normAutofit/>
          </a:bodyPr>
          <a:lstStyle/>
          <a:p>
            <a:pPr>
              <a:lnSpc>
                <a:spcPct val="90000"/>
              </a:lnSpc>
            </a:pPr>
            <a:r>
              <a:rPr lang="en-US" sz="5500" dirty="0"/>
              <a:t>Strategies for Success for Neurodiverse librarians </a:t>
            </a:r>
          </a:p>
        </p:txBody>
      </p:sp>
      <p:pic>
        <p:nvPicPr>
          <p:cNvPr id="3" name="Picture 2" descr="Stack of sticky notes and pencil">
            <a:extLst>
              <a:ext uri="{FF2B5EF4-FFF2-40B4-BE49-F238E27FC236}">
                <a16:creationId xmlns:a16="http://schemas.microsoft.com/office/drawing/2014/main" id="{4662D321-A177-5C0C-7AFC-3DE9E3F65BB3}"/>
              </a:ext>
            </a:extLst>
          </p:cNvPr>
          <p:cNvPicPr>
            <a:picLocks noChangeAspect="1"/>
          </p:cNvPicPr>
          <p:nvPr/>
        </p:nvPicPr>
        <p:blipFill>
          <a:blip r:embed="rId3"/>
          <a:srcRect l="26211" r="16696" b="-1"/>
          <a:stretch/>
        </p:blipFill>
        <p:spPr>
          <a:xfrm>
            <a:off x="6326272" y="10"/>
            <a:ext cx="5865727" cy="6857990"/>
          </a:xfrm>
          <a:prstGeom prst="rect">
            <a:avLst/>
          </a:prstGeom>
        </p:spPr>
      </p:pic>
    </p:spTree>
    <p:extLst>
      <p:ext uri="{BB962C8B-B14F-4D97-AF65-F5344CB8AC3E}">
        <p14:creationId xmlns:p14="http://schemas.microsoft.com/office/powerpoint/2010/main" val="29222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1F34D-13EF-EFA5-6844-46A2130074EC}"/>
              </a:ext>
            </a:extLst>
          </p:cNvPr>
          <p:cNvSpPr>
            <a:spLocks noGrp="1"/>
          </p:cNvSpPr>
          <p:nvPr>
            <p:ph type="title"/>
          </p:nvPr>
        </p:nvSpPr>
        <p:spPr>
          <a:xfrm>
            <a:off x="5604552" y="871758"/>
            <a:ext cx="5825448" cy="3871143"/>
          </a:xfrm>
        </p:spPr>
        <p:txBody>
          <a:bodyPr vert="horz" lIns="91440" tIns="45720" rIns="91440" bIns="45720" rtlCol="0" anchor="t">
            <a:normAutofit/>
          </a:bodyPr>
          <a:lstStyle/>
          <a:p>
            <a:pPr>
              <a:lnSpc>
                <a:spcPct val="90000"/>
              </a:lnSpc>
            </a:pPr>
            <a:r>
              <a:rPr lang="en-US" sz="5000" dirty="0"/>
              <a:t>Survey: What modifications do you think Are needed?  </a:t>
            </a:r>
            <a:br>
              <a:rPr lang="en-US" sz="5000" dirty="0"/>
            </a:br>
            <a:endParaRPr lang="en-US" sz="5000" dirty="0"/>
          </a:p>
        </p:txBody>
      </p:sp>
      <p:pic>
        <p:nvPicPr>
          <p:cNvPr id="6" name="Picture 5" descr="White jigsaw puzzle and one final piece being added">
            <a:extLst>
              <a:ext uri="{FF2B5EF4-FFF2-40B4-BE49-F238E27FC236}">
                <a16:creationId xmlns:a16="http://schemas.microsoft.com/office/drawing/2014/main" id="{96E6F63B-A9B1-4B44-F30D-55654721AEB5}"/>
              </a:ext>
            </a:extLst>
          </p:cNvPr>
          <p:cNvPicPr>
            <a:picLocks noChangeAspect="1"/>
          </p:cNvPicPr>
          <p:nvPr/>
        </p:nvPicPr>
        <p:blipFill>
          <a:blip r:embed="rId2"/>
          <a:srcRect l="17398" r="29268"/>
          <a:stretch/>
        </p:blipFill>
        <p:spPr>
          <a:xfrm>
            <a:off x="1" y="10"/>
            <a:ext cx="4876799" cy="6857989"/>
          </a:xfrm>
          <a:prstGeom prst="rect">
            <a:avLst/>
          </a:prstGeom>
        </p:spPr>
      </p:pic>
      <p:sp>
        <p:nvSpPr>
          <p:cNvPr id="4" name="Slide Number Placeholder 3">
            <a:extLst>
              <a:ext uri="{FF2B5EF4-FFF2-40B4-BE49-F238E27FC236}">
                <a16:creationId xmlns:a16="http://schemas.microsoft.com/office/drawing/2014/main" id="{99100489-D7E1-EF0C-4DED-402C020750B9}"/>
              </a:ext>
              <a:ext uri="{C183D7F6-B498-43B3-948B-1728B52AA6E4}">
                <adec:decorative xmlns:adec="http://schemas.microsoft.com/office/drawing/2017/decorative" val="1"/>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10</a:t>
            </a:fld>
            <a:endParaRPr lang="en-US" sz="1800"/>
          </a:p>
        </p:txBody>
      </p:sp>
      <p:cxnSp>
        <p:nvCxnSpPr>
          <p:cNvPr id="41" name="Straight Connector 4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2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8" name="Rectangle 67">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5A4025A9-7726-7F83-4A59-6CF84E4B9001}"/>
              </a:ext>
            </a:extLst>
          </p:cNvPr>
          <p:cNvSpPr>
            <a:spLocks noGrp="1"/>
          </p:cNvSpPr>
          <p:nvPr>
            <p:ph type="ctrTitle"/>
          </p:nvPr>
        </p:nvSpPr>
        <p:spPr>
          <a:xfrm>
            <a:off x="700087" y="909638"/>
            <a:ext cx="10691813" cy="1155618"/>
          </a:xfrm>
        </p:spPr>
        <p:txBody>
          <a:bodyPr vert="horz" lIns="91440" tIns="45720" rIns="91440" bIns="45720" rtlCol="0" anchor="t">
            <a:normAutofit/>
          </a:bodyPr>
          <a:lstStyle/>
          <a:p>
            <a:r>
              <a:rPr lang="en-US" sz="4000" b="1"/>
              <a:t>Growth strategy</a:t>
            </a:r>
          </a:p>
        </p:txBody>
      </p:sp>
      <p:sp>
        <p:nvSpPr>
          <p:cNvPr id="27" name="Slide Number Placeholder 26">
            <a:extLst>
              <a:ext uri="{FF2B5EF4-FFF2-40B4-BE49-F238E27FC236}">
                <a16:creationId xmlns:a16="http://schemas.microsoft.com/office/drawing/2014/main" id="{3A137E53-FBD3-20BC-7B61-06C47E63438B}"/>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11</a:t>
            </a:fld>
            <a:endParaRPr lang="en-US" sz="1800" dirty="0"/>
          </a:p>
        </p:txBody>
      </p:sp>
      <p:graphicFrame>
        <p:nvGraphicFramePr>
          <p:cNvPr id="64" name="Content Placeholder 6">
            <a:extLst>
              <a:ext uri="{FF2B5EF4-FFF2-40B4-BE49-F238E27FC236}">
                <a16:creationId xmlns:a16="http://schemas.microsoft.com/office/drawing/2014/main" id="{A58908D5-556F-48DA-5B2F-F7D5EB887C5F}"/>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1700787880"/>
              </p:ext>
            </p:extLst>
          </p:nvPr>
        </p:nvGraphicFramePr>
        <p:xfrm>
          <a:off x="700088" y="2222499"/>
          <a:ext cx="10691812" cy="391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15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60" name="Rectangle 5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24574-1EE8-33CE-1450-AF57960278AE}"/>
              </a:ext>
            </a:extLst>
          </p:cNvPr>
          <p:cNvSpPr>
            <a:spLocks noGrp="1"/>
          </p:cNvSpPr>
          <p:nvPr>
            <p:ph type="ctrTitle"/>
          </p:nvPr>
        </p:nvSpPr>
        <p:spPr>
          <a:xfrm>
            <a:off x="704088" y="555712"/>
            <a:ext cx="4218435" cy="2390687"/>
          </a:xfrm>
        </p:spPr>
        <p:txBody>
          <a:bodyPr vert="horz" lIns="91440" tIns="45720" rIns="91440" bIns="45720" rtlCol="0" anchor="t">
            <a:normAutofit/>
          </a:bodyPr>
          <a:lstStyle/>
          <a:p>
            <a:r>
              <a:rPr lang="en-US" sz="4000" dirty="0"/>
              <a:t>Techniques for work and daily successes  </a:t>
            </a:r>
          </a:p>
        </p:txBody>
      </p:sp>
      <p:sp>
        <p:nvSpPr>
          <p:cNvPr id="38" name="Content Placeholder 2">
            <a:extLst>
              <a:ext uri="{FF2B5EF4-FFF2-40B4-BE49-F238E27FC236}">
                <a16:creationId xmlns:a16="http://schemas.microsoft.com/office/drawing/2014/main" id="{70248352-E278-74CC-61E8-B384391EB1AB}"/>
              </a:ext>
              <a:ext uri="{C183D7F6-B498-43B3-948B-1728B52AA6E4}">
                <adec:decorative xmlns:adec="http://schemas.microsoft.com/office/drawing/2017/decorative" val="1"/>
              </a:ext>
            </a:extLst>
          </p:cNvPr>
          <p:cNvSpPr>
            <a:spLocks noGrp="1"/>
          </p:cNvSpPr>
          <p:nvPr>
            <p:ph sz="quarter" idx="14"/>
          </p:nvPr>
        </p:nvSpPr>
        <p:spPr>
          <a:xfrm>
            <a:off x="5576418" y="555712"/>
            <a:ext cx="5916168" cy="5614416"/>
          </a:xfrm>
        </p:spPr>
        <p:txBody>
          <a:bodyPr vert="horz" lIns="91440" tIns="45720" rIns="91440" bIns="45720" rtlCol="0">
            <a:normAutofit fontScale="92500"/>
          </a:bodyPr>
          <a:lstStyle/>
          <a:p>
            <a:pPr marL="342900" marR="0" lvl="0" fontAlgn="base">
              <a:lnSpc>
                <a:spcPct val="100000"/>
              </a:lnSpc>
              <a:spcBef>
                <a:spcPts val="0"/>
              </a:spcBef>
              <a:spcAft>
                <a:spcPts val="0"/>
              </a:spcAft>
              <a:buSzPts val="1000"/>
              <a:tabLst>
                <a:tab pos="457200" algn="l"/>
              </a:tabLst>
            </a:pPr>
            <a:r>
              <a:rPr lang="en-US" dirty="0">
                <a:effectLst/>
              </a:rPr>
              <a:t>Writing most important things down with a pen and paper, especially schedules and important dates.</a:t>
            </a:r>
          </a:p>
          <a:p>
            <a:pPr marL="342900" marR="0" lvl="0" fontAlgn="base">
              <a:lnSpc>
                <a:spcPct val="100000"/>
              </a:lnSpc>
              <a:spcBef>
                <a:spcPts val="0"/>
              </a:spcBef>
              <a:spcAft>
                <a:spcPts val="0"/>
              </a:spcAft>
              <a:buSzPts val="1000"/>
              <a:tabLst>
                <a:tab pos="457200" algn="l"/>
              </a:tabLst>
            </a:pPr>
            <a:endParaRPr lang="en-US" dirty="0">
              <a:effectLst/>
            </a:endParaRPr>
          </a:p>
          <a:p>
            <a:pPr marL="342900" marR="0" lvl="0" fontAlgn="base">
              <a:lnSpc>
                <a:spcPct val="100000"/>
              </a:lnSpc>
              <a:spcBef>
                <a:spcPts val="0"/>
              </a:spcBef>
              <a:spcAft>
                <a:spcPts val="0"/>
              </a:spcAft>
              <a:buSzPts val="1000"/>
              <a:tabLst>
                <a:tab pos="457200" algn="l"/>
              </a:tabLst>
            </a:pPr>
            <a:r>
              <a:rPr lang="en-US" dirty="0">
                <a:effectLst/>
              </a:rPr>
              <a:t>Holding myself in love and trying not to self-stigmatize.</a:t>
            </a:r>
          </a:p>
          <a:p>
            <a:pPr marL="342900" marR="0" lvl="0" fontAlgn="base">
              <a:lnSpc>
                <a:spcPct val="100000"/>
              </a:lnSpc>
              <a:spcBef>
                <a:spcPts val="0"/>
              </a:spcBef>
              <a:spcAft>
                <a:spcPts val="0"/>
              </a:spcAft>
              <a:buSzPts val="1000"/>
              <a:tabLst>
                <a:tab pos="457200" algn="l"/>
              </a:tabLst>
            </a:pPr>
            <a:endParaRPr lang="en-US" dirty="0">
              <a:effectLst/>
            </a:endParaRPr>
          </a:p>
          <a:p>
            <a:pPr marL="342900" marR="0" lvl="0" fontAlgn="base">
              <a:lnSpc>
                <a:spcPct val="100000"/>
              </a:lnSpc>
              <a:spcBef>
                <a:spcPts val="0"/>
              </a:spcBef>
              <a:spcAft>
                <a:spcPts val="0"/>
              </a:spcAft>
              <a:buSzPts val="1000"/>
              <a:tabLst>
                <a:tab pos="457200" algn="l"/>
              </a:tabLst>
            </a:pPr>
            <a:r>
              <a:rPr lang="en-US" dirty="0">
                <a:effectLst/>
              </a:rPr>
              <a:t>Ask for information/tasks to be repeated/written</a:t>
            </a:r>
          </a:p>
          <a:p>
            <a:pPr marL="0" marR="0" lvl="0" indent="0" fontAlgn="base">
              <a:lnSpc>
                <a:spcPct val="100000"/>
              </a:lnSpc>
              <a:spcBef>
                <a:spcPts val="0"/>
              </a:spcBef>
              <a:spcAft>
                <a:spcPts val="0"/>
              </a:spcAft>
              <a:buSzPts val="1000"/>
              <a:buNone/>
              <a:tabLst>
                <a:tab pos="457200" algn="l"/>
              </a:tabLst>
            </a:pPr>
            <a:r>
              <a:rPr lang="en-US" dirty="0">
                <a:effectLst/>
              </a:rPr>
              <a:t>  </a:t>
            </a:r>
          </a:p>
          <a:p>
            <a:pPr marL="342900" marR="0" lvl="0" fontAlgn="base">
              <a:lnSpc>
                <a:spcPct val="100000"/>
              </a:lnSpc>
              <a:spcBef>
                <a:spcPts val="0"/>
              </a:spcBef>
              <a:spcAft>
                <a:spcPts val="0"/>
              </a:spcAft>
              <a:buSzPts val="1000"/>
              <a:tabLst>
                <a:tab pos="457200" algn="l"/>
              </a:tabLst>
            </a:pPr>
            <a:r>
              <a:rPr lang="en-US" dirty="0">
                <a:effectLst/>
              </a:rPr>
              <a:t>Having a therapist who understand disabilities and offers neurofeedback to optimize brain function</a:t>
            </a:r>
          </a:p>
          <a:p>
            <a:pPr marL="342900" marR="0" lvl="0" fontAlgn="base">
              <a:lnSpc>
                <a:spcPct val="100000"/>
              </a:lnSpc>
              <a:spcBef>
                <a:spcPts val="0"/>
              </a:spcBef>
              <a:spcAft>
                <a:spcPts val="0"/>
              </a:spcAft>
              <a:buSzPts val="1000"/>
              <a:tabLst>
                <a:tab pos="457200" algn="l"/>
              </a:tabLst>
            </a:pPr>
            <a:endParaRPr lang="en-US" dirty="0">
              <a:effectLst/>
            </a:endParaRPr>
          </a:p>
          <a:p>
            <a:pPr marL="342900" marR="0" lvl="0" fontAlgn="base">
              <a:lnSpc>
                <a:spcPct val="100000"/>
              </a:lnSpc>
              <a:spcBef>
                <a:spcPts val="0"/>
              </a:spcBef>
              <a:spcAft>
                <a:spcPts val="0"/>
              </a:spcAft>
              <a:buSzPts val="1000"/>
              <a:tabLst>
                <a:tab pos="457200" algn="l"/>
              </a:tabLst>
            </a:pPr>
            <a:r>
              <a:rPr lang="en-US" dirty="0">
                <a:effectLst/>
              </a:rPr>
              <a:t>Following ‘boom &amp; bust’ technique</a:t>
            </a:r>
          </a:p>
          <a:p>
            <a:pPr marL="114300" marR="0" lvl="0" indent="0" fontAlgn="base">
              <a:lnSpc>
                <a:spcPct val="100000"/>
              </a:lnSpc>
              <a:spcBef>
                <a:spcPts val="0"/>
              </a:spcBef>
              <a:spcAft>
                <a:spcPts val="0"/>
              </a:spcAft>
              <a:buSzPts val="1000"/>
              <a:buNone/>
              <a:tabLst>
                <a:tab pos="457200" algn="l"/>
              </a:tabLst>
            </a:pPr>
            <a:r>
              <a:rPr lang="en-US" dirty="0">
                <a:effectLst/>
              </a:rPr>
              <a:t> </a:t>
            </a:r>
          </a:p>
          <a:p>
            <a:pPr marL="342900" marR="0" lvl="0" fontAlgn="base">
              <a:lnSpc>
                <a:spcPct val="100000"/>
              </a:lnSpc>
              <a:spcBef>
                <a:spcPts val="0"/>
              </a:spcBef>
              <a:spcAft>
                <a:spcPts val="0"/>
              </a:spcAft>
              <a:buSzPts val="1000"/>
              <a:tabLst>
                <a:tab pos="457200" algn="l"/>
              </a:tabLst>
            </a:pPr>
            <a:r>
              <a:rPr lang="en-US" dirty="0">
                <a:effectLst/>
              </a:rPr>
              <a:t>Having structure throughout the day</a:t>
            </a:r>
          </a:p>
          <a:p>
            <a:pPr marL="342900" marR="0" lvl="0" fontAlgn="base">
              <a:lnSpc>
                <a:spcPct val="100000"/>
              </a:lnSpc>
              <a:spcBef>
                <a:spcPts val="0"/>
              </a:spcBef>
              <a:spcAft>
                <a:spcPts val="0"/>
              </a:spcAft>
              <a:buSzPts val="1000"/>
              <a:tabLst>
                <a:tab pos="457200" algn="l"/>
              </a:tabLst>
            </a:pPr>
            <a:endParaRPr lang="en-US" dirty="0"/>
          </a:p>
          <a:p>
            <a:pPr marL="342900" marR="0" lvl="0" fontAlgn="base">
              <a:lnSpc>
                <a:spcPct val="100000"/>
              </a:lnSpc>
              <a:spcBef>
                <a:spcPts val="0"/>
              </a:spcBef>
              <a:spcAft>
                <a:spcPts val="0"/>
              </a:spcAft>
              <a:buSzPts val="1000"/>
              <a:tabLst>
                <a:tab pos="457200" algn="l"/>
              </a:tabLst>
            </a:pPr>
            <a:r>
              <a:rPr lang="en-US" dirty="0">
                <a:effectLst/>
              </a:rPr>
              <a:t>Requesting </a:t>
            </a:r>
            <a:r>
              <a:rPr lang="en-US" dirty="0"/>
              <a:t>modifications/ advocating for yourself</a:t>
            </a:r>
          </a:p>
          <a:p>
            <a:pPr marL="342900" marR="0" lvl="0" fontAlgn="base">
              <a:lnSpc>
                <a:spcPct val="100000"/>
              </a:lnSpc>
              <a:spcBef>
                <a:spcPts val="0"/>
              </a:spcBef>
              <a:spcAft>
                <a:spcPts val="0"/>
              </a:spcAft>
              <a:buSzPts val="1000"/>
              <a:tabLst>
                <a:tab pos="457200" algn="l"/>
              </a:tabLst>
            </a:pPr>
            <a:endParaRPr lang="en-US" dirty="0"/>
          </a:p>
          <a:p>
            <a:pPr marL="342900" marR="0" lvl="0" fontAlgn="base">
              <a:lnSpc>
                <a:spcPct val="100000"/>
              </a:lnSpc>
              <a:spcBef>
                <a:spcPts val="0"/>
              </a:spcBef>
              <a:spcAft>
                <a:spcPts val="0"/>
              </a:spcAft>
              <a:buSzPts val="1000"/>
              <a:tabLst>
                <a:tab pos="457200" algn="l"/>
              </a:tabLst>
            </a:pPr>
            <a:r>
              <a:rPr lang="en-US" dirty="0">
                <a:effectLst/>
              </a:rPr>
              <a:t>Breaking tasks down into smaller steps to avoid ‘overloading’</a:t>
            </a:r>
          </a:p>
          <a:p>
            <a:pPr marL="342900" marR="0" lvl="0" fontAlgn="base">
              <a:lnSpc>
                <a:spcPct val="100000"/>
              </a:lnSpc>
              <a:spcBef>
                <a:spcPts val="0"/>
              </a:spcBef>
              <a:spcAft>
                <a:spcPts val="0"/>
              </a:spcAft>
              <a:buSzPts val="1000"/>
              <a:tabLst>
                <a:tab pos="457200" algn="l"/>
              </a:tabLst>
            </a:pPr>
            <a:endParaRPr lang="en-US" dirty="0">
              <a:effectLst/>
            </a:endParaRPr>
          </a:p>
          <a:p>
            <a:pPr>
              <a:lnSpc>
                <a:spcPct val="100000"/>
              </a:lnSpc>
            </a:pPr>
            <a:endParaRPr lang="en-US" dirty="0"/>
          </a:p>
        </p:txBody>
      </p:sp>
      <p:sp>
        <p:nvSpPr>
          <p:cNvPr id="5" name="Slide Number Placeholder 4">
            <a:extLst>
              <a:ext uri="{FF2B5EF4-FFF2-40B4-BE49-F238E27FC236}">
                <a16:creationId xmlns:a16="http://schemas.microsoft.com/office/drawing/2014/main" id="{F38DDC6A-7019-FEA3-509D-1A7F9207D10C}"/>
              </a:ext>
              <a:ext uri="{C183D7F6-B498-43B3-948B-1728B52AA6E4}">
                <adec:decorative xmlns:adec="http://schemas.microsoft.com/office/drawing/2017/decorative" val="1"/>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12</a:t>
            </a:fld>
            <a:endParaRPr lang="en-US" sz="1800" dirty="0"/>
          </a:p>
        </p:txBody>
      </p:sp>
      <p:pic>
        <p:nvPicPr>
          <p:cNvPr id="9" name="Graphic 8">
            <a:extLst>
              <a:ext uri="{FF2B5EF4-FFF2-40B4-BE49-F238E27FC236}">
                <a16:creationId xmlns:a16="http://schemas.microsoft.com/office/drawing/2014/main" id="{BC0F8A75-9E47-AAA2-9C4E-8A477C4889A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383" y="3210560"/>
            <a:ext cx="2959568" cy="2959568"/>
          </a:xfrm>
          <a:prstGeom prst="rect">
            <a:avLst/>
          </a:prstGeom>
        </p:spPr>
      </p:pic>
      <p:cxnSp>
        <p:nvCxnSpPr>
          <p:cNvPr id="61" name="Straight Connector 60">
            <a:extLst>
              <a:ext uri="{FF2B5EF4-FFF2-40B4-BE49-F238E27FC236}">
                <a16:creationId xmlns:a16="http://schemas.microsoft.com/office/drawing/2014/main" id="{40ADC89C-EB4E-4AA5-ABBD-448BEC5FA3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255110" y="723900"/>
            <a:ext cx="0" cy="5449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28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0" name="Straight Connector 6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4" name="Rectangle 73">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76" name="Straight Connector 75">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C9FE3D-1080-3DEC-0B3A-3FCD5C97A788}"/>
              </a:ext>
            </a:extLst>
          </p:cNvPr>
          <p:cNvSpPr>
            <a:spLocks noGrp="1"/>
          </p:cNvSpPr>
          <p:nvPr>
            <p:ph type="ctrTitle"/>
          </p:nvPr>
        </p:nvSpPr>
        <p:spPr>
          <a:xfrm>
            <a:off x="702129" y="914760"/>
            <a:ext cx="2806615" cy="3543764"/>
          </a:xfrm>
        </p:spPr>
        <p:txBody>
          <a:bodyPr vert="horz" lIns="91440" tIns="45720" rIns="91440" bIns="45720" rtlCol="0" anchor="t">
            <a:normAutofit/>
          </a:bodyPr>
          <a:lstStyle/>
          <a:p>
            <a:r>
              <a:rPr lang="en-US" sz="3100" dirty="0"/>
              <a:t>TECHNIQUES CONTINUED….</a:t>
            </a:r>
          </a:p>
        </p:txBody>
      </p:sp>
      <p:sp>
        <p:nvSpPr>
          <p:cNvPr id="3" name="Content Placeholder 2">
            <a:extLst>
              <a:ext uri="{FF2B5EF4-FFF2-40B4-BE49-F238E27FC236}">
                <a16:creationId xmlns:a16="http://schemas.microsoft.com/office/drawing/2014/main" id="{C6E05306-473C-AD5C-0E64-FAFAC09AF3C8}"/>
              </a:ext>
            </a:extLst>
          </p:cNvPr>
          <p:cNvSpPr>
            <a:spLocks noGrp="1"/>
          </p:cNvSpPr>
          <p:nvPr>
            <p:ph sz="quarter" idx="14"/>
          </p:nvPr>
        </p:nvSpPr>
        <p:spPr>
          <a:xfrm>
            <a:off x="3902149" y="978558"/>
            <a:ext cx="7591859" cy="5091495"/>
          </a:xfrm>
        </p:spPr>
        <p:txBody>
          <a:bodyPr vert="horz" lIns="91440" tIns="45720" rIns="91440" bIns="45720" rtlCol="0">
            <a:normAutofit lnSpcReduction="10000"/>
          </a:bodyPr>
          <a:lstStyle/>
          <a:p>
            <a:pPr marL="342900" marR="0" lvl="0" fontAlgn="base">
              <a:lnSpc>
                <a:spcPct val="100000"/>
              </a:lnSpc>
              <a:spcBef>
                <a:spcPts val="0"/>
              </a:spcBef>
              <a:spcAft>
                <a:spcPts val="0"/>
              </a:spcAft>
              <a:buSzPts val="1000"/>
              <a:tabLst>
                <a:tab pos="457200" algn="l"/>
              </a:tabLst>
            </a:pPr>
            <a:r>
              <a:rPr lang="en-US" sz="1700" dirty="0">
                <a:effectLst/>
              </a:rPr>
              <a:t>Practicing what I want to say before I say it</a:t>
            </a:r>
          </a:p>
          <a:p>
            <a:pPr marL="342900" marR="0" lvl="0" fontAlgn="base">
              <a:lnSpc>
                <a:spcPct val="100000"/>
              </a:lnSpc>
              <a:spcBef>
                <a:spcPts val="0"/>
              </a:spcBef>
              <a:spcAft>
                <a:spcPts val="0"/>
              </a:spcAft>
              <a:buSzPts val="1000"/>
              <a:tabLst>
                <a:tab pos="457200" algn="l"/>
              </a:tabLst>
            </a:pPr>
            <a:endParaRPr lang="en-US" sz="1700" dirty="0">
              <a:effectLst/>
            </a:endParaRPr>
          </a:p>
          <a:p>
            <a:pPr marL="342900" marR="0" lvl="0" fontAlgn="base">
              <a:lnSpc>
                <a:spcPct val="100000"/>
              </a:lnSpc>
              <a:spcBef>
                <a:spcPts val="0"/>
              </a:spcBef>
              <a:spcAft>
                <a:spcPts val="0"/>
              </a:spcAft>
              <a:buSzPts val="1000"/>
              <a:tabLst>
                <a:tab pos="457200" algn="l"/>
              </a:tabLst>
            </a:pPr>
            <a:r>
              <a:rPr lang="en-US" sz="1700" dirty="0">
                <a:effectLst/>
              </a:rPr>
              <a:t>Having minimal/no distractions when working on a project or assignment </a:t>
            </a:r>
          </a:p>
          <a:p>
            <a:pPr marL="342900" marR="0" lvl="0" fontAlgn="base">
              <a:lnSpc>
                <a:spcPct val="100000"/>
              </a:lnSpc>
              <a:spcBef>
                <a:spcPts val="0"/>
              </a:spcBef>
              <a:spcAft>
                <a:spcPts val="0"/>
              </a:spcAft>
              <a:buSzPts val="1000"/>
              <a:tabLst>
                <a:tab pos="457200" algn="l"/>
              </a:tabLst>
            </a:pPr>
            <a:endParaRPr lang="en-US" sz="1700" dirty="0"/>
          </a:p>
          <a:p>
            <a:pPr marL="342900" marR="0" lvl="0" fontAlgn="base">
              <a:lnSpc>
                <a:spcPct val="100000"/>
              </a:lnSpc>
              <a:spcBef>
                <a:spcPts val="0"/>
              </a:spcBef>
              <a:spcAft>
                <a:spcPts val="0"/>
              </a:spcAft>
              <a:buSzPts val="1000"/>
              <a:tabLst>
                <a:tab pos="457200" algn="l"/>
              </a:tabLst>
            </a:pPr>
            <a:r>
              <a:rPr lang="en-US" sz="1700" dirty="0">
                <a:effectLst/>
              </a:rPr>
              <a:t>Make a </a:t>
            </a:r>
            <a:r>
              <a:rPr lang="en-US" sz="1700" dirty="0"/>
              <a:t>rhyming song to remember important/immediate information </a:t>
            </a:r>
            <a:endParaRPr lang="en-US" sz="1700" dirty="0">
              <a:effectLst/>
            </a:endParaRPr>
          </a:p>
          <a:p>
            <a:pPr marL="342900" marR="0" lvl="0" fontAlgn="base">
              <a:lnSpc>
                <a:spcPct val="100000"/>
              </a:lnSpc>
              <a:spcBef>
                <a:spcPts val="0"/>
              </a:spcBef>
              <a:spcAft>
                <a:spcPts val="0"/>
              </a:spcAft>
              <a:buSzPts val="1000"/>
              <a:tabLst>
                <a:tab pos="457200" algn="l"/>
              </a:tabLst>
            </a:pPr>
            <a:endParaRPr lang="en-US" sz="1700" dirty="0">
              <a:effectLst/>
            </a:endParaRPr>
          </a:p>
          <a:p>
            <a:pPr marL="342900" marR="0" lvl="0" fontAlgn="base">
              <a:lnSpc>
                <a:spcPct val="100000"/>
              </a:lnSpc>
              <a:spcBef>
                <a:spcPts val="0"/>
              </a:spcBef>
              <a:spcAft>
                <a:spcPts val="0"/>
              </a:spcAft>
              <a:buSzPts val="1000"/>
              <a:tabLst>
                <a:tab pos="457200" algn="l"/>
              </a:tabLst>
            </a:pPr>
            <a:r>
              <a:rPr lang="en-US" sz="1700" dirty="0">
                <a:effectLst/>
              </a:rPr>
              <a:t>Learning in multi-modules techniques such as visual, auditory, and hands on</a:t>
            </a:r>
          </a:p>
          <a:p>
            <a:pPr marL="0" marR="0" lvl="0" indent="0" fontAlgn="base">
              <a:lnSpc>
                <a:spcPct val="100000"/>
              </a:lnSpc>
              <a:spcBef>
                <a:spcPts val="0"/>
              </a:spcBef>
              <a:spcAft>
                <a:spcPts val="0"/>
              </a:spcAft>
              <a:buSzPts val="1000"/>
              <a:buNone/>
              <a:tabLst>
                <a:tab pos="457200" algn="l"/>
              </a:tabLst>
            </a:pPr>
            <a:r>
              <a:rPr lang="en-US" sz="1700" dirty="0">
                <a:effectLst/>
              </a:rPr>
              <a:t> </a:t>
            </a:r>
          </a:p>
          <a:p>
            <a:pPr marL="342900" marR="0" lvl="0" fontAlgn="base">
              <a:lnSpc>
                <a:spcPct val="100000"/>
              </a:lnSpc>
              <a:spcBef>
                <a:spcPts val="0"/>
              </a:spcBef>
              <a:spcAft>
                <a:spcPts val="0"/>
              </a:spcAft>
              <a:buSzPts val="1000"/>
              <a:tabLst>
                <a:tab pos="457200" algn="l"/>
              </a:tabLst>
            </a:pPr>
            <a:r>
              <a:rPr lang="en-US" sz="1700" dirty="0">
                <a:effectLst/>
              </a:rPr>
              <a:t>Asking myself questions such as ‘how and where’ to get a better understanding of what I am learning and experiencing </a:t>
            </a:r>
          </a:p>
          <a:p>
            <a:pPr marL="342900" marR="0" lvl="0" fontAlgn="base">
              <a:lnSpc>
                <a:spcPct val="100000"/>
              </a:lnSpc>
              <a:spcBef>
                <a:spcPts val="0"/>
              </a:spcBef>
              <a:spcAft>
                <a:spcPts val="0"/>
              </a:spcAft>
              <a:buSzPts val="1000"/>
              <a:tabLst>
                <a:tab pos="457200" algn="l"/>
              </a:tabLst>
            </a:pPr>
            <a:endParaRPr lang="en-US" sz="1700" dirty="0">
              <a:effectLst/>
            </a:endParaRPr>
          </a:p>
          <a:p>
            <a:pPr marL="342900" marR="0" lvl="0" fontAlgn="base">
              <a:lnSpc>
                <a:spcPct val="100000"/>
              </a:lnSpc>
              <a:spcBef>
                <a:spcPts val="0"/>
              </a:spcBef>
              <a:spcAft>
                <a:spcPts val="0"/>
              </a:spcAft>
              <a:buSzPts val="1000"/>
              <a:tabLst>
                <a:tab pos="457200" algn="l"/>
              </a:tabLst>
            </a:pPr>
            <a:r>
              <a:rPr lang="en-US" sz="1700" dirty="0"/>
              <a:t>Having strong routines</a:t>
            </a:r>
          </a:p>
          <a:p>
            <a:pPr marL="342900" marR="0" lvl="0" fontAlgn="base">
              <a:lnSpc>
                <a:spcPct val="100000"/>
              </a:lnSpc>
              <a:spcBef>
                <a:spcPts val="0"/>
              </a:spcBef>
              <a:spcAft>
                <a:spcPts val="0"/>
              </a:spcAft>
              <a:buSzPts val="1000"/>
              <a:tabLst>
                <a:tab pos="457200" algn="l"/>
              </a:tabLst>
            </a:pPr>
            <a:endParaRPr lang="en-US" sz="1700" dirty="0"/>
          </a:p>
          <a:p>
            <a:pPr marL="342900" marR="0" lvl="0" fontAlgn="base">
              <a:lnSpc>
                <a:spcPct val="100000"/>
              </a:lnSpc>
              <a:spcBef>
                <a:spcPts val="0"/>
              </a:spcBef>
              <a:spcAft>
                <a:spcPts val="0"/>
              </a:spcAft>
              <a:buSzPts val="1000"/>
              <a:tabLst>
                <a:tab pos="457200" algn="l"/>
              </a:tabLst>
            </a:pPr>
            <a:r>
              <a:rPr lang="en-US" sz="1700" dirty="0"/>
              <a:t>Practicing CBT techniques for anxiety or emotional regulation </a:t>
            </a:r>
          </a:p>
          <a:p>
            <a:pPr marL="342900" marR="0" lvl="0" fontAlgn="base">
              <a:lnSpc>
                <a:spcPct val="100000"/>
              </a:lnSpc>
              <a:spcBef>
                <a:spcPts val="0"/>
              </a:spcBef>
              <a:spcAft>
                <a:spcPts val="0"/>
              </a:spcAft>
              <a:buSzPts val="1000"/>
              <a:tabLst>
                <a:tab pos="457200" algn="l"/>
              </a:tabLst>
            </a:pPr>
            <a:endParaRPr lang="en-US" sz="1700" dirty="0"/>
          </a:p>
          <a:p>
            <a:pPr marL="342900" marR="0" lvl="0" fontAlgn="base">
              <a:lnSpc>
                <a:spcPct val="100000"/>
              </a:lnSpc>
              <a:spcBef>
                <a:spcPts val="0"/>
              </a:spcBef>
              <a:spcAft>
                <a:spcPts val="0"/>
              </a:spcAft>
              <a:buSzPts val="1000"/>
              <a:tabLst>
                <a:tab pos="457200" algn="l"/>
              </a:tabLst>
            </a:pPr>
            <a:r>
              <a:rPr lang="en-US" sz="1700" dirty="0"/>
              <a:t>Getting enough sleep</a:t>
            </a:r>
          </a:p>
          <a:p>
            <a:pPr marL="342900" marR="0" lvl="0" fontAlgn="base">
              <a:lnSpc>
                <a:spcPct val="100000"/>
              </a:lnSpc>
              <a:spcBef>
                <a:spcPts val="0"/>
              </a:spcBef>
              <a:spcAft>
                <a:spcPts val="0"/>
              </a:spcAft>
              <a:buSzPts val="1000"/>
              <a:tabLst>
                <a:tab pos="457200" algn="l"/>
              </a:tabLst>
            </a:pPr>
            <a:endParaRPr lang="en-US" sz="1700" dirty="0"/>
          </a:p>
          <a:p>
            <a:pPr marL="342900" marR="0" lvl="0" fontAlgn="base">
              <a:lnSpc>
                <a:spcPct val="100000"/>
              </a:lnSpc>
              <a:spcBef>
                <a:spcPts val="0"/>
              </a:spcBef>
              <a:spcAft>
                <a:spcPts val="0"/>
              </a:spcAft>
              <a:buSzPts val="1000"/>
              <a:tabLst>
                <a:tab pos="457200" algn="l"/>
              </a:tabLst>
            </a:pPr>
            <a:r>
              <a:rPr lang="en-US" sz="1700" dirty="0"/>
              <a:t>Repetition when learning new skills </a:t>
            </a:r>
          </a:p>
          <a:p>
            <a:pPr marL="342900" marR="0" lvl="0" fontAlgn="base">
              <a:lnSpc>
                <a:spcPct val="100000"/>
              </a:lnSpc>
              <a:spcBef>
                <a:spcPts val="0"/>
              </a:spcBef>
              <a:spcAft>
                <a:spcPts val="0"/>
              </a:spcAft>
              <a:buSzPts val="1000"/>
              <a:tabLst>
                <a:tab pos="457200" algn="l"/>
              </a:tabLst>
            </a:pPr>
            <a:endParaRPr lang="en-US" sz="1700" dirty="0"/>
          </a:p>
          <a:p>
            <a:pPr marL="342900" marR="0" lvl="0" fontAlgn="base">
              <a:lnSpc>
                <a:spcPct val="100000"/>
              </a:lnSpc>
              <a:spcBef>
                <a:spcPts val="0"/>
              </a:spcBef>
              <a:spcAft>
                <a:spcPts val="0"/>
              </a:spcAft>
              <a:buSzPts val="1000"/>
              <a:tabLst>
                <a:tab pos="457200" algn="l"/>
              </a:tabLst>
            </a:pPr>
            <a:r>
              <a:rPr lang="en-US" sz="1700" dirty="0">
                <a:effectLst/>
              </a:rPr>
              <a:t>Set</a:t>
            </a:r>
            <a:r>
              <a:rPr lang="en-US" sz="1700" dirty="0"/>
              <a:t>ting</a:t>
            </a:r>
            <a:r>
              <a:rPr lang="en-US" sz="1700" dirty="0">
                <a:effectLst/>
              </a:rPr>
              <a:t> time</a:t>
            </a:r>
            <a:r>
              <a:rPr lang="en-US" sz="1700" dirty="0"/>
              <a:t>/alarm clocks for easy transitioning	 </a:t>
            </a:r>
            <a:endParaRPr lang="en-US" sz="1700" dirty="0">
              <a:effectLst/>
            </a:endParaRPr>
          </a:p>
          <a:p>
            <a:pPr>
              <a:lnSpc>
                <a:spcPct val="100000"/>
              </a:lnSpc>
            </a:pPr>
            <a:endParaRPr lang="en-US" sz="1700" dirty="0"/>
          </a:p>
        </p:txBody>
      </p:sp>
      <p:sp>
        <p:nvSpPr>
          <p:cNvPr id="5" name="Slide Number Placeholder 4">
            <a:extLst>
              <a:ext uri="{FF2B5EF4-FFF2-40B4-BE49-F238E27FC236}">
                <a16:creationId xmlns:a16="http://schemas.microsoft.com/office/drawing/2014/main" id="{B606FD37-0A8C-0955-054E-C552F0B7E7B7}"/>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solidFill>
                  <a:srgbClr val="000000"/>
                </a:solidFill>
              </a:rPr>
              <a:pPr>
                <a:lnSpc>
                  <a:spcPct val="90000"/>
                </a:lnSpc>
                <a:spcAft>
                  <a:spcPts val="600"/>
                </a:spcAft>
              </a:pPr>
              <a:t>13</a:t>
            </a:fld>
            <a:endParaRPr lang="en-US" sz="1800">
              <a:solidFill>
                <a:srgbClr val="000000"/>
              </a:solidFill>
            </a:endParaRPr>
          </a:p>
        </p:txBody>
      </p:sp>
    </p:spTree>
    <p:extLst>
      <p:ext uri="{BB962C8B-B14F-4D97-AF65-F5344CB8AC3E}">
        <p14:creationId xmlns:p14="http://schemas.microsoft.com/office/powerpoint/2010/main" val="181096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2046-8472-9D0A-6633-4A4E399FF32A}"/>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More Techniques </a:t>
            </a:r>
          </a:p>
        </p:txBody>
      </p:sp>
      <p:sp>
        <p:nvSpPr>
          <p:cNvPr id="3" name="Content Placeholder 2">
            <a:extLst>
              <a:ext uri="{FF2B5EF4-FFF2-40B4-BE49-F238E27FC236}">
                <a16:creationId xmlns:a16="http://schemas.microsoft.com/office/drawing/2014/main" id="{BC28A8C8-894F-8504-4832-403D655CC74C}"/>
              </a:ext>
            </a:extLst>
          </p:cNvPr>
          <p:cNvSpPr>
            <a:spLocks noGrp="1"/>
          </p:cNvSpPr>
          <p:nvPr>
            <p:ph idx="1"/>
          </p:nvPr>
        </p:nvSpPr>
        <p:spPr>
          <a:xfrm>
            <a:off x="700634" y="2020983"/>
            <a:ext cx="10691265" cy="3636088"/>
          </a:xfrm>
        </p:spPr>
        <p:txBody>
          <a:bodyPr>
            <a:normAutofit fontScale="77500" lnSpcReduction="20000"/>
          </a:bodyPr>
          <a:lstStyle/>
          <a:p>
            <a:r>
              <a:rPr lang="en-US" sz="2200" dirty="0">
                <a:latin typeface="Calibri" panose="020F0502020204030204" pitchFamily="34" charset="0"/>
                <a:ea typeface="Calibri" panose="020F0502020204030204" pitchFamily="34" charset="0"/>
                <a:cs typeface="Calibri" panose="020F0502020204030204" pitchFamily="34" charset="0"/>
              </a:rPr>
              <a:t>Visual/physical calendar and schedule </a:t>
            </a: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Marrying concepts, visual pictures, and simple ideas together to remembering and applying information  </a:t>
            </a: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Reflecting at the end of each day with positive affirmations</a:t>
            </a: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Joining support groups </a:t>
            </a:r>
            <a:r>
              <a:rPr lang="en-US" sz="2200" dirty="0">
                <a:latin typeface="Calibri" panose="020F0502020204030204" pitchFamily="34" charset="0"/>
                <a:ea typeface="Calibri" panose="020F0502020204030204" pitchFamily="34" charset="0"/>
                <a:cs typeface="Calibri" panose="020F0502020204030204" pitchFamily="34" charset="0"/>
              </a:rPr>
              <a:t>that helps support people who are neurodiverse </a:t>
            </a:r>
            <a:endParaRPr lang="en-US" sz="2200" b="0" i="0" dirty="0">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Exercising daily</a:t>
            </a: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Eating well balanced meals</a:t>
            </a:r>
          </a:p>
          <a:p>
            <a:pPr algn="l">
              <a:buFont typeface="Arial" panose="020B0604020202020204" pitchFamily="34" charset="0"/>
              <a:buChar char="•"/>
            </a:pPr>
            <a:r>
              <a:rPr lang="en-US" sz="2200" b="0" i="0" dirty="0">
                <a:effectLst/>
                <a:latin typeface="Calibri" panose="020F0502020204030204" pitchFamily="34" charset="0"/>
                <a:ea typeface="Calibri" panose="020F0502020204030204" pitchFamily="34" charset="0"/>
                <a:cs typeface="Calibri" panose="020F0502020204030204" pitchFamily="34" charset="0"/>
              </a:rPr>
              <a:t>Having health insurance, if possible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Getting regular check-ups from doctor’s offices, if possible</a:t>
            </a:r>
          </a:p>
          <a:p>
            <a:r>
              <a:rPr lang="en-US" sz="2200" dirty="0">
                <a:latin typeface="Calibri" panose="020F0502020204030204" pitchFamily="34" charset="0"/>
                <a:ea typeface="Calibri" panose="020F0502020204030204" pitchFamily="34" charset="0"/>
                <a:cs typeface="Calibri" panose="020F0502020204030204" pitchFamily="34" charset="0"/>
              </a:rPr>
              <a:t>U</a:t>
            </a:r>
            <a:r>
              <a:rPr lang="en-US" sz="2200" b="0" i="0" dirty="0">
                <a:effectLst/>
                <a:latin typeface="Calibri" panose="020F0502020204030204" pitchFamily="34" charset="0"/>
                <a:ea typeface="Calibri" panose="020F0502020204030204" pitchFamily="34" charset="0"/>
                <a:cs typeface="Calibri" panose="020F0502020204030204" pitchFamily="34" charset="0"/>
              </a:rPr>
              <a:t>se intuition, ask lots of questions, pay attention to your body</a:t>
            </a:r>
          </a:p>
          <a:p>
            <a:r>
              <a:rPr lang="en-US" sz="2200" dirty="0">
                <a:latin typeface="Calibri" panose="020F0502020204030204" pitchFamily="34" charset="0"/>
                <a:ea typeface="Calibri" panose="020F0502020204030204" pitchFamily="34" charset="0"/>
                <a:cs typeface="Calibri" panose="020F0502020204030204" pitchFamily="34" charset="0"/>
              </a:rPr>
              <a:t>Do not cope with drugs or alcohol </a:t>
            </a:r>
          </a:p>
          <a:p>
            <a:pPr algn="l">
              <a:buFont typeface="Arial" panose="020B0604020202020204" pitchFamily="34" charset="0"/>
              <a:buChar char="•"/>
            </a:pPr>
            <a:endParaRPr lang="en-US" sz="2200" b="0" i="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0856E3D-E7FD-1ACA-9DFE-9F467411C567}"/>
              </a:ext>
            </a:extLst>
          </p:cNvPr>
          <p:cNvSpPr>
            <a:spLocks noGrp="1"/>
          </p:cNvSpPr>
          <p:nvPr>
            <p:ph type="sldNum" sz="quarter" idx="12"/>
          </p:nvPr>
        </p:nvSpPr>
        <p:spPr/>
        <p:txBody>
          <a:bodyPr/>
          <a:lstStyle/>
          <a:p>
            <a:fld id="{C3DB2ADC-AF19-4574-8C10-79B5B04FCA27}" type="slidenum">
              <a:rPr lang="en-US" smtClean="0"/>
              <a:pPr/>
              <a:t>14</a:t>
            </a:fld>
            <a:endParaRPr lang="en-US" dirty="0"/>
          </a:p>
        </p:txBody>
      </p:sp>
    </p:spTree>
    <p:extLst>
      <p:ext uri="{BB962C8B-B14F-4D97-AF65-F5344CB8AC3E}">
        <p14:creationId xmlns:p14="http://schemas.microsoft.com/office/powerpoint/2010/main" val="2968022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DC652-ED36-50B6-3C82-17EE8499DF04}"/>
              </a:ext>
            </a:extLst>
          </p:cNvPr>
          <p:cNvSpPr>
            <a:spLocks noGrp="1"/>
          </p:cNvSpPr>
          <p:nvPr>
            <p:ph type="title"/>
          </p:nvPr>
        </p:nvSpPr>
        <p:spPr>
          <a:xfrm>
            <a:off x="704087" y="559063"/>
            <a:ext cx="3306747" cy="5256025"/>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Steps to take if see your colleague is struggling</a:t>
            </a:r>
            <a:r>
              <a:rPr lang="en-US" sz="3600" dirty="0"/>
              <a:t>		</a:t>
            </a:r>
          </a:p>
        </p:txBody>
      </p:sp>
      <p:sp>
        <p:nvSpPr>
          <p:cNvPr id="3" name="Content Placeholder 2">
            <a:extLst>
              <a:ext uri="{FF2B5EF4-FFF2-40B4-BE49-F238E27FC236}">
                <a16:creationId xmlns:a16="http://schemas.microsoft.com/office/drawing/2014/main" id="{0BC9120E-1134-635C-2EA2-160432443B40}"/>
              </a:ext>
            </a:extLst>
          </p:cNvPr>
          <p:cNvSpPr>
            <a:spLocks noGrp="1"/>
          </p:cNvSpPr>
          <p:nvPr>
            <p:ph idx="1"/>
          </p:nvPr>
        </p:nvSpPr>
        <p:spPr>
          <a:xfrm>
            <a:off x="4643022" y="622249"/>
            <a:ext cx="6844892" cy="563971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Don’t make assumptions</a:t>
            </a:r>
          </a:p>
          <a:p>
            <a:r>
              <a:rPr lang="en-US" dirty="0">
                <a:latin typeface="Calibri" panose="020F0502020204030204" pitchFamily="34" charset="0"/>
                <a:ea typeface="Calibri" panose="020F0502020204030204" pitchFamily="34" charset="0"/>
                <a:cs typeface="Calibri" panose="020F0502020204030204" pitchFamily="34" charset="0"/>
              </a:rPr>
              <a:t>Talk to them in private</a:t>
            </a:r>
          </a:p>
          <a:p>
            <a:r>
              <a:rPr lang="en-US" dirty="0">
                <a:latin typeface="Calibri" panose="020F0502020204030204" pitchFamily="34" charset="0"/>
                <a:ea typeface="Calibri" panose="020F0502020204030204" pitchFamily="34" charset="0"/>
                <a:cs typeface="Calibri" panose="020F0502020204030204" pitchFamily="34" charset="0"/>
              </a:rPr>
              <a:t>Ask if they need help</a:t>
            </a:r>
          </a:p>
          <a:p>
            <a:r>
              <a:rPr lang="en-US" dirty="0">
                <a:latin typeface="Calibri" panose="020F0502020204030204" pitchFamily="34" charset="0"/>
                <a:ea typeface="Calibri" panose="020F0502020204030204" pitchFamily="34" charset="0"/>
                <a:cs typeface="Calibri" panose="020F0502020204030204" pitchFamily="34" charset="0"/>
              </a:rPr>
              <a:t>Maintain confidentiality if personal information has been disclosed </a:t>
            </a:r>
          </a:p>
          <a:p>
            <a:r>
              <a:rPr lang="en-US" dirty="0">
                <a:latin typeface="Calibri" panose="020F0502020204030204" pitchFamily="34" charset="0"/>
                <a:ea typeface="Calibri" panose="020F0502020204030204" pitchFamily="34" charset="0"/>
                <a:cs typeface="Calibri" panose="020F0502020204030204" pitchFamily="34" charset="0"/>
              </a:rPr>
              <a:t>Maintain respectful communication </a:t>
            </a:r>
          </a:p>
          <a:p>
            <a:r>
              <a:rPr lang="en-US" dirty="0">
                <a:latin typeface="Calibri" panose="020F0502020204030204" pitchFamily="34" charset="0"/>
                <a:ea typeface="Calibri" panose="020F0502020204030204" pitchFamily="34" charset="0"/>
                <a:cs typeface="Calibri" panose="020F0502020204030204" pitchFamily="34" charset="0"/>
              </a:rPr>
              <a:t>Look into best practices and procedures for involving management- if needed</a:t>
            </a:r>
          </a:p>
          <a:p>
            <a:r>
              <a:rPr lang="en-US" dirty="0">
                <a:latin typeface="Calibri" panose="020F0502020204030204" pitchFamily="34" charset="0"/>
                <a:ea typeface="Calibri" panose="020F0502020204030204" pitchFamily="34" charset="0"/>
                <a:cs typeface="Calibri" panose="020F0502020204030204" pitchFamily="34" charset="0"/>
              </a:rPr>
              <a:t>Celebrate successes/diversity </a:t>
            </a:r>
          </a:p>
          <a:p>
            <a:r>
              <a:rPr lang="en-US" dirty="0">
                <a:latin typeface="Calibri" panose="020F0502020204030204" pitchFamily="34" charset="0"/>
                <a:ea typeface="Calibri" panose="020F0502020204030204" pitchFamily="34" charset="0"/>
                <a:cs typeface="Calibri" panose="020F0502020204030204" pitchFamily="34" charset="0"/>
              </a:rPr>
              <a:t>Avoid gossip </a:t>
            </a:r>
          </a:p>
          <a:p>
            <a:r>
              <a:rPr lang="en-US" dirty="0">
                <a:latin typeface="Calibri" panose="020F0502020204030204" pitchFamily="34" charset="0"/>
                <a:ea typeface="Calibri" panose="020F0502020204030204" pitchFamily="34" charset="0"/>
                <a:cs typeface="Calibri" panose="020F0502020204030204" pitchFamily="34" charset="0"/>
              </a:rPr>
              <a:t>Share tips and helpful suggestions </a:t>
            </a:r>
          </a:p>
          <a:p>
            <a:r>
              <a:rPr lang="en-US" dirty="0">
                <a:latin typeface="Calibri" panose="020F0502020204030204" pitchFamily="34" charset="0"/>
                <a:ea typeface="Calibri" panose="020F0502020204030204" pitchFamily="34" charset="0"/>
                <a:cs typeface="Calibri" panose="020F0502020204030204" pitchFamily="34" charset="0"/>
              </a:rPr>
              <a:t>Ask how you can support them</a:t>
            </a:r>
          </a:p>
          <a:p>
            <a:endParaRPr lang="en-US" dirty="0"/>
          </a:p>
        </p:txBody>
      </p:sp>
      <p:sp>
        <p:nvSpPr>
          <p:cNvPr id="4" name="Slide Number Placeholder 3">
            <a:extLst>
              <a:ext uri="{FF2B5EF4-FFF2-40B4-BE49-F238E27FC236}">
                <a16:creationId xmlns:a16="http://schemas.microsoft.com/office/drawing/2014/main" id="{A9D1D7BD-D125-D2CD-5DC7-1E205972619F}"/>
              </a:ext>
            </a:extLst>
          </p:cNvPr>
          <p:cNvSpPr>
            <a:spLocks noGrp="1"/>
          </p:cNvSpPr>
          <p:nvPr>
            <p:ph type="sldNum" sz="quarter" idx="12"/>
          </p:nvPr>
        </p:nvSpPr>
        <p:spPr>
          <a:xfrm>
            <a:off x="10919012" y="6356350"/>
            <a:ext cx="672354" cy="365125"/>
          </a:xfrm>
        </p:spPr>
        <p:txBody>
          <a:bodyPr>
            <a:normAutofit/>
          </a:bodyPr>
          <a:lstStyle/>
          <a:p>
            <a:pPr>
              <a:lnSpc>
                <a:spcPct val="90000"/>
              </a:lnSpc>
              <a:spcAft>
                <a:spcPts val="600"/>
              </a:spcAft>
            </a:pPr>
            <a:fld id="{C3DB2ADC-AF19-4574-8C10-79B5B04FCA27}" type="slidenum">
              <a:rPr lang="en-US" smtClean="0"/>
              <a:pPr>
                <a:lnSpc>
                  <a:spcPct val="90000"/>
                </a:lnSpc>
                <a:spcAft>
                  <a:spcPts val="600"/>
                </a:spcAft>
              </a:pPr>
              <a:t>15</a:t>
            </a:fld>
            <a:endParaRPr lang="en-US"/>
          </a:p>
        </p:txBody>
      </p:sp>
      <p:cxnSp>
        <p:nvCxnSpPr>
          <p:cNvPr id="11" name="Straight Connector 10">
            <a:extLst>
              <a:ext uri="{FF2B5EF4-FFF2-40B4-BE49-F238E27FC236}">
                <a16:creationId xmlns:a16="http://schemas.microsoft.com/office/drawing/2014/main" id="{0AFF0B6C-73E2-4B40-9280-938C14922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223541" y="723900"/>
            <a:ext cx="15948" cy="54500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59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F007-AAAA-2F27-E221-CC2AFE11385E}"/>
              </a:ext>
            </a:extLst>
          </p:cNvPr>
          <p:cNvSpPr>
            <a:spLocks noGrp="1"/>
          </p:cNvSpPr>
          <p:nvPr>
            <p:ph type="title"/>
          </p:nvPr>
        </p:nvSpPr>
        <p:spPr>
          <a:xfrm>
            <a:off x="847493" y="922096"/>
            <a:ext cx="10544407" cy="627924"/>
          </a:xfrm>
        </p:spPr>
        <p:txBody>
          <a:bodyPr>
            <a:normAutofit fontScale="90000"/>
          </a:bodyPr>
          <a:lstStyle/>
          <a:p>
            <a:pPr marL="0" marR="0">
              <a:lnSpc>
                <a:spcPct val="115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Workplace for Americans with disabilities acts</a:t>
            </a:r>
            <a:br>
              <a:rPr lang="en-US" dirty="0"/>
            </a:br>
            <a:br>
              <a:rPr lang="en-US" dirty="0"/>
            </a:br>
            <a:r>
              <a:rPr lang="en-US" sz="2200" b="1" kern="100" dirty="0">
                <a:latin typeface="Calibri" panose="020F0502020204030204" pitchFamily="34" charset="0"/>
                <a:ea typeface="Calibri" panose="020F0502020204030204" pitchFamily="34" charset="0"/>
                <a:cs typeface="Calibri" panose="020F0502020204030204" pitchFamily="34" charset="0"/>
              </a:rPr>
              <a:t>HB21-1110 Colorado Laws for Persons With Disabilities</a:t>
            </a:r>
            <a:br>
              <a:rPr lang="en-US" dirty="0"/>
            </a:br>
            <a:r>
              <a:rPr lang="en-US" sz="2200" b="1" i="0" dirty="0">
                <a:effectLst/>
                <a:latin typeface="Calibri" panose="020F0502020204030204" pitchFamily="34" charset="0"/>
                <a:ea typeface="Calibri" panose="020F0502020204030204" pitchFamily="34" charset="0"/>
                <a:cs typeface="Calibri" panose="020F0502020204030204" pitchFamily="34" charset="0"/>
              </a:rPr>
              <a:t>Americans with Disabilities Act (ADA)</a:t>
            </a:r>
            <a:r>
              <a:rPr lang="en-US" sz="2200" b="0" i="0" dirty="0">
                <a:effectLst/>
                <a:latin typeface="Calibri" panose="020F0502020204030204" pitchFamily="34" charset="0"/>
                <a:ea typeface="Calibri" panose="020F0502020204030204" pitchFamily="34" charset="0"/>
                <a:cs typeface="Calibri" panose="020F0502020204030204" pitchFamily="34" charset="0"/>
              </a:rPr>
              <a:t>: Covers employers with 15 or more employees, including state and local governments.</a:t>
            </a:r>
            <a:br>
              <a:rPr lang="en-US" sz="2200" b="0" i="0" dirty="0">
                <a:effectLst/>
                <a:latin typeface="Calibri" panose="020F0502020204030204" pitchFamily="34" charset="0"/>
                <a:ea typeface="Calibri" panose="020F0502020204030204" pitchFamily="34" charset="0"/>
                <a:cs typeface="Calibri" panose="020F0502020204030204" pitchFamily="34" charset="0"/>
              </a:rPr>
            </a:br>
            <a:r>
              <a:rPr lang="en-US" sz="2200" b="1" i="0" dirty="0">
                <a:effectLst/>
                <a:latin typeface="Calibri" panose="020F0502020204030204" pitchFamily="34" charset="0"/>
                <a:ea typeface="Calibri" panose="020F0502020204030204" pitchFamily="34" charset="0"/>
                <a:cs typeface="Calibri" panose="020F0502020204030204" pitchFamily="34" charset="0"/>
              </a:rPr>
              <a:t>Rehabilitation Act of 1973</a:t>
            </a:r>
            <a:r>
              <a:rPr lang="en-US" sz="2200" b="0" i="0" dirty="0">
                <a:effectLst/>
                <a:latin typeface="Calibri" panose="020F0502020204030204" pitchFamily="34" charset="0"/>
                <a:ea typeface="Calibri" panose="020F0502020204030204" pitchFamily="34" charset="0"/>
                <a:cs typeface="Calibri" panose="020F0502020204030204" pitchFamily="34" charset="0"/>
              </a:rPr>
              <a:t>: Protects individuals from discrimination in employment.</a:t>
            </a:r>
            <a:br>
              <a:rPr lang="en-US" sz="2200" b="0" i="0" dirty="0">
                <a:effectLst/>
                <a:latin typeface="Calibri" panose="020F0502020204030204" pitchFamily="34" charset="0"/>
                <a:ea typeface="Calibri" panose="020F0502020204030204" pitchFamily="34" charset="0"/>
                <a:cs typeface="Calibri" panose="020F0502020204030204" pitchFamily="34" charset="0"/>
              </a:rPr>
            </a:br>
            <a:r>
              <a:rPr lang="en-US" sz="2200" b="1" i="0" dirty="0">
                <a:effectLst/>
                <a:latin typeface="Calibri" panose="020F0502020204030204" pitchFamily="34" charset="0"/>
                <a:ea typeface="Calibri" panose="020F0502020204030204" pitchFamily="34" charset="0"/>
                <a:cs typeface="Calibri" panose="020F0502020204030204" pitchFamily="34" charset="0"/>
              </a:rPr>
              <a:t>Workforce Innovation and Opportunity Act</a:t>
            </a:r>
            <a:r>
              <a:rPr lang="en-US" sz="2200" b="0" i="0" dirty="0">
                <a:effectLst/>
                <a:latin typeface="Calibri" panose="020F0502020204030204" pitchFamily="34" charset="0"/>
                <a:ea typeface="Calibri" panose="020F0502020204030204" pitchFamily="34" charset="0"/>
                <a:cs typeface="Calibri" panose="020F0502020204030204" pitchFamily="34" charset="0"/>
              </a:rPr>
              <a:t>: Provides employment services for people with disabilities.</a:t>
            </a:r>
            <a:br>
              <a:rPr lang="en-US" sz="2200" b="0" i="0" dirty="0">
                <a:effectLst/>
                <a:latin typeface="Calibri" panose="020F0502020204030204" pitchFamily="34" charset="0"/>
                <a:ea typeface="Calibri" panose="020F0502020204030204" pitchFamily="34" charset="0"/>
                <a:cs typeface="Calibri" panose="020F0502020204030204" pitchFamily="34" charset="0"/>
              </a:rPr>
            </a:br>
            <a:r>
              <a:rPr lang="en-US" sz="2200" b="1" i="0" dirty="0">
                <a:effectLst/>
                <a:latin typeface="Calibri" panose="020F0502020204030204" pitchFamily="34" charset="0"/>
                <a:ea typeface="Calibri" panose="020F0502020204030204" pitchFamily="34" charset="0"/>
                <a:cs typeface="Calibri" panose="020F0502020204030204" pitchFamily="34" charset="0"/>
              </a:rPr>
              <a:t>Vietnam Era Veterans' Readjustment Assistance Act</a:t>
            </a:r>
            <a:r>
              <a:rPr lang="en-US" sz="2200" b="0" i="0" dirty="0">
                <a:effectLst/>
                <a:latin typeface="Calibri" panose="020F0502020204030204" pitchFamily="34" charset="0"/>
                <a:ea typeface="Calibri" panose="020F0502020204030204" pitchFamily="34" charset="0"/>
                <a:cs typeface="Calibri" panose="020F0502020204030204" pitchFamily="34" charset="0"/>
              </a:rPr>
              <a:t>: Protects veterans with disabilities.</a:t>
            </a:r>
            <a:br>
              <a:rPr lang="en-US" sz="2200" b="0" i="0" dirty="0">
                <a:effectLst/>
                <a:latin typeface="Calibri" panose="020F0502020204030204" pitchFamily="34" charset="0"/>
                <a:ea typeface="Calibri" panose="020F0502020204030204" pitchFamily="34" charset="0"/>
                <a:cs typeface="Calibri" panose="020F0502020204030204" pitchFamily="34" charset="0"/>
              </a:rPr>
            </a:br>
            <a:r>
              <a:rPr lang="en-US" sz="2200" b="1" i="0" dirty="0">
                <a:effectLst/>
                <a:latin typeface="Calibri" panose="020F0502020204030204" pitchFamily="34" charset="0"/>
                <a:ea typeface="Calibri" panose="020F0502020204030204" pitchFamily="34" charset="0"/>
                <a:cs typeface="Calibri" panose="020F0502020204030204" pitchFamily="34" charset="0"/>
              </a:rPr>
              <a:t>Civil Service Reform Act</a:t>
            </a:r>
            <a:r>
              <a:rPr lang="en-US" sz="2200" b="0" i="0" dirty="0">
                <a:effectLst/>
                <a:latin typeface="Calibri" panose="020F0502020204030204" pitchFamily="34" charset="0"/>
                <a:ea typeface="Calibri" panose="020F0502020204030204" pitchFamily="34" charset="0"/>
                <a:cs typeface="Calibri" panose="020F0502020204030204" pitchFamily="34" charset="0"/>
              </a:rPr>
              <a:t>: Provides workplace protections for federal employees.</a:t>
            </a:r>
            <a:r>
              <a:rPr lang="en-US" sz="2200" kern="100" dirty="0">
                <a:effectLst/>
                <a:latin typeface="Calibri" panose="020F0502020204030204" pitchFamily="34" charset="0"/>
                <a:ea typeface="Calibri" panose="020F0502020204030204" pitchFamily="34" charset="0"/>
                <a:cs typeface="Calibri" panose="020F0502020204030204" pitchFamily="34" charset="0"/>
              </a:rPr>
              <a:t>  </a:t>
            </a:r>
            <a:br>
              <a:rPr lang="en-US" sz="2200" kern="100" dirty="0">
                <a:effectLst/>
                <a:latin typeface="Calibri" panose="020F0502020204030204" pitchFamily="34" charset="0"/>
                <a:ea typeface="Calibri" panose="020F0502020204030204" pitchFamily="34" charset="0"/>
                <a:cs typeface="Calibri" panose="020F0502020204030204" pitchFamily="34"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2700" b="0" i="0" dirty="0">
                <a:effectLst/>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 </a:t>
            </a:r>
          </a:p>
        </p:txBody>
      </p:sp>
      <p:sp>
        <p:nvSpPr>
          <p:cNvPr id="3" name="Slide Number Placeholder 2">
            <a:extLst>
              <a:ext uri="{FF2B5EF4-FFF2-40B4-BE49-F238E27FC236}">
                <a16:creationId xmlns:a16="http://schemas.microsoft.com/office/drawing/2014/main" id="{3204990A-81FF-128A-D824-2FEE20CACDD2}"/>
              </a:ext>
            </a:extLst>
          </p:cNvPr>
          <p:cNvSpPr>
            <a:spLocks noGrp="1"/>
          </p:cNvSpPr>
          <p:nvPr>
            <p:ph type="sldNum" sz="quarter" idx="12"/>
          </p:nvPr>
        </p:nvSpPr>
        <p:spPr/>
        <p:txBody>
          <a:bodyPr/>
          <a:lstStyle/>
          <a:p>
            <a:fld id="{C3DB2ADC-AF19-4574-8C10-79B5B04FCA27}" type="slidenum">
              <a:rPr lang="en-US" smtClean="0"/>
              <a:pPr/>
              <a:t>16</a:t>
            </a:fld>
            <a:endParaRPr lang="en-US" dirty="0"/>
          </a:p>
        </p:txBody>
      </p:sp>
    </p:spTree>
    <p:extLst>
      <p:ext uri="{BB962C8B-B14F-4D97-AF65-F5344CB8AC3E}">
        <p14:creationId xmlns:p14="http://schemas.microsoft.com/office/powerpoint/2010/main" val="60216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E3B7285-C7BF-E35E-746D-0CC5C7811FD4}"/>
              </a:ext>
            </a:extLst>
          </p:cNvPr>
          <p:cNvSpPr>
            <a:spLocks noGrp="1"/>
          </p:cNvSpPr>
          <p:nvPr>
            <p:ph type="title"/>
          </p:nvPr>
        </p:nvSpPr>
        <p:spPr>
          <a:xfrm>
            <a:off x="6696186" y="909637"/>
            <a:ext cx="4800600" cy="1307592"/>
          </a:xfrm>
        </p:spPr>
        <p:txBody>
          <a:bodyPr>
            <a:normAutofit/>
          </a:bodyPr>
          <a:lstStyle/>
          <a:p>
            <a:pPr>
              <a:lnSpc>
                <a:spcPct val="90000"/>
              </a:lnSpc>
            </a:pPr>
            <a:r>
              <a:rPr lang="en-US">
                <a:latin typeface="Calibri" panose="020F0502020204030204" pitchFamily="34" charset="0"/>
                <a:ea typeface="Calibri" panose="020F0502020204030204" pitchFamily="34" charset="0"/>
                <a:cs typeface="Calibri" panose="020F0502020204030204" pitchFamily="34" charset="0"/>
              </a:rPr>
              <a:t>Conclusion:</a:t>
            </a:r>
            <a:r>
              <a:rPr lang="en-US"/>
              <a:t>			</a:t>
            </a:r>
          </a:p>
        </p:txBody>
      </p:sp>
      <p:sp>
        <p:nvSpPr>
          <p:cNvPr id="5" name="Content Placeholder 4">
            <a:extLst>
              <a:ext uri="{FF2B5EF4-FFF2-40B4-BE49-F238E27FC236}">
                <a16:creationId xmlns:a16="http://schemas.microsoft.com/office/drawing/2014/main" id="{22356A6C-D2F5-4F4F-3749-5A86D313537A}"/>
              </a:ext>
              <a:ext uri="{C183D7F6-B498-43B3-948B-1728B52AA6E4}">
                <adec:decorative xmlns:adec="http://schemas.microsoft.com/office/drawing/2017/decorative" val="0"/>
              </a:ext>
            </a:extLst>
          </p:cNvPr>
          <p:cNvSpPr>
            <a:spLocks noGrp="1"/>
          </p:cNvSpPr>
          <p:nvPr>
            <p:ph idx="1"/>
          </p:nvPr>
        </p:nvSpPr>
        <p:spPr>
          <a:xfrm>
            <a:off x="6696186" y="1633537"/>
            <a:ext cx="4800600" cy="4778413"/>
          </a:xfrm>
        </p:spPr>
        <p:txBody>
          <a:bodyPr>
            <a:noAutofit/>
          </a:bodyPr>
          <a:lstStyle/>
          <a:p>
            <a:pPr>
              <a:lnSpc>
                <a:spcPct val="100000"/>
              </a:lnSpc>
            </a:pPr>
            <a:r>
              <a:rPr lang="en-US" sz="1600" dirty="0">
                <a:latin typeface="Calibri" panose="020F0502020204030204" pitchFamily="34" charset="0"/>
                <a:ea typeface="Calibri" panose="020F0502020204030204" pitchFamily="34" charset="0"/>
                <a:cs typeface="Calibri" panose="020F0502020204030204" pitchFamily="34" charset="0"/>
              </a:rPr>
              <a:t>We still need more research (</a:t>
            </a:r>
            <a:r>
              <a:rPr lang="en-US" sz="1600">
                <a:latin typeface="Calibri" panose="020F0502020204030204" pitchFamily="34" charset="0"/>
                <a:ea typeface="Calibri" panose="020F0502020204030204" pitchFamily="34" charset="0"/>
                <a:cs typeface="Calibri" panose="020F0502020204030204" pitchFamily="34" charset="0"/>
              </a:rPr>
              <a:t>and money) </a:t>
            </a:r>
            <a:r>
              <a:rPr lang="en-US" sz="1600" dirty="0">
                <a:latin typeface="Calibri" panose="020F0502020204030204" pitchFamily="34" charset="0"/>
                <a:ea typeface="Calibri" panose="020F0502020204030204" pitchFamily="34" charset="0"/>
                <a:cs typeface="Calibri" panose="020F0502020204030204" pitchFamily="34" charset="0"/>
              </a:rPr>
              <a:t>to better understand neurodiversity  </a:t>
            </a:r>
          </a:p>
          <a:p>
            <a:pPr>
              <a:lnSpc>
                <a:spcPct val="100000"/>
              </a:lnSpc>
            </a:pPr>
            <a:r>
              <a:rPr lang="en-US" sz="1600" dirty="0">
                <a:latin typeface="Calibri" panose="020F0502020204030204" pitchFamily="34" charset="0"/>
                <a:ea typeface="Calibri" panose="020F0502020204030204" pitchFamily="34" charset="0"/>
                <a:cs typeface="Calibri" panose="020F0502020204030204" pitchFamily="34" charset="0"/>
              </a:rPr>
              <a:t>There are many strengths that come with being neurodiverse some being tenacious and creative </a:t>
            </a:r>
          </a:p>
          <a:p>
            <a:pPr>
              <a:lnSpc>
                <a:spcPct val="100000"/>
              </a:lnSpc>
            </a:pPr>
            <a:r>
              <a:rPr lang="en-US" sz="1600" dirty="0">
                <a:latin typeface="Calibri" panose="020F0502020204030204" pitchFamily="34" charset="0"/>
                <a:ea typeface="Calibri" panose="020F0502020204030204" pitchFamily="34" charset="0"/>
                <a:cs typeface="Calibri" panose="020F0502020204030204" pitchFamily="34" charset="0"/>
              </a:rPr>
              <a:t>Some ways to help neurodiverse staff is to have clear communication as well as different modes of learning and work flexibility</a:t>
            </a:r>
          </a:p>
          <a:p>
            <a:pPr>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Having minimal/no distractions when working on a project or assignment </a:t>
            </a:r>
            <a:endParaRPr lang="en-US" sz="16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Learning in multi-modules techniques such as visual, auditory, and hands on</a:t>
            </a:r>
          </a:p>
          <a:p>
            <a:pPr>
              <a:lnSpc>
                <a:spcPct val="100000"/>
              </a:lnSpc>
            </a:pPr>
            <a:r>
              <a:rPr lang="en-US" sz="1600" dirty="0">
                <a:effectLst/>
                <a:latin typeface="Calibri" panose="020F0502020204030204" pitchFamily="34" charset="0"/>
                <a:ea typeface="Calibri" panose="020F0502020204030204" pitchFamily="34" charset="0"/>
                <a:cs typeface="Calibri" panose="020F0502020204030204" pitchFamily="34" charset="0"/>
              </a:rPr>
              <a:t>Remember to be loving and patient with yourself and others who are neurodiverse </a:t>
            </a:r>
            <a:br>
              <a:rPr lang="en-US" sz="1200" dirty="0">
                <a:latin typeface="Calibri" panose="020F0502020204030204" pitchFamily="34" charset="0"/>
                <a:ea typeface="Calibri" panose="020F0502020204030204" pitchFamily="34" charset="0"/>
                <a:cs typeface="Calibri" panose="020F0502020204030204" pitchFamily="34" charset="0"/>
              </a:rPr>
            </a:br>
            <a:br>
              <a:rPr lang="en-US" sz="1200" dirty="0">
                <a:latin typeface="Calibri" panose="020F0502020204030204" pitchFamily="34" charset="0"/>
                <a:ea typeface="Calibri" panose="020F0502020204030204" pitchFamily="34" charset="0"/>
                <a:cs typeface="Calibri" panose="020F0502020204030204" pitchFamily="34" charset="0"/>
              </a:rPr>
            </a:b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51B7329-5767-E083-C74B-219476CC79A8}"/>
              </a:ext>
              <a:ext uri="{C183D7F6-B498-43B3-948B-1728B52AA6E4}">
                <adec:decorative xmlns:adec="http://schemas.microsoft.com/office/drawing/2017/decorative" val="1"/>
              </a:ext>
            </a:extLst>
          </p:cNvPr>
          <p:cNvPicPr>
            <a:picLocks noChangeAspect="1"/>
          </p:cNvPicPr>
          <p:nvPr/>
        </p:nvPicPr>
        <p:blipFill>
          <a:blip r:embed="rId3"/>
          <a:srcRect l="27260" r="13911" b="-1"/>
          <a:stretch/>
        </p:blipFill>
        <p:spPr>
          <a:xfrm>
            <a:off x="20" y="10"/>
            <a:ext cx="6044164" cy="6857990"/>
          </a:xfrm>
          <a:prstGeom prst="rect">
            <a:avLst/>
          </a:prstGeom>
        </p:spPr>
      </p:pic>
      <p:cxnSp>
        <p:nvCxnSpPr>
          <p:cNvPr id="50" name="Straight Connector 4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1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Young woman thinking">
            <a:extLst>
              <a:ext uri="{FF2B5EF4-FFF2-40B4-BE49-F238E27FC236}">
                <a16:creationId xmlns:a16="http://schemas.microsoft.com/office/drawing/2014/main" id="{25E78F21-97D9-F83E-D219-1749E6AFD79F}"/>
              </a:ext>
            </a:extLst>
          </p:cNvPr>
          <p:cNvPicPr>
            <a:picLocks noGrp="1" noChangeAspect="1"/>
          </p:cNvPicPr>
          <p:nvPr>
            <p:ph idx="1"/>
          </p:nvPr>
        </p:nvPicPr>
        <p:blipFill>
          <a:blip r:embed="rId2"/>
          <a:srcRect b="15730"/>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E9084-AC0A-1434-98A2-6808B8FB69EF}"/>
              </a:ext>
            </a:extLst>
          </p:cNvPr>
          <p:cNvSpPr>
            <a:spLocks noGrp="1"/>
          </p:cNvSpPr>
          <p:nvPr>
            <p:ph type="title"/>
          </p:nvPr>
        </p:nvSpPr>
        <p:spPr>
          <a:xfrm>
            <a:off x="704088" y="871759"/>
            <a:ext cx="5067300" cy="3497042"/>
          </a:xfrm>
        </p:spPr>
        <p:txBody>
          <a:bodyPr vert="horz" lIns="91440" tIns="45720" rIns="91440" bIns="45720" rtlCol="0" anchor="t">
            <a:normAutofit/>
          </a:bodyPr>
          <a:lstStyle/>
          <a:p>
            <a:r>
              <a:rPr lang="en-US" sz="5400">
                <a:solidFill>
                  <a:srgbClr val="FFFFFF"/>
                </a:solidFill>
              </a:rPr>
              <a:t>Q&amp;A Section </a:t>
            </a:r>
          </a:p>
        </p:txBody>
      </p:sp>
      <p:sp>
        <p:nvSpPr>
          <p:cNvPr id="4" name="Slide Number Placeholder 3">
            <a:extLst>
              <a:ext uri="{FF2B5EF4-FFF2-40B4-BE49-F238E27FC236}">
                <a16:creationId xmlns:a16="http://schemas.microsoft.com/office/drawing/2014/main" id="{CBC0EF4E-D193-A7BD-3103-DE638AF493C7}"/>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a:solidFill>
                  <a:srgbClr val="FFFFFF"/>
                </a:solidFill>
              </a:rPr>
              <a:pPr>
                <a:lnSpc>
                  <a:spcPct val="90000"/>
                </a:lnSpc>
                <a:spcAft>
                  <a:spcPts val="600"/>
                </a:spcAft>
              </a:pPr>
              <a:t>18</a:t>
            </a:fld>
            <a:endParaRPr lang="en-US">
              <a:solidFill>
                <a:srgbClr val="FFFFFF"/>
              </a:solidFill>
            </a:endParaRPr>
          </a:p>
        </p:txBody>
      </p:sp>
      <p:cxnSp>
        <p:nvCxnSpPr>
          <p:cNvPr id="43" name="Straight Connector 4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27308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9323-BB38-A389-AAA6-FC79FEBCE81E}"/>
              </a:ext>
            </a:extLst>
          </p:cNvPr>
          <p:cNvSpPr>
            <a:spLocks noGrp="1"/>
          </p:cNvSpPr>
          <p:nvPr>
            <p:ph type="title"/>
          </p:nvPr>
        </p:nvSpPr>
        <p:spPr>
          <a:xfrm>
            <a:off x="700635" y="922096"/>
            <a:ext cx="10691265" cy="616773"/>
          </a:xfrm>
        </p:spPr>
        <p:txBody>
          <a:bodyPr>
            <a:normAutofit fontScale="90000"/>
          </a:bodyPr>
          <a:lstStyle/>
          <a:p>
            <a:r>
              <a:rPr lang="en-US" sz="2800" b="1" dirty="0">
                <a:solidFill>
                  <a:srgbClr val="000000"/>
                </a:solidFill>
                <a:latin typeface="Arial" panose="020B0604020202020204" pitchFamily="34" charset="0"/>
              </a:rPr>
              <a:t>References:</a:t>
            </a:r>
            <a:br>
              <a:rPr lang="en-US" sz="3600" dirty="0"/>
            </a:br>
            <a:endParaRPr lang="en-US" dirty="0"/>
          </a:p>
        </p:txBody>
      </p:sp>
      <p:sp>
        <p:nvSpPr>
          <p:cNvPr id="3" name="Content Placeholder 2">
            <a:extLst>
              <a:ext uri="{FF2B5EF4-FFF2-40B4-BE49-F238E27FC236}">
                <a16:creationId xmlns:a16="http://schemas.microsoft.com/office/drawing/2014/main" id="{CBD9D43B-5775-1384-AABF-212257B2474F}"/>
              </a:ext>
            </a:extLst>
          </p:cNvPr>
          <p:cNvSpPr>
            <a:spLocks noGrp="1"/>
          </p:cNvSpPr>
          <p:nvPr>
            <p:ph idx="1"/>
          </p:nvPr>
        </p:nvSpPr>
        <p:spPr>
          <a:xfrm>
            <a:off x="1024021" y="1538869"/>
            <a:ext cx="10691265" cy="5182606"/>
          </a:xfrm>
        </p:spPr>
        <p:txBody>
          <a:bodyPr>
            <a:normAutofit fontScale="92500" lnSpcReduction="10000"/>
          </a:bodyPr>
          <a:lstStyle/>
          <a:p>
            <a:pPr indent="-457200" rtl="0"/>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(n.d.). Colorado Civil Rights Division: Home. Retrieved February 16, 2025, from https://ccrd.colorado.gov/</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0" u="none" strike="noStrike" dirty="0" err="1">
                <a:effectLst/>
                <a:latin typeface="Calibri" panose="020F0502020204030204" pitchFamily="34" charset="0"/>
                <a:ea typeface="Calibri" panose="020F0502020204030204" pitchFamily="34" charset="0"/>
                <a:cs typeface="Calibri" panose="020F0502020204030204" pitchFamily="34" charset="0"/>
              </a:rPr>
              <a:t>Amelines</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A., &amp; HEDLEY, D. (n.d.). </a:t>
            </a:r>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What is Neurodiversity</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Neurodiversity Hub. Retrieved February 16, 2025, from https://www.neurodiversityhub.org/what-is-neurodiversity</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FAQ: HB21-1110 Colorado Laws For Persons With Disabilities | Office of Information Technology</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(n.d.). Governor's Office of Information Technology. Retrieved February 16, 2025, from https://oit.colorado.gov/hb21-1110-faq</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Guide to Disability Rights Laws</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(n.d.). ADA.gov. Retrieved February 16, 2025, from https://www.ada.gov/resources/disability-rights-guide/</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https://ccdconline.org/get-assistance/individual-advocacy/. (n.d.).</a:t>
            </a:r>
          </a:p>
          <a:p>
            <a:pPr indent="-457200" rtl="0"/>
            <a:r>
              <a:rPr lang="en-US" sz="1500" b="0" i="0" dirty="0">
                <a:effectLst/>
                <a:latin typeface="Calibri" panose="020F0502020204030204" pitchFamily="34" charset="0"/>
                <a:ea typeface="Calibri" panose="020F0502020204030204" pitchFamily="34" charset="0"/>
                <a:cs typeface="Calibri" panose="020F0502020204030204" pitchFamily="34" charset="0"/>
              </a:rPr>
              <a:t>McDonald WM. </a:t>
            </a:r>
            <a:r>
              <a:rPr lang="en-US" sz="1500" b="0" i="1" dirty="0">
                <a:effectLst/>
                <a:latin typeface="Calibri" panose="020F0502020204030204" pitchFamily="34" charset="0"/>
                <a:ea typeface="Calibri" panose="020F0502020204030204" pitchFamily="34" charset="0"/>
                <a:cs typeface="Calibri" panose="020F0502020204030204" pitchFamily="34" charset="0"/>
              </a:rPr>
              <a:t>Overview of Neurocognitive Disorders</a:t>
            </a:r>
            <a:r>
              <a:rPr lang="en-US" sz="1500" b="0" i="0" dirty="0">
                <a:effectLst/>
                <a:latin typeface="Calibri" panose="020F0502020204030204" pitchFamily="34" charset="0"/>
                <a:ea typeface="Calibri" panose="020F0502020204030204" pitchFamily="34" charset="0"/>
                <a:cs typeface="Calibri" panose="020F0502020204030204" pitchFamily="34" charset="0"/>
              </a:rPr>
              <a:t>. Focus (Am </a:t>
            </a:r>
            <a:r>
              <a:rPr lang="en-US" sz="1500" b="0" i="0" dirty="0" err="1">
                <a:effectLst/>
                <a:latin typeface="Calibri" panose="020F0502020204030204" pitchFamily="34" charset="0"/>
                <a:ea typeface="Calibri" panose="020F0502020204030204" pitchFamily="34" charset="0"/>
                <a:cs typeface="Calibri" panose="020F0502020204030204" pitchFamily="34" charset="0"/>
              </a:rPr>
              <a:t>Psychiatr</a:t>
            </a:r>
            <a:r>
              <a:rPr lang="en-US" sz="1500" b="0" i="0" dirty="0">
                <a:effectLst/>
                <a:latin typeface="Calibri" panose="020F0502020204030204" pitchFamily="34" charset="0"/>
                <a:ea typeface="Calibri" panose="020F0502020204030204" pitchFamily="34" charset="0"/>
                <a:cs typeface="Calibri" panose="020F0502020204030204" pitchFamily="34" charset="0"/>
              </a:rPr>
              <a:t> </a:t>
            </a:r>
            <a:r>
              <a:rPr lang="en-US" sz="1500" b="0" i="0" dirty="0" err="1">
                <a:effectLst/>
                <a:latin typeface="Calibri" panose="020F0502020204030204" pitchFamily="34" charset="0"/>
                <a:ea typeface="Calibri" panose="020F0502020204030204" pitchFamily="34" charset="0"/>
                <a:cs typeface="Calibri" panose="020F0502020204030204" pitchFamily="34" charset="0"/>
              </a:rPr>
              <a:t>Publ</a:t>
            </a:r>
            <a:r>
              <a:rPr lang="en-US" sz="1500" b="0" i="0" dirty="0">
                <a:effectLst/>
                <a:latin typeface="Calibri" panose="020F0502020204030204" pitchFamily="34" charset="0"/>
                <a:ea typeface="Calibri" panose="020F0502020204030204" pitchFamily="34" charset="0"/>
                <a:cs typeface="Calibri" panose="020F0502020204030204" pitchFamily="34" charset="0"/>
              </a:rPr>
              <a:t>). 2017 Jan;15(1):4-12. </a:t>
            </a:r>
            <a:r>
              <a:rPr lang="en-US" sz="1500" b="0" i="0" dirty="0" err="1">
                <a:effectLst/>
                <a:latin typeface="Calibri" panose="020F0502020204030204" pitchFamily="34" charset="0"/>
                <a:ea typeface="Calibri" panose="020F0502020204030204" pitchFamily="34" charset="0"/>
                <a:cs typeface="Calibri" panose="020F0502020204030204" pitchFamily="34" charset="0"/>
              </a:rPr>
              <a:t>doi</a:t>
            </a:r>
            <a:r>
              <a:rPr lang="en-US" sz="1500" b="0" i="0" dirty="0">
                <a:effectLst/>
                <a:latin typeface="Calibri" panose="020F0502020204030204" pitchFamily="34" charset="0"/>
                <a:ea typeface="Calibri" panose="020F0502020204030204" pitchFamily="34" charset="0"/>
                <a:cs typeface="Calibri" panose="020F0502020204030204" pitchFamily="34" charset="0"/>
              </a:rPr>
              <a:t>: 10.1176/appi.focus.20160030. </a:t>
            </a:r>
            <a:r>
              <a:rPr lang="en-US" sz="1500" b="0" i="0" dirty="0" err="1">
                <a:effectLst/>
                <a:latin typeface="Calibri" panose="020F0502020204030204" pitchFamily="34" charset="0"/>
                <a:ea typeface="Calibri" panose="020F0502020204030204" pitchFamily="34" charset="0"/>
                <a:cs typeface="Calibri" panose="020F0502020204030204" pitchFamily="34" charset="0"/>
              </a:rPr>
              <a:t>Epub</a:t>
            </a:r>
            <a:r>
              <a:rPr lang="en-US" sz="1500" b="0" i="0" dirty="0">
                <a:effectLst/>
                <a:latin typeface="Calibri" panose="020F0502020204030204" pitchFamily="34" charset="0"/>
                <a:ea typeface="Calibri" panose="020F0502020204030204" pitchFamily="34" charset="0"/>
                <a:cs typeface="Calibri" panose="020F0502020204030204" pitchFamily="34" charset="0"/>
              </a:rPr>
              <a:t> 2017 Jan 11. PMID: 31975834; PMCID: PMC6519631.</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1" strike="noStrike" dirty="0">
                <a:effectLst/>
                <a:latin typeface="Calibri" panose="020F0502020204030204" pitchFamily="34" charset="0"/>
                <a:ea typeface="Calibri" panose="020F0502020204030204" pitchFamily="34" charset="0"/>
                <a:cs typeface="Calibri" panose="020F0502020204030204" pitchFamily="34" charset="0"/>
              </a:rPr>
              <a:t>Neurodiversity glossary of terms</a:t>
            </a:r>
            <a:r>
              <a:rPr lang="en-US" sz="1500" b="0" i="0" strike="noStrike" dirty="0">
                <a:effectLst/>
                <a:latin typeface="Calibri" panose="020F0502020204030204" pitchFamily="34" charset="0"/>
                <a:ea typeface="Calibri" panose="020F0502020204030204" pitchFamily="34" charset="0"/>
                <a:cs typeface="Calibri" panose="020F0502020204030204" pitchFamily="34" charset="0"/>
              </a:rPr>
              <a:t>. (2021, June 10). College of Policing. Retrieved February 16, 2025, from </a:t>
            </a:r>
            <a:r>
              <a:rPr lang="en-US" sz="1500" u="sng" strike="noStrike"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https://www.college.police.uk/support-forces/diversity-and-inclusion/neurodiversity-glossary-terms</a:t>
            </a:r>
            <a:endParaRPr lang="en-US" sz="1500" u="sng" strike="noStrike"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King, N. S. (2023). </a:t>
            </a:r>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An Introduction to Coping with Brain Injury</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Little, Brown Book Group Limited.</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Public Library Association &amp; Saleh, E. (2024, July 2). </a:t>
            </a:r>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https://publiclibrariesonline.org/2024/07/strategies-for-success-as-a-neurodiverse-librarian/</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Public Libraries Online Journal. Retrieved February 15, 2025, from https://publiclibrariesonline.org/</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indent="-457200" rtl="0"/>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World Health Organization. (n.d.). </a:t>
            </a:r>
            <a:r>
              <a:rPr lang="en-US" sz="1500" b="0" i="1" u="none" strike="noStrike" dirty="0">
                <a:effectLst/>
                <a:latin typeface="Calibri" panose="020F0502020204030204" pitchFamily="34" charset="0"/>
                <a:ea typeface="Calibri" panose="020F0502020204030204" pitchFamily="34" charset="0"/>
                <a:cs typeface="Calibri" panose="020F0502020204030204" pitchFamily="34" charset="0"/>
              </a:rPr>
              <a:t>International Classification of Functioning, Disability and Health</a:t>
            </a:r>
            <a:r>
              <a:rPr lang="en-US" sz="1500" b="0" i="0" u="none" strike="noStrike" dirty="0">
                <a:effectLst/>
                <a:latin typeface="Calibri" panose="020F0502020204030204" pitchFamily="34" charset="0"/>
                <a:ea typeface="Calibri" panose="020F0502020204030204" pitchFamily="34" charset="0"/>
                <a:cs typeface="Calibri" panose="020F0502020204030204" pitchFamily="34" charset="0"/>
              </a:rPr>
              <a:t>. World Health Organization (WHO). Retrieved February 16, 2025, from https://iris.who.int/bitstream/handle/10665/42407/9241545429.pdf?sequence=1</a:t>
            </a:r>
            <a:endParaRPr lang="en-US" sz="1500" b="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br>
              <a:rPr lang="en-US" sz="1500" dirty="0">
                <a:latin typeface="Calibri" panose="020F0502020204030204" pitchFamily="34" charset="0"/>
                <a:ea typeface="Calibri" panose="020F0502020204030204" pitchFamily="34" charset="0"/>
                <a:cs typeface="Calibri" panose="020F0502020204030204" pitchFamily="34" charset="0"/>
              </a:rPr>
            </a:br>
            <a:endParaRPr lang="en-US" altLang="en-US" sz="1500" dirty="0">
              <a:latin typeface="Calibri" panose="020F0502020204030204" pitchFamily="34" charset="0"/>
              <a:ea typeface="Calibri" panose="020F0502020204030204" pitchFamily="34" charset="0"/>
              <a:cs typeface="Calibri" panose="020F0502020204030204" pitchFamily="34" charset="0"/>
            </a:endParaRPr>
          </a:p>
          <a:p>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20B42-0F62-D1EC-325E-DD2D56B1144D}"/>
              </a:ext>
            </a:extLst>
          </p:cNvPr>
          <p:cNvSpPr>
            <a:spLocks noGrp="1"/>
          </p:cNvSpPr>
          <p:nvPr>
            <p:ph type="sldNum" sz="quarter" idx="12"/>
          </p:nvPr>
        </p:nvSpPr>
        <p:spPr/>
        <p:txBody>
          <a:bodyPr/>
          <a:lstStyle/>
          <a:p>
            <a:fld id="{C3DB2ADC-AF19-4574-8C10-79B5B04FCA27}" type="slidenum">
              <a:rPr lang="en-US" smtClean="0"/>
              <a:pPr/>
              <a:t>19</a:t>
            </a:fld>
            <a:endParaRPr lang="en-US" dirty="0"/>
          </a:p>
        </p:txBody>
      </p:sp>
    </p:spTree>
    <p:extLst>
      <p:ext uri="{BB962C8B-B14F-4D97-AF65-F5344CB8AC3E}">
        <p14:creationId xmlns:p14="http://schemas.microsoft.com/office/powerpoint/2010/main" val="412151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703400" y="871758"/>
            <a:ext cx="5227171" cy="3871143"/>
          </a:xfrm>
        </p:spPr>
        <p:txBody>
          <a:bodyPr vert="horz" lIns="91440" tIns="45720" rIns="91440" bIns="45720" rtlCol="0" anchor="t">
            <a:normAutofit/>
          </a:bodyPr>
          <a:lstStyle/>
          <a:p>
            <a:pPr>
              <a:lnSpc>
                <a:spcPct val="90000"/>
              </a:lnSpc>
            </a:pPr>
            <a:r>
              <a:rPr lang="en-US" sz="5400" dirty="0"/>
              <a:t>Survey: What does it mean to be neurodiverse? </a:t>
            </a:r>
            <a:br>
              <a:rPr lang="en-US" sz="5400" dirty="0"/>
            </a:br>
            <a:endParaRPr lang="en-US" sz="5400" dirty="0"/>
          </a:p>
        </p:txBody>
      </p:sp>
      <p:pic>
        <p:nvPicPr>
          <p:cNvPr id="7" name="Picture 6" descr="Colored pencils on black background">
            <a:extLst>
              <a:ext uri="{FF2B5EF4-FFF2-40B4-BE49-F238E27FC236}">
                <a16:creationId xmlns:a16="http://schemas.microsoft.com/office/drawing/2014/main" id="{7E3E3AA1-3A84-8D26-C944-C442947DA14F}"/>
              </a:ext>
            </a:extLst>
          </p:cNvPr>
          <p:cNvPicPr>
            <a:picLocks noChangeAspect="1"/>
          </p:cNvPicPr>
          <p:nvPr/>
        </p:nvPicPr>
        <p:blipFill>
          <a:blip r:embed="rId3"/>
          <a:srcRect l="29567" r="15178" b="-1"/>
          <a:stretch/>
        </p:blipFill>
        <p:spPr>
          <a:xfrm>
            <a:off x="6515100" y="10"/>
            <a:ext cx="5676900" cy="6857990"/>
          </a:xfrm>
          <a:prstGeom prst="rect">
            <a:avLst/>
          </a:prstGeom>
        </p:spPr>
      </p:pic>
      <p:sp>
        <p:nvSpPr>
          <p:cNvPr id="2" name="Slide Number Placeholder 1">
            <a:extLst>
              <a:ext uri="{FF2B5EF4-FFF2-40B4-BE49-F238E27FC236}">
                <a16:creationId xmlns:a16="http://schemas.microsoft.com/office/drawing/2014/main" id="{DA128192-0728-892D-258C-A8F14C65D606}"/>
              </a:ext>
              <a:ext uri="{C183D7F6-B498-43B3-948B-1728B52AA6E4}">
                <adec:decorative xmlns:adec="http://schemas.microsoft.com/office/drawing/2017/decorative" val="1"/>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a:solidFill>
                  <a:srgbClr val="FFFFFF"/>
                </a:solidFill>
              </a:rPr>
              <a:pPr>
                <a:lnSpc>
                  <a:spcPct val="90000"/>
                </a:lnSpc>
                <a:spcAft>
                  <a:spcPts val="600"/>
                </a:spcAft>
              </a:pPr>
              <a:t>2</a:t>
            </a:fld>
            <a:endParaRPr lang="en-US" sz="1800" dirty="0">
              <a:solidFill>
                <a:srgbClr val="FFFFFF"/>
              </a:solidFill>
            </a:endParaRPr>
          </a:p>
        </p:txBody>
      </p:sp>
      <p:cxnSp>
        <p:nvCxnSpPr>
          <p:cNvPr id="41" name="Straight Connector 4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817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49" name="Straight Connector 4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erson standing in a field with a rainbow in the background&#10;&#10;">
            <a:extLst>
              <a:ext uri="{FF2B5EF4-FFF2-40B4-BE49-F238E27FC236}">
                <a16:creationId xmlns:a16="http://schemas.microsoft.com/office/drawing/2014/main" id="{BF59EEB2-5DB2-DE61-83D7-44DCDCE84CBF}"/>
              </a:ext>
            </a:extLst>
          </p:cNvPr>
          <p:cNvPicPr>
            <a:picLocks noChangeAspect="1"/>
          </p:cNvPicPr>
          <p:nvPr/>
        </p:nvPicPr>
        <p:blipFill>
          <a:blip r:embed="rId2">
            <a:extLst>
              <a:ext uri="{837473B0-CC2E-450A-ABE3-18F120FF3D39}">
                <a1611:picAttrSrcUrl xmlns:a1611="http://schemas.microsoft.com/office/drawing/2016/11/main" r:id="rId3"/>
              </a:ext>
            </a:extLst>
          </a:blip>
          <a:srcRect t="9091" r="15152" b="1"/>
          <a:stretch/>
        </p:blipFill>
        <p:spPr>
          <a:xfrm>
            <a:off x="20" y="10"/>
            <a:ext cx="12191979" cy="6857990"/>
          </a:xfrm>
          <a:prstGeom prst="rect">
            <a:avLst/>
          </a:prstGeom>
        </p:spPr>
      </p:pic>
      <p:sp>
        <p:nvSpPr>
          <p:cNvPr id="51" name="Rectangle 50">
            <a:extLst>
              <a:ext uri="{FF2B5EF4-FFF2-40B4-BE49-F238E27FC236}">
                <a16:creationId xmlns:a16="http://schemas.microsoft.com/office/drawing/2014/main" id="{D21F66AB-6D67-4C86-A415-0B6E4EEC5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3811" y="423809"/>
            <a:ext cx="6858002" cy="6010383"/>
          </a:xfrm>
          <a:prstGeom prst="rect">
            <a:avLst/>
          </a:prstGeom>
          <a:gradFill>
            <a:gsLst>
              <a:gs pos="0">
                <a:schemeClr val="bg1">
                  <a:alpha val="0"/>
                </a:schemeClr>
              </a:gs>
              <a:gs pos="46000">
                <a:schemeClr val="bg1">
                  <a:alpha val="31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4A1EF9E-94E1-7B33-B16D-03246F56DA62}"/>
              </a:ext>
            </a:extLst>
          </p:cNvPr>
          <p:cNvSpPr>
            <a:spLocks noGrp="1"/>
          </p:cNvSpPr>
          <p:nvPr>
            <p:ph type="title"/>
          </p:nvPr>
        </p:nvSpPr>
        <p:spPr>
          <a:xfrm>
            <a:off x="313786" y="908651"/>
            <a:ext cx="5230366" cy="4005454"/>
          </a:xfrm>
        </p:spPr>
        <p:txBody>
          <a:bodyPr vert="horz" lIns="91440" tIns="45720" rIns="91440" bIns="45720" rtlCol="0" anchor="t">
            <a:normAutofit/>
          </a:bodyPr>
          <a:lstStyle/>
          <a:p>
            <a:r>
              <a:rPr lang="en-US" sz="6800"/>
              <a:t>Thank you! </a:t>
            </a:r>
          </a:p>
        </p:txBody>
      </p:sp>
      <p:cxnSp>
        <p:nvCxnSpPr>
          <p:cNvPr id="53" name="Straight Connector 52">
            <a:extLst>
              <a:ext uri="{FF2B5EF4-FFF2-40B4-BE49-F238E27FC236}">
                <a16:creationId xmlns:a16="http://schemas.microsoft.com/office/drawing/2014/main" id="{0B66F5E1-B07D-4718-F4B4-5FCE4B7E8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00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15BF0D-0111-5B99-947F-95C7AAFA2980}"/>
              </a:ext>
            </a:extLst>
          </p:cNvPr>
          <p:cNvSpPr txBox="1"/>
          <p:nvPr/>
        </p:nvSpPr>
        <p:spPr>
          <a:xfrm>
            <a:off x="9668552" y="6657945"/>
            <a:ext cx="252344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en.wikipedia.org/wiki/Rainbow">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620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E3D69-DC7C-1402-05A3-61662268B3E3}"/>
              </a:ext>
            </a:extLst>
          </p:cNvPr>
          <p:cNvSpPr>
            <a:spLocks noGrp="1"/>
          </p:cNvSpPr>
          <p:nvPr>
            <p:ph type="title"/>
          </p:nvPr>
        </p:nvSpPr>
        <p:spPr>
          <a:xfrm>
            <a:off x="678426" y="889819"/>
            <a:ext cx="10713473" cy="5039393"/>
          </a:xfrm>
        </p:spPr>
        <p:txBody>
          <a:bodyPr vert="horz" lIns="91440" tIns="45720" rIns="91440" bIns="45720" rtlCol="0" anchor="t">
            <a:normAutofit fontScale="90000"/>
          </a:bodyPr>
          <a:lstStyle/>
          <a:p>
            <a:pPr>
              <a:lnSpc>
                <a:spcPct val="90000"/>
              </a:lnSpc>
            </a:pPr>
            <a:r>
              <a:rPr lang="en-US" sz="2800" dirty="0">
                <a:latin typeface="Calibri" panose="020F0502020204030204" pitchFamily="34" charset="0"/>
                <a:ea typeface="Calibri" panose="020F0502020204030204" pitchFamily="34" charset="0"/>
                <a:cs typeface="Calibri" panose="020F0502020204030204" pitchFamily="34" charset="0"/>
              </a:rPr>
              <a:t>Scenario:</a:t>
            </a:r>
            <a:br>
              <a:rPr lang="en-US" sz="2800" dirty="0">
                <a:latin typeface="Calibri" panose="020F0502020204030204" pitchFamily="34" charset="0"/>
                <a:ea typeface="Calibri" panose="020F0502020204030204" pitchFamily="34" charset="0"/>
                <a:cs typeface="Calibri" panose="020F0502020204030204" pitchFamily="34" charset="0"/>
              </a:rPr>
            </a:b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You are working on the reference desk when you overhear an angry patron yelling at your colleague for asking the same question twice. You see your colleague freeze and unsure how to address the patron. You Are not aware that your colleague is neurodiverse. </a:t>
            </a:r>
            <a:br>
              <a:rPr lang="en-US" sz="2000" dirty="0"/>
            </a:br>
            <a:br>
              <a:rPr lang="en-US" sz="2000" dirty="0"/>
            </a:br>
            <a:br>
              <a:rPr lang="en-US" sz="2000" dirty="0"/>
            </a:br>
            <a:r>
              <a:rPr lang="en-US" sz="2700" dirty="0">
                <a:latin typeface="Calibri" panose="020F0502020204030204" pitchFamily="34" charset="0"/>
                <a:ea typeface="Calibri" panose="020F0502020204030204" pitchFamily="34" charset="0"/>
                <a:cs typeface="Calibri" panose="020F0502020204030204" pitchFamily="34" charset="0"/>
              </a:rPr>
              <a:t>1) what might you think about your colleague?</a:t>
            </a:r>
            <a:br>
              <a:rPr lang="en-US" sz="2700" dirty="0">
                <a:latin typeface="Calibri" panose="020F0502020204030204" pitchFamily="34" charset="0"/>
                <a:ea typeface="Calibri" panose="020F0502020204030204" pitchFamily="34" charset="0"/>
                <a:cs typeface="Calibri" panose="020F0502020204030204" pitchFamily="34" charset="0"/>
              </a:rPr>
            </a:br>
            <a:br>
              <a:rPr lang="en-US" sz="2700" dirty="0">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2) how would you feel in this situation? </a:t>
            </a:r>
            <a:br>
              <a:rPr lang="en-US" sz="2700" dirty="0">
                <a:latin typeface="Calibri" panose="020F0502020204030204" pitchFamily="34" charset="0"/>
                <a:ea typeface="Calibri" panose="020F0502020204030204" pitchFamily="34" charset="0"/>
                <a:cs typeface="Calibri" panose="020F0502020204030204" pitchFamily="34" charset="0"/>
              </a:rPr>
            </a:br>
            <a:br>
              <a:rPr lang="en-US" sz="2000" dirty="0"/>
            </a:br>
            <a:br>
              <a:rPr lang="en-US" sz="2000" dirty="0"/>
            </a:br>
            <a:r>
              <a:rPr lang="en-US" sz="2000" dirty="0"/>
              <a:t> </a:t>
            </a:r>
          </a:p>
        </p:txBody>
      </p:sp>
      <p:sp>
        <p:nvSpPr>
          <p:cNvPr id="3" name="Slide Number Placeholder 2">
            <a:extLst>
              <a:ext uri="{FF2B5EF4-FFF2-40B4-BE49-F238E27FC236}">
                <a16:creationId xmlns:a16="http://schemas.microsoft.com/office/drawing/2014/main" id="{BDA5732B-77C5-50AB-0C98-3ACF6843090C}"/>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mtClean="0"/>
              <a:pPr>
                <a:lnSpc>
                  <a:spcPct val="90000"/>
                </a:lnSpc>
                <a:spcAft>
                  <a:spcPts val="600"/>
                </a:spcAft>
              </a:pPr>
              <a:t>3</a:t>
            </a:fld>
            <a:endParaRPr lang="en-US"/>
          </a:p>
        </p:txBody>
      </p:sp>
      <p:cxnSp>
        <p:nvCxnSpPr>
          <p:cNvPr id="24" name="Straight Connector 23">
            <a:extLst>
              <a:ext uri="{FF2B5EF4-FFF2-40B4-BE49-F238E27FC236}">
                <a16:creationId xmlns:a16="http://schemas.microsoft.com/office/drawing/2014/main" id="{21A926A9-9B62-48DD-A56E-C2E86029C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D0CB6C-6FF5-4985-B4B9-2C276BBBF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43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E2A91-1370-BA6D-BC7A-EBCD0247868E}"/>
              </a:ext>
            </a:extLst>
          </p:cNvPr>
          <p:cNvSpPr>
            <a:spLocks noGrp="1"/>
          </p:cNvSpPr>
          <p:nvPr>
            <p:ph type="title"/>
          </p:nvPr>
        </p:nvSpPr>
        <p:spPr>
          <a:xfrm>
            <a:off x="3642630" y="448181"/>
            <a:ext cx="7445661" cy="1685418"/>
          </a:xfrm>
        </p:spPr>
        <p:txBody>
          <a:bodyPr vert="horz" lIns="91440" tIns="45720" rIns="91440" bIns="45720" rtlCol="0" anchor="t">
            <a:normAutofit fontScale="90000"/>
          </a:bodyPr>
          <a:lstStyle/>
          <a:p>
            <a:pPr>
              <a:lnSpc>
                <a:spcPct val="90000"/>
              </a:lnSpc>
            </a:pPr>
            <a:r>
              <a:rPr lang="en-US" sz="3600" dirty="0"/>
              <a:t>Survey: How many of you are familiar in some way with neurodiverse librarianship? </a:t>
            </a:r>
            <a:br>
              <a:rPr lang="en-US" sz="2200" dirty="0"/>
            </a:br>
            <a:endParaRPr lang="en-US" sz="2200" dirty="0"/>
          </a:p>
        </p:txBody>
      </p:sp>
      <p:sp>
        <p:nvSpPr>
          <p:cNvPr id="4" name="Slide Number Placeholder 3">
            <a:extLst>
              <a:ext uri="{FF2B5EF4-FFF2-40B4-BE49-F238E27FC236}">
                <a16:creationId xmlns:a16="http://schemas.microsoft.com/office/drawing/2014/main" id="{5C6CF2C7-4D0E-C121-D5F4-7AC6D10CB32D}"/>
              </a:ext>
              <a:ext uri="{C183D7F6-B498-43B3-948B-1728B52AA6E4}">
                <adec:decorative xmlns:adec="http://schemas.microsoft.com/office/drawing/2017/decorative" val="1"/>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4</a:t>
            </a:fld>
            <a:endParaRPr lang="en-US" sz="1800"/>
          </a:p>
        </p:txBody>
      </p:sp>
      <p:cxnSp>
        <p:nvCxnSpPr>
          <p:cNvPr id="41" name="Straight Connector 40">
            <a:extLst>
              <a:ext uri="{FF2B5EF4-FFF2-40B4-BE49-F238E27FC236}">
                <a16:creationId xmlns:a16="http://schemas.microsoft.com/office/drawing/2014/main" id="{F9600FFC-92AF-4AD3-9595-B0E23476BD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195590" y="661358"/>
            <a:ext cx="0" cy="57607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Blue push pin surrounded by circle of red push pins">
            <a:extLst>
              <a:ext uri="{FF2B5EF4-FFF2-40B4-BE49-F238E27FC236}">
                <a16:creationId xmlns:a16="http://schemas.microsoft.com/office/drawing/2014/main" id="{A8FD8395-EAF8-9D0D-845C-4DD08AA4AB8D}"/>
              </a:ext>
            </a:extLst>
          </p:cNvPr>
          <p:cNvPicPr>
            <a:picLocks noChangeAspect="1"/>
          </p:cNvPicPr>
          <p:nvPr/>
        </p:nvPicPr>
        <p:blipFill>
          <a:blip r:embed="rId2"/>
          <a:stretch>
            <a:fillRect/>
          </a:stretch>
        </p:blipFill>
        <p:spPr>
          <a:xfrm>
            <a:off x="3282676" y="2041973"/>
            <a:ext cx="6736987" cy="4496939"/>
          </a:xfrm>
          <a:prstGeom prst="rect">
            <a:avLst/>
          </a:prstGeom>
        </p:spPr>
      </p:pic>
    </p:spTree>
    <p:extLst>
      <p:ext uri="{BB962C8B-B14F-4D97-AF65-F5344CB8AC3E}">
        <p14:creationId xmlns:p14="http://schemas.microsoft.com/office/powerpoint/2010/main" val="1909413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84BB-FB7F-3A8B-9FA7-5C8E3DFB2170}"/>
              </a:ext>
            </a:extLst>
          </p:cNvPr>
          <p:cNvSpPr>
            <a:spLocks noGrp="1"/>
          </p:cNvSpPr>
          <p:nvPr>
            <p:ph type="title"/>
          </p:nvPr>
        </p:nvSpPr>
        <p:spPr>
          <a:xfrm>
            <a:off x="700635" y="922095"/>
            <a:ext cx="10695911" cy="5434255"/>
          </a:xfrm>
        </p:spPr>
        <p:txBody>
          <a:bodyPr>
            <a:normAutofit fontScale="90000"/>
          </a:bodyPr>
          <a:lstStyle/>
          <a:p>
            <a:pPr marL="0" marR="0">
              <a:lnSpc>
                <a:spcPct val="115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Social scientist- JUDY SINGER-late 1990’s &amp; Robert Chapman </a:t>
            </a:r>
            <a:br>
              <a:rPr lang="en-US" sz="2000" dirty="0">
                <a:latin typeface="Calibri" panose="020F0502020204030204" pitchFamily="34" charset="0"/>
                <a:ea typeface="Calibri" panose="020F0502020204030204" pitchFamily="34" charset="0"/>
                <a:cs typeface="Calibri" panose="020F0502020204030204" pitchFamily="34" charset="0"/>
              </a:rPr>
            </a:b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b="0"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neurodiversity movement is a social justice movement based on the philosophy that different ways of thinking and behaving should be embraced and are natural variations of being human. </a:t>
            </a:r>
            <a:r>
              <a:rPr lang="en-US" sz="2000" dirty="0">
                <a:latin typeface="Calibri" panose="020F0502020204030204" pitchFamily="34" charset="0"/>
                <a:ea typeface="Calibri" panose="020F0502020204030204" pitchFamily="34" charset="0"/>
                <a:cs typeface="Calibri" panose="020F0502020204030204" pitchFamily="34" charset="0"/>
              </a:rPr>
              <a:t>everyone has a unique way learning, processing and applying information. </a:t>
            </a:r>
            <a:br>
              <a:rPr lang="en-US" sz="2000" b="0" i="0" dirty="0">
                <a:effectLst/>
                <a:latin typeface="Calibri" panose="020F0502020204030204" pitchFamily="34" charset="0"/>
                <a:ea typeface="Calibri" panose="020F0502020204030204" pitchFamily="34" charset="0"/>
                <a:cs typeface="Calibri" panose="020F0502020204030204" pitchFamily="34" charset="0"/>
              </a:rPr>
            </a:br>
            <a:br>
              <a:rPr lang="en-US" sz="2000" b="0" i="0" dirty="0">
                <a:effectLst/>
                <a:latin typeface="Calibri" panose="020F0502020204030204" pitchFamily="34" charset="0"/>
                <a:ea typeface="Calibri" panose="020F0502020204030204" pitchFamily="34" charset="0"/>
                <a:cs typeface="Calibri" panose="020F0502020204030204" pitchFamily="34" charset="0"/>
              </a:rPr>
            </a:br>
            <a:r>
              <a:rPr lang="en-US" sz="2000" b="0" i="0" dirty="0">
                <a:effectLst/>
                <a:latin typeface="Calibri" panose="020F0502020204030204" pitchFamily="34" charset="0"/>
                <a:ea typeface="Calibri" panose="020F0502020204030204" pitchFamily="34" charset="0"/>
                <a:cs typeface="Calibri" panose="020F0502020204030204" pitchFamily="34" charset="0"/>
              </a:rPr>
              <a:t>However, According to American Psychiatric Association the symptoms of neurodiversity </a:t>
            </a:r>
            <a:r>
              <a:rPr lang="en-US" sz="2000" dirty="0">
                <a:latin typeface="Calibri" panose="020F0502020204030204" pitchFamily="34" charset="0"/>
                <a:ea typeface="Calibri" panose="020F0502020204030204" pitchFamily="34" charset="0"/>
                <a:cs typeface="Calibri" panose="020F0502020204030204" pitchFamily="34" charset="0"/>
              </a:rPr>
              <a:t>interfere or reduce the quality of social, academic, or occupational functioning. </a:t>
            </a:r>
            <a:br>
              <a:rPr lang="en-US" sz="2000" dirty="0">
                <a:latin typeface="Calibri" panose="020F0502020204030204" pitchFamily="34" charset="0"/>
                <a:ea typeface="Calibri" panose="020F0502020204030204" pitchFamily="34" charset="0"/>
                <a:cs typeface="Calibri" panose="020F0502020204030204" pitchFamily="34" charset="0"/>
              </a:rPr>
            </a:b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Social or medical model of dis/ability? </a:t>
            </a:r>
            <a:br>
              <a:rPr lang="en-US" sz="2000" dirty="0">
                <a:latin typeface="Calibri" panose="020F0502020204030204" pitchFamily="34" charset="0"/>
                <a:ea typeface="Calibri" panose="020F0502020204030204" pitchFamily="34" charset="0"/>
                <a:cs typeface="Calibri" panose="020F0502020204030204" pitchFamily="34" charset="0"/>
              </a:rPr>
            </a:b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Neurodiversity is a broad subject with many areas to consider. there is not a ‘one size fits all’ approach. The needs for dyslexia and dementia are completely different conditions yet labeled under the same category.</a:t>
            </a:r>
            <a:br>
              <a:rPr lang="en-US" sz="2000" dirty="0">
                <a:latin typeface="Calibri" panose="020F0502020204030204" pitchFamily="34" charset="0"/>
                <a:ea typeface="Calibri" panose="020F0502020204030204" pitchFamily="34" charset="0"/>
                <a:cs typeface="Calibri" panose="020F0502020204030204" pitchFamily="34" charset="0"/>
              </a:rPr>
            </a:b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Neurodiverse or neurodivergent? Some argue that we are all neurodiverse.</a:t>
            </a:r>
            <a:br>
              <a:rPr lang="en-US" sz="2200" kern="100" dirty="0">
                <a:effectLst/>
                <a:latin typeface="Calibri" panose="020F0502020204030204" pitchFamily="34" charset="0"/>
                <a:ea typeface="Calibri" panose="020F0502020204030204" pitchFamily="34" charset="0"/>
                <a:cs typeface="Calibri" panose="020F0502020204030204" pitchFamily="34" charset="0"/>
              </a:rPr>
            </a:br>
            <a:r>
              <a:rPr lang="en-US" sz="2200" kern="100" dirty="0">
                <a:effectLst/>
                <a:latin typeface="Calibri" panose="020F0502020204030204" pitchFamily="34" charset="0"/>
                <a:ea typeface="Calibri" panose="020F0502020204030204" pitchFamily="34" charset="0"/>
                <a:cs typeface="Calibri" panose="020F0502020204030204" pitchFamily="34" charset="0"/>
              </a:rPr>
              <a:t>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br>
              <a:rPr lang="en-US" sz="2700" b="0" i="0" dirty="0">
                <a:solidFill>
                  <a:srgbClr val="414042"/>
                </a:solidFill>
                <a:effectLst/>
                <a:latin typeface="Calibri" panose="020F0502020204030204" pitchFamily="34" charset="0"/>
                <a:ea typeface="Calibri" panose="020F0502020204030204" pitchFamily="34" charset="0"/>
                <a:cs typeface="Calibri" panose="020F0502020204030204" pitchFamily="34" charset="0"/>
              </a:rPr>
            </a:br>
            <a:br>
              <a:rPr lang="en-US" sz="2700" b="0" i="0" dirty="0">
                <a:solidFill>
                  <a:srgbClr val="414042"/>
                </a:solidFill>
                <a:effectLst/>
                <a:latin typeface="Calibri" panose="020F0502020204030204" pitchFamily="34" charset="0"/>
                <a:ea typeface="Calibri" panose="020F0502020204030204" pitchFamily="34" charset="0"/>
                <a:cs typeface="Calibri" panose="020F0502020204030204" pitchFamily="34" charset="0"/>
              </a:rPr>
            </a:br>
            <a:br>
              <a:rPr lang="en-US" sz="2700" b="0" i="0" dirty="0">
                <a:solidFill>
                  <a:srgbClr val="414042"/>
                </a:solidFill>
                <a:effectLst/>
                <a:latin typeface="Calibri" panose="020F0502020204030204" pitchFamily="34" charset="0"/>
                <a:ea typeface="Calibri" panose="020F0502020204030204" pitchFamily="34" charset="0"/>
                <a:cs typeface="Calibri" panose="020F0502020204030204" pitchFamily="34" charset="0"/>
              </a:rPr>
            </a:br>
            <a:r>
              <a:rPr lang="en-US" sz="2700" dirty="0">
                <a:latin typeface="Calibri" panose="020F0502020204030204" pitchFamily="34" charset="0"/>
                <a:ea typeface="Calibri" panose="020F0502020204030204" pitchFamily="34" charset="0"/>
                <a:cs typeface="Calibri" panose="020F0502020204030204" pitchFamily="34" charset="0"/>
              </a:rPr>
              <a:t> </a:t>
            </a:r>
            <a:br>
              <a:rPr lang="en-US" sz="2700" dirty="0">
                <a:latin typeface="Calibri" panose="020F0502020204030204" pitchFamily="34" charset="0"/>
                <a:ea typeface="Calibri" panose="020F0502020204030204" pitchFamily="34" charset="0"/>
                <a:cs typeface="Calibri" panose="020F0502020204030204" pitchFamily="34" charset="0"/>
              </a:rPr>
            </a:br>
            <a:br>
              <a:rPr lang="en-US" dirty="0">
                <a:latin typeface="Calibri" panose="020F0502020204030204" pitchFamily="34" charset="0"/>
                <a:ea typeface="Calibri" panose="020F0502020204030204" pitchFamily="34" charset="0"/>
                <a:cs typeface="Calibri" panose="020F0502020204030204" pitchFamily="34" charset="0"/>
              </a:rPr>
            </a:br>
            <a:br>
              <a:rPr lang="en-US" dirty="0"/>
            </a:br>
            <a:br>
              <a:rPr lang="en-US" dirty="0"/>
            </a:br>
            <a:endParaRPr lang="en-US" dirty="0"/>
          </a:p>
        </p:txBody>
      </p:sp>
      <p:sp>
        <p:nvSpPr>
          <p:cNvPr id="3" name="Slide Number Placeholder 2">
            <a:extLst>
              <a:ext uri="{FF2B5EF4-FFF2-40B4-BE49-F238E27FC236}">
                <a16:creationId xmlns:a16="http://schemas.microsoft.com/office/drawing/2014/main" id="{96F7F911-2BAF-AB8B-E001-84777773E7FD}"/>
              </a:ext>
            </a:extLst>
          </p:cNvPr>
          <p:cNvSpPr>
            <a:spLocks noGrp="1"/>
          </p:cNvSpPr>
          <p:nvPr>
            <p:ph type="sldNum" sz="quarter" idx="12"/>
          </p:nvPr>
        </p:nvSpPr>
        <p:spPr/>
        <p:txBody>
          <a:bodyPr/>
          <a:lstStyle/>
          <a:p>
            <a:fld id="{C3DB2ADC-AF19-4574-8C10-79B5B04FCA27}" type="slidenum">
              <a:rPr lang="en-US" smtClean="0"/>
              <a:pPr/>
              <a:t>5</a:t>
            </a:fld>
            <a:endParaRPr lang="en-US" dirty="0"/>
          </a:p>
        </p:txBody>
      </p:sp>
    </p:spTree>
    <p:extLst>
      <p:ext uri="{BB962C8B-B14F-4D97-AF65-F5344CB8AC3E}">
        <p14:creationId xmlns:p14="http://schemas.microsoft.com/office/powerpoint/2010/main" val="6842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5F712-E949-0504-A7F8-68FF537AA1AE}"/>
              </a:ext>
            </a:extLst>
          </p:cNvPr>
          <p:cNvSpPr>
            <a:spLocks noGrp="1"/>
          </p:cNvSpPr>
          <p:nvPr>
            <p:ph type="title"/>
          </p:nvPr>
        </p:nvSpPr>
        <p:spPr>
          <a:xfrm>
            <a:off x="6696186" y="909637"/>
            <a:ext cx="4800600" cy="1307592"/>
          </a:xfrm>
        </p:spPr>
        <p:txBody>
          <a:bodyPr vert="horz" lIns="91440" tIns="45720" rIns="91440" bIns="45720" rtlCol="0" anchor="t">
            <a:normAutofit fontScale="90000"/>
          </a:bodyPr>
          <a:lstStyle/>
          <a:p>
            <a:pPr>
              <a:lnSpc>
                <a:spcPct val="90000"/>
              </a:lnSpc>
            </a:pPr>
            <a:r>
              <a:rPr lang="en-US" sz="4000" dirty="0"/>
              <a:t>Survey: What challenges have you observed from being neurodiverse or working with someone who is?</a:t>
            </a:r>
            <a:br>
              <a:rPr lang="en-US" sz="2800" dirty="0"/>
            </a:br>
            <a:endParaRPr lang="en-US" sz="2800" dirty="0"/>
          </a:p>
        </p:txBody>
      </p:sp>
      <p:pic>
        <p:nvPicPr>
          <p:cNvPr id="6" name="Picture 5" descr="Checkmate in a chess game">
            <a:extLst>
              <a:ext uri="{FF2B5EF4-FFF2-40B4-BE49-F238E27FC236}">
                <a16:creationId xmlns:a16="http://schemas.microsoft.com/office/drawing/2014/main" id="{F55E17AD-238F-F65A-96AB-676D18FBE3DA}"/>
              </a:ext>
            </a:extLst>
          </p:cNvPr>
          <p:cNvPicPr>
            <a:picLocks noChangeAspect="1"/>
          </p:cNvPicPr>
          <p:nvPr/>
        </p:nvPicPr>
        <p:blipFill>
          <a:blip r:embed="rId2"/>
          <a:srcRect l="14527" r="18713" b="2"/>
          <a:stretch/>
        </p:blipFill>
        <p:spPr>
          <a:xfrm>
            <a:off x="20" y="10"/>
            <a:ext cx="6044164" cy="6857990"/>
          </a:xfrm>
          <a:prstGeom prst="rect">
            <a:avLst/>
          </a:prstGeom>
        </p:spPr>
      </p:pic>
      <p:sp>
        <p:nvSpPr>
          <p:cNvPr id="4" name="Slide Number Placeholder 3">
            <a:extLst>
              <a:ext uri="{FF2B5EF4-FFF2-40B4-BE49-F238E27FC236}">
                <a16:creationId xmlns:a16="http://schemas.microsoft.com/office/drawing/2014/main" id="{D376407B-E4C2-00B7-F7FA-80748EE5651B}"/>
              </a:ext>
              <a:ext uri="{C183D7F6-B498-43B3-948B-1728B52AA6E4}">
                <adec:decorative xmlns:adec="http://schemas.microsoft.com/office/drawing/2017/decorative" val="1"/>
              </a:ext>
            </a:extLst>
          </p:cNvPr>
          <p:cNvSpPr>
            <a:spLocks noGrp="1"/>
          </p:cNvSpPr>
          <p:nvPr>
            <p:ph type="sldNum" sz="quarter" idx="4"/>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z="1800" smtClean="0"/>
              <a:pPr>
                <a:lnSpc>
                  <a:spcPct val="90000"/>
                </a:lnSpc>
                <a:spcAft>
                  <a:spcPts val="600"/>
                </a:spcAft>
              </a:pPr>
              <a:t>6</a:t>
            </a:fld>
            <a:endParaRPr lang="en-US" sz="1800"/>
          </a:p>
        </p:txBody>
      </p:sp>
      <p:cxnSp>
        <p:nvCxnSpPr>
          <p:cNvPr id="17" name="Straight Connector 1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81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en-US" sz="4000"/>
              <a:t>What does this look like in the workplace </a:t>
            </a:r>
          </a:p>
        </p:txBody>
      </p:sp>
      <p:pic>
        <p:nvPicPr>
          <p:cNvPr id="3" name="Picture 2" descr="Stack of colorful files">
            <a:extLst>
              <a:ext uri="{FF2B5EF4-FFF2-40B4-BE49-F238E27FC236}">
                <a16:creationId xmlns:a16="http://schemas.microsoft.com/office/drawing/2014/main" id="{5A066E99-A4D6-F228-F708-FF1C77483873}"/>
              </a:ext>
            </a:extLst>
          </p:cNvPr>
          <p:cNvPicPr>
            <a:picLocks noChangeAspect="1"/>
          </p:cNvPicPr>
          <p:nvPr/>
        </p:nvPicPr>
        <p:blipFill>
          <a:blip r:embed="rId3"/>
          <a:srcRect l="49890" r="15700" b="1"/>
          <a:stretch/>
        </p:blipFill>
        <p:spPr>
          <a:xfrm>
            <a:off x="20" y="-17929"/>
            <a:ext cx="4206220" cy="6875929"/>
          </a:xfrm>
          <a:prstGeom prst="rect">
            <a:avLst/>
          </a:prstGeom>
        </p:spPr>
      </p:pic>
      <p:sp>
        <p:nvSpPr>
          <p:cNvPr id="9" name="Content Placeholder 8">
            <a:extLst>
              <a:ext uri="{FF2B5EF4-FFF2-40B4-BE49-F238E27FC236}">
                <a16:creationId xmlns:a16="http://schemas.microsoft.com/office/drawing/2014/main" id="{6777958E-E73E-C5A9-C0E3-3DD9808453DB}"/>
              </a:ext>
              <a:ext uri="{C183D7F6-B498-43B3-948B-1728B52AA6E4}">
                <adec:decorative xmlns:adec="http://schemas.microsoft.com/office/drawing/2017/decorative" val="1"/>
              </a:ext>
            </a:extLst>
          </p:cNvPr>
          <p:cNvSpPr>
            <a:spLocks noGrp="1"/>
          </p:cNvSpPr>
          <p:nvPr>
            <p:ph sz="quarter" idx="11"/>
          </p:nvPr>
        </p:nvSpPr>
        <p:spPr>
          <a:xfrm>
            <a:off x="4866968" y="2221992"/>
            <a:ext cx="6627924" cy="3739896"/>
          </a:xfrm>
        </p:spPr>
        <p:txBody>
          <a:bodyPr vert="horz" lIns="91440" tIns="45720" rIns="91440" bIns="45720" rtlCol="0">
            <a:normAutofit/>
          </a:bodyPr>
          <a:lstStyle/>
          <a:p>
            <a:pPr marL="342900" indent="-228600">
              <a:buFont typeface="Arial" panose="020B0604020202020204" pitchFamily="34" charset="0"/>
              <a:buChar char="•"/>
            </a:pPr>
            <a:r>
              <a:rPr lang="en-US" noProof="1"/>
              <a:t>May be invisiable  </a:t>
            </a:r>
          </a:p>
          <a:p>
            <a:pPr marL="342900" indent="-228600">
              <a:buFont typeface="Arial" panose="020B0604020202020204" pitchFamily="34" charset="0"/>
              <a:buChar char="•"/>
            </a:pPr>
            <a:r>
              <a:rPr lang="en-US" noProof="1"/>
              <a:t>Difficulty expressing opinion/troubleshooting  </a:t>
            </a:r>
          </a:p>
          <a:p>
            <a:pPr marL="342900" indent="-228600">
              <a:buFont typeface="Arial" panose="020B0604020202020204" pitchFamily="34" charset="0"/>
              <a:buChar char="•"/>
            </a:pPr>
            <a:r>
              <a:rPr lang="en-US" noProof="1"/>
              <a:t>Tasks take longer to complete </a:t>
            </a:r>
          </a:p>
          <a:p>
            <a:pPr marL="342900" indent="-228600">
              <a:buFont typeface="Arial" panose="020B0604020202020204" pitchFamily="34" charset="0"/>
              <a:buChar char="•"/>
            </a:pPr>
            <a:r>
              <a:rPr lang="en-US" noProof="1"/>
              <a:t>Extreme social anxiety </a:t>
            </a:r>
          </a:p>
          <a:p>
            <a:pPr marL="342900" indent="-228600">
              <a:buFont typeface="Arial" panose="020B0604020202020204" pitchFamily="34" charset="0"/>
              <a:buChar char="•"/>
            </a:pPr>
            <a:r>
              <a:rPr lang="en-US" noProof="1"/>
              <a:t>Avoiding certain responsibilities </a:t>
            </a:r>
          </a:p>
          <a:p>
            <a:pPr marL="342900" indent="-228600">
              <a:buFont typeface="Arial" panose="020B0604020202020204" pitchFamily="34" charset="0"/>
              <a:buChar char="•"/>
            </a:pPr>
            <a:r>
              <a:rPr lang="en-US" noProof="1"/>
              <a:t>Avoiding certain people </a:t>
            </a:r>
          </a:p>
          <a:p>
            <a:pPr marL="342900" indent="-228600">
              <a:buFont typeface="Arial" panose="020B0604020202020204" pitchFamily="34" charset="0"/>
              <a:buChar char="•"/>
            </a:pPr>
            <a:r>
              <a:rPr lang="en-US" noProof="1"/>
              <a:t>Extreme introversion </a:t>
            </a:r>
          </a:p>
        </p:txBody>
      </p:sp>
      <p:cxnSp>
        <p:nvCxnSpPr>
          <p:cNvPr id="51" name="Straight Connector 5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1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F9B9C-69B0-5A9B-0B9D-438254E4F902}"/>
              </a:ext>
            </a:extLst>
          </p:cNvPr>
          <p:cNvSpPr>
            <a:spLocks noGrp="1"/>
          </p:cNvSpPr>
          <p:nvPr>
            <p:ph type="title" idx="4294967295"/>
          </p:nvPr>
        </p:nvSpPr>
        <p:spPr>
          <a:xfrm>
            <a:off x="700635" y="-1371030"/>
            <a:ext cx="10691265" cy="1371030"/>
          </a:xfrm>
        </p:spPr>
        <p:txBody>
          <a:bodyPr vert="horz" lIns="91440" tIns="45720" rIns="91440" bIns="45720" rtlCol="0" anchor="b">
            <a:normAutofit/>
          </a:bodyPr>
          <a:lstStyle/>
          <a:p>
            <a:r>
              <a:rPr lang="en-US" dirty="0"/>
              <a:t>Challenges</a:t>
            </a:r>
          </a:p>
        </p:txBody>
      </p:sp>
      <p:sp>
        <p:nvSpPr>
          <p:cNvPr id="2" name="Slide Number Placeholder 1">
            <a:extLst>
              <a:ext uri="{FF2B5EF4-FFF2-40B4-BE49-F238E27FC236}">
                <a16:creationId xmlns:a16="http://schemas.microsoft.com/office/drawing/2014/main" id="{784C4442-2720-EA73-4717-75F21592B9FF}"/>
              </a:ext>
              <a:ext uri="{C183D7F6-B498-43B3-948B-1728B52AA6E4}">
                <adec:decorative xmlns:adec="http://schemas.microsoft.com/office/drawing/2017/decorative" val="1"/>
              </a:ext>
            </a:extLst>
          </p:cNvPr>
          <p:cNvSpPr>
            <a:spLocks noGrp="1"/>
          </p:cNvSpPr>
          <p:nvPr>
            <p:ph type="sldNum" sz="quarter" idx="12"/>
          </p:nvPr>
        </p:nvSpPr>
        <p:spPr/>
        <p:txBody>
          <a:bodyPr/>
          <a:lstStyle/>
          <a:p>
            <a:fld id="{C3DB2ADC-AF19-4574-8C10-79B5B04FCA27}" type="slidenum">
              <a:rPr lang="en-US" smtClean="0"/>
              <a:pPr/>
              <a:t>8</a:t>
            </a:fld>
            <a:endParaRPr lang="en-US" dirty="0"/>
          </a:p>
        </p:txBody>
      </p:sp>
      <p:sp>
        <p:nvSpPr>
          <p:cNvPr id="4" name="TextBox 3">
            <a:extLst>
              <a:ext uri="{FF2B5EF4-FFF2-40B4-BE49-F238E27FC236}">
                <a16:creationId xmlns:a16="http://schemas.microsoft.com/office/drawing/2014/main" id="{1822BC1B-4346-1AD9-4C4E-752AB82B1750}"/>
              </a:ext>
            </a:extLst>
          </p:cNvPr>
          <p:cNvSpPr txBox="1">
            <a:spLocks/>
          </p:cNvSpPr>
          <p:nvPr/>
        </p:nvSpPr>
        <p:spPr>
          <a:xfrm>
            <a:off x="951041" y="136525"/>
            <a:ext cx="10807594" cy="68273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CHALLENGES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Forgetting important information</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Sensory overloading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Difficulty reading social cues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Not being able to express yourself clearly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Tasks take longer to complete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Co-workers may ridicule you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Extreme frustration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Difficulty hearing/processing information						</a:t>
            </a:r>
          </a:p>
        </p:txBody>
      </p:sp>
    </p:spTree>
    <p:extLst>
      <p:ext uri="{BB962C8B-B14F-4D97-AF65-F5344CB8AC3E}">
        <p14:creationId xmlns:p14="http://schemas.microsoft.com/office/powerpoint/2010/main" val="266283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2610-FDE1-59E5-2FDD-E1F2EF958B07}"/>
              </a:ext>
            </a:extLst>
          </p:cNvPr>
          <p:cNvSpPr>
            <a:spLocks noGrp="1"/>
          </p:cNvSpPr>
          <p:nvPr>
            <p:ph type="ctrTitle"/>
          </p:nvPr>
        </p:nvSpPr>
        <p:spPr>
          <a:xfrm>
            <a:off x="719146" y="-1198580"/>
            <a:ext cx="5724786" cy="1198580"/>
          </a:xfrm>
        </p:spPr>
        <p:txBody>
          <a:bodyPr vert="horz" lIns="91440" tIns="45720" rIns="91440" bIns="45720" rtlCol="0" anchor="b">
            <a:normAutofit/>
          </a:bodyPr>
          <a:lstStyle/>
          <a:p>
            <a:r>
              <a:rPr lang="en-US" dirty="0"/>
              <a:t>Strengths</a:t>
            </a:r>
          </a:p>
        </p:txBody>
      </p:sp>
      <p:sp>
        <p:nvSpPr>
          <p:cNvPr id="3" name="Content Placeholder 2">
            <a:extLst>
              <a:ext uri="{FF2B5EF4-FFF2-40B4-BE49-F238E27FC236}">
                <a16:creationId xmlns:a16="http://schemas.microsoft.com/office/drawing/2014/main" id="{C6C53A43-FEE1-2C30-C4EB-00E04B22CD20}"/>
              </a:ext>
              <a:ext uri="{C183D7F6-B498-43B3-948B-1728B52AA6E4}">
                <adec:decorative xmlns:adec="http://schemas.microsoft.com/office/drawing/2017/decorative" val="1"/>
              </a:ext>
            </a:extLst>
          </p:cNvPr>
          <p:cNvSpPr>
            <a:spLocks noGrp="1"/>
          </p:cNvSpPr>
          <p:nvPr>
            <p:ph sz="quarter" idx="14"/>
          </p:nvPr>
        </p:nvSpPr>
        <p:spPr>
          <a:xfrm>
            <a:off x="794656" y="794658"/>
            <a:ext cx="11397343" cy="5423262"/>
          </a:xfrm>
        </p:spPr>
        <p:txBody>
          <a:bodyPr>
            <a:normAutofit fontScale="70000" lnSpcReduction="20000"/>
          </a:bodyPr>
          <a:lstStyle/>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1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STRENGTHS  </a:t>
            </a:r>
            <a:r>
              <a:rPr kumimoji="0" lang="en-US" sz="29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29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“Neurodiversity may be the birthplace of some of humanity’s greatest minds.”</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29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–Harvey Blume, journalist.</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endParaRPr kumimoji="0" lang="en-US" sz="29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Work ethic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Strong attention to detail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Resilience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Creative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Honest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Tenacious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Innovative 							</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Determined 	</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AD683D4C-0A8D-EF3F-ADD0-AE64E0983084}"/>
              </a:ext>
            </a:extLst>
          </p:cNvPr>
          <p:cNvSpPr>
            <a:spLocks noGrp="1"/>
          </p:cNvSpPr>
          <p:nvPr>
            <p:ph type="sldNum" sz="quarter" idx="4"/>
          </p:nvPr>
        </p:nvSpPr>
        <p:spPr/>
        <p:txBody>
          <a:bodyPr/>
          <a:lstStyle/>
          <a:p>
            <a:fld id="{C3DB2ADC-AF19-4574-8C10-79B5B04FCA27}" type="slidenum">
              <a:rPr lang="en-US" smtClean="0"/>
              <a:pPr/>
              <a:t>9</a:t>
            </a:fld>
            <a:endParaRPr lang="en-US" dirty="0"/>
          </a:p>
        </p:txBody>
      </p:sp>
    </p:spTree>
    <p:extLst>
      <p:ext uri="{BB962C8B-B14F-4D97-AF65-F5344CB8AC3E}">
        <p14:creationId xmlns:p14="http://schemas.microsoft.com/office/powerpoint/2010/main" val="2698257063"/>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C92F81-A6B6-4190-80A1-406B3B4C18B8}">
  <ds:schemaRefs>
    <ds:schemaRef ds:uri="71af3243-3dd4-4a8d-8c0d-dd76da1f02a5"/>
    <ds:schemaRef ds:uri="http://purl.org/dc/terms/"/>
    <ds:schemaRef ds:uri="http://schemas.microsoft.com/office/infopath/2007/PartnerControls"/>
    <ds:schemaRef ds:uri="http://www.w3.org/XML/1998/namespace"/>
    <ds:schemaRef ds:uri="16c05727-aa75-4e4a-9b5f-8a80a1165891"/>
    <ds:schemaRef ds:uri="http://purl.org/dc/elements/1.1/"/>
    <ds:schemaRef ds:uri="http://schemas.microsoft.com/office/2006/documentManagement/types"/>
    <ds:schemaRef ds:uri="http://schemas.openxmlformats.org/package/2006/metadata/core-properties"/>
    <ds:schemaRef ds:uri="http://schemas.microsoft.com/sharepoint/v3"/>
    <ds:schemaRef ds:uri="230e9df3-be65-4c73-a93b-d1236ebd6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B916DD8-9028-41F0-AB19-FE384D2009A2}">
  <ds:schemaRefs>
    <ds:schemaRef ds:uri="http://schemas.microsoft.com/sharepoint/v3/contenttype/forms"/>
  </ds:schemaRefs>
</ds:datastoreItem>
</file>

<file path=customXml/itemProps3.xml><?xml version="1.0" encoding="utf-8"?>
<ds:datastoreItem xmlns:ds="http://schemas.openxmlformats.org/officeDocument/2006/customXml" ds:itemID="{778B3239-FE1A-45AC-BACA-CC3412D875A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11263</TotalTime>
  <Words>1442</Words>
  <Application>Microsoft Office PowerPoint</Application>
  <PresentationFormat>Widescreen</PresentationFormat>
  <Paragraphs>155</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Calisto MT</vt:lpstr>
      <vt:lpstr>Univers Condensed</vt:lpstr>
      <vt:lpstr>ChronicleVTI</vt:lpstr>
      <vt:lpstr>Strategies for Success for Neurodiverse librarians </vt:lpstr>
      <vt:lpstr>Survey: What does it mean to be neurodiverse?  </vt:lpstr>
      <vt:lpstr>Scenario:  You are working on the reference desk when you overhear an angry patron yelling at your colleague for asking the same question twice. You see your colleague freeze and unsure how to address the patron. You Are not aware that your colleague is neurodiverse.    1) what might you think about your colleague?  2) how would you feel in this situation?     </vt:lpstr>
      <vt:lpstr>Survey: How many of you are familiar in some way with neurodiverse librarianship?  </vt:lpstr>
      <vt:lpstr>Social scientist- JUDY SINGER-late 1990’s &amp; Robert Chapman   The neurodiversity movement is a social justice movement based on the philosophy that different ways of thinking and behaving should be embraced and are natural variations of being human. everyone has a unique way learning, processing and applying information.   However, According to American Psychiatric Association the symptoms of neurodiversity interfere or reduce the quality of social, academic, or occupational functioning.   Social or medical model of dis/ability?   Neurodiversity is a broad subject with many areas to consider. there is not a ‘one size fits all’ approach. The needs for dyslexia and dementia are completely different conditions yet labeled under the same category.  Neurodiverse or neurodivergent? Some argue that we are all neurodiverse.           </vt:lpstr>
      <vt:lpstr>Survey: What challenges have you observed from being neurodiverse or working with someone who is? </vt:lpstr>
      <vt:lpstr>What does this look like in the workplace </vt:lpstr>
      <vt:lpstr>Challenges</vt:lpstr>
      <vt:lpstr>Strengths</vt:lpstr>
      <vt:lpstr>Survey: What modifications do you think Are needed?   </vt:lpstr>
      <vt:lpstr>Growth strategy</vt:lpstr>
      <vt:lpstr>Techniques for work and daily successes  </vt:lpstr>
      <vt:lpstr>TECHNIQUES CONTINUED….</vt:lpstr>
      <vt:lpstr>More Techniques </vt:lpstr>
      <vt:lpstr>Steps to take if see your colleague is struggling  </vt:lpstr>
      <vt:lpstr>Workplace for Americans with disabilities acts  HB21-1110 Colorado Laws for Persons With Disabilities Americans with Disabilities Act (ADA): Covers employers with 15 or more employees, including state and local governments. Rehabilitation Act of 1973: Protects individuals from discrimination in employment. Workforce Innovation and Opportunity Act: Provides employment services for people with disabilities. Vietnam Era Veterans' Readjustment Assistance Act: Protects veterans with disabilities. Civil Service Reform Act: Provides workplace protections for federal employees.      </vt:lpstr>
      <vt:lpstr>Conclusion:   </vt:lpstr>
      <vt:lpstr>Q&amp;A Section </vt:lpstr>
      <vt:lpstr>References: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enas saleh</dc:creator>
  <cp:lastModifiedBy>Kreger, Christine</cp:lastModifiedBy>
  <cp:revision>4</cp:revision>
  <dcterms:created xsi:type="dcterms:W3CDTF">2024-09-10T14:18:43Z</dcterms:created>
  <dcterms:modified xsi:type="dcterms:W3CDTF">2025-02-18T17:36:39Z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