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DM Sans" pitchFamily="2"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2" d="100"/>
          <a:sy n="62" d="100"/>
        </p:scale>
        <p:origin x="44" y="420"/>
      </p:cViewPr>
      <p:guideLst/>
    </p:cSldViewPr>
  </p:slideViewPr>
  <p:outlineViewPr>
    <p:cViewPr>
      <p:scale>
        <a:sx n="33" d="100"/>
        <a:sy n="33" d="100"/>
      </p:scale>
      <p:origin x="0" y="-290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B7452951-8CF1-4307-8C1F-AFAE6AE9ACBF}"/>
    <pc:docChg chg="mod modSld">
      <pc:chgData name="Kreger, Christine" userId="07b08700-4580-4b2b-8f3c-b5ccee8dc705" providerId="ADAL" clId="{B7452951-8CF1-4307-8C1F-AFAE6AE9ACBF}" dt="2024-12-10T16:25:53.939" v="10"/>
      <pc:docMkLst>
        <pc:docMk/>
      </pc:docMkLst>
      <pc:sldChg chg="modSp mod">
        <pc:chgData name="Kreger, Christine" userId="07b08700-4580-4b2b-8f3c-b5ccee8dc705" providerId="ADAL" clId="{B7452951-8CF1-4307-8C1F-AFAE6AE9ACBF}" dt="2024-12-10T16:25:32.520" v="3" actId="20577"/>
        <pc:sldMkLst>
          <pc:docMk/>
          <pc:sldMk cId="0" sldId="259"/>
        </pc:sldMkLst>
        <pc:spChg chg="mod">
          <ac:chgData name="Kreger, Christine" userId="07b08700-4580-4b2b-8f3c-b5ccee8dc705" providerId="ADAL" clId="{B7452951-8CF1-4307-8C1F-AFAE6AE9ACBF}" dt="2024-12-10T16:25:32.520" v="3" actId="20577"/>
          <ac:spMkLst>
            <pc:docMk/>
            <pc:sldMk cId="0" sldId="259"/>
            <ac:spMk id="91" creationId="{00000000-0000-0000-0000-000000000000}"/>
          </ac:spMkLst>
        </pc:spChg>
      </pc:sldChg>
      <pc:sldChg chg="modSp mod">
        <pc:chgData name="Kreger, Christine" userId="07b08700-4580-4b2b-8f3c-b5ccee8dc705" providerId="ADAL" clId="{B7452951-8CF1-4307-8C1F-AFAE6AE9ACBF}" dt="2024-12-10T16:25:39.375" v="6" actId="20577"/>
        <pc:sldMkLst>
          <pc:docMk/>
          <pc:sldMk cId="0" sldId="263"/>
        </pc:sldMkLst>
        <pc:spChg chg="mod">
          <ac:chgData name="Kreger, Christine" userId="07b08700-4580-4b2b-8f3c-b5ccee8dc705" providerId="ADAL" clId="{B7452951-8CF1-4307-8C1F-AFAE6AE9ACBF}" dt="2024-12-10T16:25:39.375" v="6" actId="20577"/>
          <ac:spMkLst>
            <pc:docMk/>
            <pc:sldMk cId="0" sldId="263"/>
            <ac:spMk id="119" creationId="{00000000-0000-0000-0000-000000000000}"/>
          </ac:spMkLst>
        </pc:spChg>
      </pc:sldChg>
      <pc:sldChg chg="modSp mod">
        <pc:chgData name="Kreger, Christine" userId="07b08700-4580-4b2b-8f3c-b5ccee8dc705" providerId="ADAL" clId="{B7452951-8CF1-4307-8C1F-AFAE6AE9ACBF}" dt="2024-12-10T16:25:43.814" v="9" actId="20577"/>
        <pc:sldMkLst>
          <pc:docMk/>
          <pc:sldMk cId="0" sldId="264"/>
        </pc:sldMkLst>
        <pc:spChg chg="mod">
          <ac:chgData name="Kreger, Christine" userId="07b08700-4580-4b2b-8f3c-b5ccee8dc705" providerId="ADAL" clId="{B7452951-8CF1-4307-8C1F-AFAE6AE9ACBF}" dt="2024-12-10T16:25:43.814" v="9" actId="20577"/>
          <ac:spMkLst>
            <pc:docMk/>
            <pc:sldMk cId="0" sldId="264"/>
            <ac:spMk id="1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document/d/1SAAgzh88594aiXevH1oaTvSiWnhCFTcxvVNF-obUSC4/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sj.com/articles/the-emotional-benefits-of-getting-older-1158765230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5d20faebc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5d20faebc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how do we get to this more complicated, beautiful, expansive view of aging? We look at what is really happening with older adults – developmentally, neurologically, and emotionally.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f0eaf98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1f0eaf98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already do this with children….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af2196e0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af2196e0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Around the turn of the 20th Century, the great Swiss psychiatrist Carl Jung regarded aging as a developmental stage – and he urged us not to just live through it – but to enjoy it</a:t>
            </a:r>
            <a:endParaRPr dirty="0"/>
          </a:p>
          <a:p>
            <a:pPr marL="0" lvl="0" indent="0" algn="l" rtl="0">
              <a:spcBef>
                <a:spcPts val="0"/>
              </a:spcBef>
              <a:spcAft>
                <a:spcPts val="0"/>
              </a:spcAft>
              <a:buNone/>
            </a:pPr>
            <a:r>
              <a:rPr lang="en" dirty="0"/>
              <a:t>Carl Jung believed that in our later years we go beyond the roles we were assigned in life – we finally have freedom. He thought that the great gift of aging – the great task of aging – is discovery. </a:t>
            </a:r>
            <a:endParaRPr dirty="0"/>
          </a:p>
          <a:p>
            <a:pPr marL="0" lvl="0" indent="0" algn="l" rtl="0">
              <a:spcBef>
                <a:spcPts val="0"/>
              </a:spcBef>
              <a:spcAft>
                <a:spcPts val="0"/>
              </a:spcAft>
              <a:buNone/>
            </a:pPr>
            <a:r>
              <a:rPr lang="en" dirty="0"/>
              <a:t>Jung viewed old age as a time of dynamic creativity, encompassing internal growth, spiritual deepening, and the securing of meaning, as well as years of physical decline and inevitable losses.</a:t>
            </a:r>
            <a:endParaRPr dirty="0"/>
          </a:p>
          <a:p>
            <a:pPr marL="0" lvl="0" indent="0" algn="l" rtl="0">
              <a:spcBef>
                <a:spcPts val="0"/>
              </a:spcBef>
              <a:spcAft>
                <a:spcPts val="0"/>
              </a:spcAft>
              <a:buNone/>
            </a:pPr>
            <a:r>
              <a:rPr lang="en" dirty="0"/>
              <a:t>None of those words were on the ageist list I gave you…</a:t>
            </a: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af2196e07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af2196e0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Jung offered a positive, life-enhancing approach to aging in which psychological and spiritual development is possible across the life span.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He did not ignore the difficulties and pain and losses of aging, but he contextualized them into a process that had meaning.</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People in the second half of life can work toward the possibility of continuing creativity and fulfillment, and a deepening of spirituality. The key is to turn inward during the second half of life. It is a journey of self-exploration and inner discovery that Jung called "individuation," which is the central concept of analytical psychology. We can discover and build on our inner life, opening ourselves up to new ideas and experiences, continuing to grow and learn as we age, leading to a new sense of meaning and purpose in our life. This process of looking inward can open us to new ways of thinking about ourselves, our identities and the past and lead to the formation of new values and goals that can bring vitality and energy to our lives as we age. We can be open to conscious grieving and let go of goals that we did not achieve earlier in life. We can refocus our energy on those things that we can still achieve during the second half of life.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He was one of the first psychological thinkers to see the positive dimensions of aging, while still acknowledging the presence of debilitation, loss, and discontent.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 far from being merely the accumulation of candles on the birthday cake, aging can be a time of discovery, growth, development, inner expansion and enrichment of life.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 we grow older we are all offered the opportunity to find meaning and purpose in becoming whole and wise.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Unfortunately, for those unable to respond to this new call for inner growth there is a tendency to experience depression, despair, fear of death and regret.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f203672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1f203672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take our hopes and dreams and ideas about ourselves….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3b7570e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c3b7570e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Half a century later, Gene Cohen applied new MRI imaging and researched the lives of thousands of older adults to create a theory around the developmental stages of aging that was strikingly similar to Jung’s work.</a:t>
            </a:r>
            <a:endParaRPr dirty="0"/>
          </a:p>
          <a:p>
            <a:pPr marL="0" lvl="0" indent="0" algn="l" rtl="0">
              <a:spcBef>
                <a:spcPts val="0"/>
              </a:spcBef>
              <a:spcAft>
                <a:spcPts val="0"/>
              </a:spcAft>
              <a:buNone/>
            </a:pPr>
            <a:r>
              <a:rPr lang="en" dirty="0"/>
              <a:t>Cohen was a pioneer in the field of geriatric psychiatry, and he helped shift the emphasis in gerontological research from the problems of people as they age to their potential</a:t>
            </a:r>
            <a:endParaRPr dirty="0"/>
          </a:p>
          <a:p>
            <a:pPr marL="0" lvl="0" indent="0" algn="l" rtl="0">
              <a:spcBef>
                <a:spcPts val="0"/>
              </a:spcBef>
              <a:spcAft>
                <a:spcPts val="0"/>
              </a:spcAft>
              <a:buNone/>
            </a:pPr>
            <a:r>
              <a:rPr lang="en" dirty="0"/>
              <a:t>Based on his research, he was optimistic about aging. He was positive about it, and he wanted the world to be positive about it, too.</a:t>
            </a:r>
            <a:endParaRPr dirty="0"/>
          </a:p>
          <a:p>
            <a:pPr marL="0" lvl="0" indent="0" algn="l" rtl="0">
              <a:spcBef>
                <a:spcPts val="0"/>
              </a:spcBef>
              <a:spcAft>
                <a:spcPts val="0"/>
              </a:spcAft>
              <a:buNone/>
            </a:pPr>
            <a:r>
              <a:rPr lang="en" dirty="0"/>
              <a:t>Cohen debunked the prevailing stubborn myth that aging is negative, an illness, a stagnation, a falling apart, that is dominated by the inevitable decline of body and mind. He urged us to expect positive growth with age and to embrace the scientific findings that the aging brain can form new memories and grow new brain cells. He said that older adulthood is filled with meaning and purpose and new learning and growth.</a:t>
            </a:r>
            <a:endParaRPr dirty="0"/>
          </a:p>
          <a:p>
            <a:pPr marL="0" lvl="0" indent="0" algn="l" rtl="0">
              <a:spcBef>
                <a:spcPts val="0"/>
              </a:spcBef>
              <a:spcAft>
                <a:spcPts val="0"/>
              </a:spcAft>
              <a:buNone/>
            </a:pPr>
            <a:r>
              <a:rPr lang="en" dirty="0"/>
              <a:t>Cohen posited that we are all endowed with an Inner Push that urges us on with our development at every age, including old age.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3b7570ea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3b7570ea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 to</a:t>
            </a:r>
            <a:r>
              <a:rPr lang="en" u="sng" dirty="0">
                <a:solidFill>
                  <a:schemeClr val="hlink"/>
                </a:solidFill>
                <a:hlinkClick r:id="rId3"/>
              </a:rPr>
              <a:t> this document</a:t>
            </a:r>
            <a:r>
              <a:rPr lang="en" dirty="0"/>
              <a:t> for notes for this page.</a:t>
            </a:r>
            <a:endParaRPr dirty="0"/>
          </a:p>
          <a:p>
            <a:pPr marL="0" lvl="0" indent="0" algn="l" rtl="0">
              <a:spcBef>
                <a:spcPts val="0"/>
              </a:spcBef>
              <a:spcAft>
                <a:spcPts val="0"/>
              </a:spcAft>
              <a:buNone/>
            </a:pPr>
            <a:r>
              <a:rPr lang="en" dirty="0"/>
              <a:t>These stages are super complicated and interesting – and they are rooted in what is neurologically happening in our brains – and I just don’t have time to do them justice. But quickly, they are:</a:t>
            </a:r>
            <a:endParaRPr dirty="0"/>
          </a:p>
          <a:p>
            <a:pPr marL="0" lvl="0" indent="0" algn="l" rtl="0">
              <a:spcBef>
                <a:spcPts val="0"/>
              </a:spcBef>
              <a:spcAft>
                <a:spcPts val="0"/>
              </a:spcAft>
              <a:buNone/>
            </a:pPr>
            <a:r>
              <a:rPr lang="en" dirty="0"/>
              <a:t>Midlife re-evaluation – the questions are </a:t>
            </a:r>
            <a:r>
              <a:rPr lang="en" dirty="0">
                <a:solidFill>
                  <a:schemeClr val="dk1"/>
                </a:solidFill>
              </a:rPr>
              <a:t>Where have I been? Where am I now? Where am I going?</a:t>
            </a:r>
            <a:endParaRPr dirty="0">
              <a:solidFill>
                <a:schemeClr val="dk1"/>
              </a:solidFill>
            </a:endParaRPr>
          </a:p>
          <a:p>
            <a:pPr marL="0" lvl="0" indent="0" algn="l" rtl="0">
              <a:spcBef>
                <a:spcPts val="0"/>
              </a:spcBef>
              <a:spcAft>
                <a:spcPts val="0"/>
              </a:spcAft>
              <a:buNone/>
            </a:pPr>
            <a:r>
              <a:rPr lang="en" dirty="0">
                <a:solidFill>
                  <a:schemeClr val="dk1"/>
                </a:solidFill>
              </a:rPr>
              <a:t>Liberation – If not now, when? Why not? What can they do to me?</a:t>
            </a:r>
            <a:endParaRPr dirty="0">
              <a:solidFill>
                <a:schemeClr val="dk1"/>
              </a:solidFill>
            </a:endParaRPr>
          </a:p>
          <a:p>
            <a:pPr marL="0" lvl="0" indent="0" algn="l" rtl="0">
              <a:spcBef>
                <a:spcPts val="0"/>
              </a:spcBef>
              <a:spcAft>
                <a:spcPts val="0"/>
              </a:spcAft>
              <a:buNone/>
            </a:pPr>
            <a:r>
              <a:rPr lang="en" dirty="0">
                <a:solidFill>
                  <a:schemeClr val="dk1"/>
                </a:solidFill>
              </a:rPr>
              <a:t>Summing up – What is the meaning of my life? How do I give back, make the world a better place? Are there unresolved conflicts I can make right?</a:t>
            </a:r>
            <a:endParaRPr dirty="0">
              <a:solidFill>
                <a:schemeClr val="dk1"/>
              </a:solidFill>
            </a:endParaRPr>
          </a:p>
          <a:p>
            <a:pPr marL="0" lvl="0" indent="0" algn="l" rtl="0">
              <a:spcBef>
                <a:spcPts val="0"/>
              </a:spcBef>
              <a:spcAft>
                <a:spcPts val="0"/>
              </a:spcAft>
              <a:buNone/>
            </a:pPr>
            <a:r>
              <a:rPr lang="en" dirty="0">
                <a:solidFill>
                  <a:schemeClr val="dk1"/>
                </a:solidFill>
              </a:rPr>
              <a:t>Encore – reflection and celebration</a:t>
            </a:r>
            <a:endParaRPr dirty="0">
              <a:solidFill>
                <a:schemeClr val="dk1"/>
              </a:solidFill>
            </a:endParaRPr>
          </a:p>
          <a:p>
            <a:pPr marL="0" lvl="0" indent="0" algn="l" rtl="0">
              <a:spcBef>
                <a:spcPts val="0"/>
              </a:spcBef>
              <a:spcAft>
                <a:spcPts val="0"/>
              </a:spcAft>
              <a:buNone/>
            </a:pPr>
            <a:r>
              <a:rPr lang="en" dirty="0">
                <a:solidFill>
                  <a:schemeClr val="dk1"/>
                </a:solidFill>
              </a:rPr>
              <a:t>Enriched environments necessary –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Gene Cohen saw Developmental Intelligence as the greatest gift of the aging brain.</a:t>
            </a:r>
            <a:endParaRPr dirty="0"/>
          </a:p>
          <a:p>
            <a:pPr marL="0" lvl="0" indent="0" algn="l" rtl="0">
              <a:spcBef>
                <a:spcPts val="0"/>
              </a:spcBef>
              <a:spcAft>
                <a:spcPts val="0"/>
              </a:spcAft>
              <a:buNone/>
            </a:pPr>
            <a:r>
              <a:rPr lang="en" dirty="0"/>
              <a:t>He said it reflects “the maturing synergy of cognition, emotional intelligence, judgment, social skills, life experience, and consciousness.”</a:t>
            </a:r>
            <a:endParaRPr dirty="0"/>
          </a:p>
          <a:p>
            <a:pPr marL="0" lvl="0" indent="0" algn="l" rtl="0">
              <a:spcBef>
                <a:spcPts val="0"/>
              </a:spcBef>
              <a:spcAft>
                <a:spcPts val="0"/>
              </a:spcAft>
              <a:buNone/>
            </a:pPr>
            <a:r>
              <a:rPr lang="en" dirty="0"/>
              <a:t>Advance developmental intelligence is marked by three types of thinking:</a:t>
            </a:r>
            <a:endParaRPr dirty="0"/>
          </a:p>
          <a:p>
            <a:pPr marL="457200" lvl="0" indent="-317500" algn="l" rtl="0">
              <a:spcBef>
                <a:spcPts val="0"/>
              </a:spcBef>
              <a:spcAft>
                <a:spcPts val="0"/>
              </a:spcAft>
              <a:buSzPts val="1400"/>
              <a:buAutoNum type="arabicPeriod"/>
            </a:pPr>
            <a:r>
              <a:rPr lang="en" dirty="0"/>
              <a:t>Relatavistic – recognizing that knowledge may be relative and not absolute</a:t>
            </a:r>
            <a:endParaRPr dirty="0"/>
          </a:p>
          <a:p>
            <a:pPr marL="457200" lvl="0" indent="-317500" algn="l" rtl="0">
              <a:spcBef>
                <a:spcPts val="0"/>
              </a:spcBef>
              <a:spcAft>
                <a:spcPts val="0"/>
              </a:spcAft>
              <a:buSzPts val="1400"/>
              <a:buAutoNum type="arabicPeriod"/>
            </a:pPr>
            <a:r>
              <a:rPr lang="en" dirty="0"/>
              <a:t>Dialectic – the ability to uncover and resolve contradictions in seemingly opposing and incompatible views</a:t>
            </a:r>
            <a:endParaRPr dirty="0"/>
          </a:p>
          <a:p>
            <a:pPr marL="457200" lvl="0" indent="-317500" algn="l" rtl="0">
              <a:spcBef>
                <a:spcPts val="0"/>
              </a:spcBef>
              <a:spcAft>
                <a:spcPts val="0"/>
              </a:spcAft>
              <a:buSzPts val="1400"/>
              <a:buAutoNum type="arabicPeriod"/>
            </a:pPr>
            <a:r>
              <a:rPr lang="en" dirty="0"/>
              <a:t>Sytemic – Being able to see the larger picture – to distinguish the forest from the trees</a:t>
            </a:r>
            <a:endParaRPr dirty="0"/>
          </a:p>
          <a:p>
            <a:pPr marL="0" lvl="0" indent="0" algn="l" rtl="0">
              <a:spcBef>
                <a:spcPts val="0"/>
              </a:spcBef>
              <a:spcAft>
                <a:spcPts val="0"/>
              </a:spcAft>
              <a:buNone/>
            </a:pPr>
            <a:r>
              <a:rPr lang="en" dirty="0"/>
              <a:t>In youth, we see things in black and white, right and wrong. In older age, we can tolerate complexity and grey area – we can hold a paradox. </a:t>
            </a:r>
            <a:endParaRPr dirty="0"/>
          </a:p>
          <a:p>
            <a:pPr marL="0" lvl="0" indent="0" algn="l" rtl="0">
              <a:spcBef>
                <a:spcPts val="0"/>
              </a:spcBef>
              <a:spcAft>
                <a:spcPts val="0"/>
              </a:spcAft>
              <a:buNone/>
            </a:pPr>
            <a:r>
              <a:rPr lang="en" dirty="0"/>
              <a:t>Older brains have learned more than younger brains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af2196e07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af2196e07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He viewed age as a gift, and the things that came with it as treasures.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0af2196e07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0af2196e07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Neuroplasticity can be viewed as a general umbrella term that refers to the brain’s ability to modify, change, and adapt both structure and function throughout life and in response to experience.</a:t>
            </a:r>
            <a:endParaRPr dirty="0"/>
          </a:p>
          <a:p>
            <a:pPr marL="0" lvl="0" indent="0" algn="l" rtl="0">
              <a:spcBef>
                <a:spcPts val="0"/>
              </a:spcBef>
              <a:spcAft>
                <a:spcPts val="0"/>
              </a:spcAft>
              <a:buNone/>
            </a:pPr>
            <a:r>
              <a:rPr lang="en" dirty="0"/>
              <a:t>Our culture and our library giving people opportunities to grow – if we provide them, people will do it.</a:t>
            </a:r>
            <a:endParaRPr dirty="0"/>
          </a:p>
          <a:p>
            <a:pPr marL="0" lvl="0" indent="0" algn="l" rtl="0">
              <a:spcBef>
                <a:spcPts val="0"/>
              </a:spcBef>
              <a:spcAft>
                <a:spcPts val="0"/>
              </a:spcAft>
              <a:buNone/>
            </a:pPr>
            <a:r>
              <a:rPr lang="en" dirty="0"/>
              <a:t>Interestingly, thanks to tremendous advances in medical imaging techniques for assessment of brain structure and function, mounting evidence for lifelong brain plasticity has been generated over the past years.</a:t>
            </a:r>
            <a:endParaRPr dirty="0"/>
          </a:p>
          <a:p>
            <a:pPr marL="0" lvl="0" indent="0" algn="l" rtl="0">
              <a:spcBef>
                <a:spcPts val="0"/>
              </a:spcBef>
              <a:spcAft>
                <a:spcPts val="0"/>
              </a:spcAft>
              <a:buNone/>
            </a:pPr>
            <a:r>
              <a:rPr lang="en" dirty="0"/>
              <a:t>While traditional views   suggested neural networks and behaviours become fixed after these age-windows  ‘close’,  it  is  now  accepted  that  there  is  more  flexibility,  with learning relying strongly on experiential influences rather than purely age.</a:t>
            </a:r>
            <a:endParaRPr dirty="0"/>
          </a:p>
          <a:p>
            <a:pPr marL="0" lvl="0" indent="0" algn="l" rtl="0">
              <a:spcBef>
                <a:spcPts val="0"/>
              </a:spcBef>
              <a:spcAft>
                <a:spcPts val="0"/>
              </a:spcAft>
              <a:buNone/>
            </a:pPr>
            <a:r>
              <a:rPr lang="en" dirty="0"/>
              <a:t>Those environmental factors – like enriching experiences and stimulating learning activities – are things that the library can and should provide. Just as we do for children to enhance their development and learning, we should do it for older adults as well.</a:t>
            </a:r>
            <a:endParaRPr dirty="0"/>
          </a:p>
          <a:p>
            <a:pPr marL="0" lvl="0" indent="0" algn="l" rtl="0">
              <a:spcBef>
                <a:spcPts val="0"/>
              </a:spcBef>
              <a:spcAft>
                <a:spcPts val="0"/>
              </a:spcAft>
              <a:buNone/>
            </a:pPr>
            <a:r>
              <a:rPr lang="en" dirty="0"/>
              <a:t>A remarkable set of studies, done initially by Marian Diamond and colleagues, looked at the impact of an enriched and challenging environment on the anatomy and physiology of the brain. What the researchers found startled the scientific community. They found that animals exposed to a challenging environment sprouted considerably more dendrites than those in a control group that were not exposed to the same challenges. The cells were like trees sprouting new branches. A single nerve cell can sprout hundreds or even thousands of these dendrites.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Picture these cells and their extensions like trees with limbs, and then picture the neurotransmitters like squirrels. Trees with more branches make it easier for squirrels to jump from one to another. In effect, cells that sprouted more dendrites made it easier for neurotransmitters to move from one cell to another. What the researchers also discovered was that the cells produced more of the transmitter acetylcholine, which is the neurotransmitter involved with memory and intellectual functioning.</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A little bit about me – I am 55 – I’ve worked in public libraries for 11 years</a:t>
            </a:r>
            <a:endParaRPr dirty="0">
              <a:solidFill>
                <a:schemeClr val="dk1"/>
              </a:solidFill>
            </a:endParaRPr>
          </a:p>
          <a:p>
            <a:pPr marL="0" lvl="0" indent="0" algn="l" rtl="0">
              <a:spcBef>
                <a:spcPts val="0"/>
              </a:spcBef>
              <a:spcAft>
                <a:spcPts val="0"/>
              </a:spcAft>
              <a:buNone/>
            </a:pPr>
            <a:r>
              <a:rPr lang="en" dirty="0">
                <a:solidFill>
                  <a:schemeClr val="dk1"/>
                </a:solidFill>
              </a:rPr>
              <a:t>Today – I’m going to give you an overview of older adult services and explain older adult development. </a:t>
            </a:r>
            <a:endParaRPr dirty="0">
              <a:solidFill>
                <a:schemeClr val="dk1"/>
              </a:solidFill>
            </a:endParaRPr>
          </a:p>
          <a:p>
            <a:pPr marL="0" lvl="0" indent="0" algn="l" rtl="0">
              <a:spcBef>
                <a:spcPts val="0"/>
              </a:spcBef>
              <a:spcAft>
                <a:spcPts val="0"/>
              </a:spcAft>
              <a:buNone/>
            </a:pPr>
            <a:r>
              <a:rPr lang="en" dirty="0">
                <a:solidFill>
                  <a:schemeClr val="dk1"/>
                </a:solidFill>
              </a:rPr>
              <a:t>Hopeful that this is a good news presentation for folks</a:t>
            </a: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d8e2986b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d8e2986b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https://creativeagingresource.org/</a:t>
            </a:r>
            <a:endParaRPr dirty="0"/>
          </a:p>
          <a:p>
            <a:pPr marL="0" lvl="0" indent="0" algn="l" rtl="0">
              <a:spcBef>
                <a:spcPts val="0"/>
              </a:spcBef>
              <a:spcAft>
                <a:spcPts val="0"/>
              </a:spcAft>
              <a:buNone/>
            </a:pPr>
            <a:r>
              <a:rPr lang="en" dirty="0"/>
              <a:t>There is no denying the problems that accompany aging. But what has been universally denied is the potential. The ultimate expression of potential is creativity</a:t>
            </a:r>
            <a:endParaRPr dirty="0"/>
          </a:p>
          <a:p>
            <a:pPr marL="0" lvl="0" indent="0" algn="l" rtl="0">
              <a:spcBef>
                <a:spcPts val="0"/>
              </a:spcBef>
              <a:spcAft>
                <a:spcPts val="0"/>
              </a:spcAft>
              <a:buNone/>
            </a:pPr>
            <a:r>
              <a:rPr lang="en" dirty="0"/>
              <a:t>On an individual level, challenging our brains through creative exercises and encouraging creativity, in general, helps improve brain plasticity and/or neuroplasticity (Cohen, 2006;. Art activities appear to be particularly salient in impacting plasticity and decreasing the risk of dementia-type disorders (Cohen, 2006;Verghese et al., 2003). ...</a:t>
            </a:r>
            <a:endParaRPr dirty="0"/>
          </a:p>
          <a:p>
            <a:pPr marL="0" lvl="0" indent="0" algn="l" rtl="0">
              <a:spcBef>
                <a:spcPts val="0"/>
              </a:spcBef>
              <a:spcAft>
                <a:spcPts val="0"/>
              </a:spcAft>
              <a:buNone/>
            </a:pPr>
            <a:r>
              <a:rPr lang="en" dirty="0"/>
              <a:t>Cohen's research showed us that old age can be a time of creativity. One study showed that older people involved in community-based arts programs were healthier and more independent after a year, than people of the same level of health who didn't take part. This made sense, he said, because science shows that brain cells do not die off as we age, but continue to grow.</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af2196e07_0_19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0af2196e0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d8e2986b5_0_2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d8e2986b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https://www.wsj.com/articles/the-emotional-benefits-of-getting-older-11587652302</a:t>
            </a:r>
            <a:endParaRPr dirty="0"/>
          </a:p>
          <a:p>
            <a:pPr marL="0" lvl="0" indent="0" algn="l" rtl="0">
              <a:spcBef>
                <a:spcPts val="0"/>
              </a:spcBef>
              <a:spcAft>
                <a:spcPts val="0"/>
              </a:spcAft>
              <a:buNone/>
            </a:pPr>
            <a:r>
              <a:rPr lang="en" dirty="0"/>
              <a:t>This slide is important because it is in contradiction of the stereotype. This slide is based on research – the stereotype is based on ageism</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d8e2986b5_0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d8e2986b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Our personalities are not fixed – they are fluid and malleable</a:t>
            </a:r>
            <a:endParaRPr dirty="0"/>
          </a:p>
          <a:p>
            <a:pPr marL="0" lvl="0" indent="0" algn="l" rtl="0">
              <a:spcBef>
                <a:spcPts val="0"/>
              </a:spcBef>
              <a:spcAft>
                <a:spcPts val="0"/>
              </a:spcAft>
              <a:buNone/>
            </a:pPr>
            <a:r>
              <a:rPr lang="en" dirty="0"/>
              <a:t>These trends are universal and can be seen across cultures.</a:t>
            </a:r>
            <a:endParaRPr dirty="0"/>
          </a:p>
          <a:p>
            <a:pPr marL="0" lvl="0" indent="0" algn="l" rtl="0">
              <a:spcBef>
                <a:spcPts val="0"/>
              </a:spcBef>
              <a:spcAft>
                <a:spcPts val="0"/>
              </a:spcAft>
              <a:buNone/>
            </a:pPr>
            <a:r>
              <a:rPr lang="en" dirty="0"/>
              <a:t>There is a lot of debate about how and why this happens.</a:t>
            </a:r>
            <a:endParaRPr dirty="0"/>
          </a:p>
          <a:p>
            <a:pPr marL="0" lvl="0" indent="0" algn="l" rtl="0">
              <a:spcBef>
                <a:spcPts val="0"/>
              </a:spcBef>
              <a:spcAft>
                <a:spcPts val="0"/>
              </a:spcAft>
              <a:buNone/>
            </a:pPr>
            <a:r>
              <a:rPr lang="en" dirty="0"/>
              <a:t>https://www.bbc.com/future/article/20200313-how-your-personality-changes-as-you-age</a:t>
            </a: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0d8e2986b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0d8e2986b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Wall Street Journal</a:t>
            </a: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bc420f73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fbc420f73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Ageism is a systemic form of oppression, but unlike other causes of inequity, such as racism, sexism, or ableism, anyone can experience it. Although it is universal, people do not always take ageism as seriously as other forms of inequity.</a:t>
            </a:r>
            <a:endParaRPr dirty="0"/>
          </a:p>
          <a:p>
            <a:pPr marL="0" lvl="0" indent="0" algn="l" rtl="0">
              <a:spcBef>
                <a:spcPts val="0"/>
              </a:spcBef>
              <a:spcAft>
                <a:spcPts val="0"/>
              </a:spcAft>
              <a:buNone/>
            </a:pPr>
            <a:r>
              <a:rPr lang="en" dirty="0"/>
              <a:t>Ageism is the shame-inducing, anxiety producing guilt mongering force in our culture that is everywhere and all but invisible.</a:t>
            </a:r>
            <a:endParaRPr dirty="0"/>
          </a:p>
          <a:p>
            <a:pPr marL="0" lvl="0" indent="0" algn="l" rtl="0">
              <a:spcBef>
                <a:spcPts val="0"/>
              </a:spcBef>
              <a:spcAft>
                <a:spcPts val="0"/>
              </a:spcAft>
              <a:buNone/>
            </a:pPr>
            <a:r>
              <a:rPr lang="en" dirty="0"/>
              <a:t>Ageism against older people is widely prevalent, accepted, and based on a systemic value that idealizes youth over old age.</a:t>
            </a:r>
            <a:endParaRPr dirty="0"/>
          </a:p>
          <a:p>
            <a:pPr marL="0" lvl="0" indent="0" algn="l" rtl="0">
              <a:spcBef>
                <a:spcPts val="0"/>
              </a:spcBef>
              <a:spcAft>
                <a:spcPts val="0"/>
              </a:spcAft>
              <a:buNone/>
            </a:pPr>
            <a:r>
              <a:rPr lang="en" dirty="0"/>
              <a:t>It is also impossible to disentangle ageism from ableism.</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12f8c50c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12f8c50c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c7931c67b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1c7931c67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fbc420f73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fbc420f73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220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Cultural: </a:t>
            </a:r>
            <a:r>
              <a:rPr lang="en" dirty="0">
                <a:solidFill>
                  <a:srgbClr val="333333"/>
                </a:solidFill>
                <a:highlight>
                  <a:srgbClr val="FFFFFF"/>
                </a:highlight>
                <a:latin typeface="Verdana"/>
                <a:ea typeface="Verdana"/>
                <a:cs typeface="Verdana"/>
                <a:sym typeface="Verdana"/>
              </a:rPr>
              <a:t>The everyday, invisible, and profoundly ingrained and normalized negative messages about old people embedded in movies, TV, songs, jokes, etc. Just as an example, only 1.5 percent of characters on television are older people, and most of them have minor roles and are often portrayed for comic effect, drawing on stereotypes of physical, cognitive, and sexual infectiveness. Cultural ageism normalizes the idea that it is scary and awful to be old.</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Internalized:</a:t>
            </a:r>
            <a:r>
              <a:rPr lang="en" dirty="0">
                <a:solidFill>
                  <a:srgbClr val="333333"/>
                </a:solidFill>
                <a:highlight>
                  <a:srgbClr val="FFFFFF"/>
                </a:highlight>
                <a:latin typeface="Verdana"/>
                <a:ea typeface="Verdana"/>
                <a:cs typeface="Verdana"/>
                <a:sym typeface="Verdana"/>
              </a:rPr>
              <a:t> How we feel about ourselves as aging people (we are all aging, btw) -- comments like "I lost my keys, I must be getting old" (nevermind that younger people lose things, too!) or "I'm too old to even try to learn something new" (despite the reality that neuroplasticity means that we can learn throughout our entire lifespan).</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Internalized:</a:t>
            </a:r>
            <a:r>
              <a:rPr lang="en" dirty="0">
                <a:solidFill>
                  <a:srgbClr val="333333"/>
                </a:solidFill>
                <a:highlight>
                  <a:srgbClr val="FFFFFF"/>
                </a:highlight>
                <a:latin typeface="Verdana"/>
                <a:ea typeface="Verdana"/>
                <a:cs typeface="Verdana"/>
                <a:sym typeface="Verdana"/>
              </a:rPr>
              <a:t> Older adults marginalizing and discriminating against other older people </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Benevolent:</a:t>
            </a:r>
            <a:r>
              <a:rPr lang="en" dirty="0">
                <a:solidFill>
                  <a:srgbClr val="333333"/>
                </a:solidFill>
                <a:highlight>
                  <a:srgbClr val="FFFFFF"/>
                </a:highlight>
                <a:latin typeface="Verdana"/>
                <a:ea typeface="Verdana"/>
                <a:cs typeface="Verdana"/>
                <a:sym typeface="Verdana"/>
              </a:rPr>
              <a:t> Patronizing, paternalistic beliefs that older people need to be protected and taken care of by younger people. This type of ageism leads to overaccommodating behaviors that limit older people’s opportunities and agency. It assumes people need protecting because of their age. Stereotypes of older people as fragile or lonely provote sympathy and behavior that may or may not be welcome. Helping someone cross the street is a lovely gesture. Assuming someone needs your help just because they look older is not.</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Implicit:</a:t>
            </a:r>
            <a:r>
              <a:rPr lang="en" dirty="0">
                <a:solidFill>
                  <a:srgbClr val="333333"/>
                </a:solidFill>
                <a:highlight>
                  <a:srgbClr val="FFFFFF"/>
                </a:highlight>
                <a:latin typeface="Verdana"/>
                <a:ea typeface="Verdana"/>
                <a:cs typeface="Verdana"/>
                <a:sym typeface="Verdana"/>
              </a:rPr>
              <a:t> Attitudes, feelings, and behaviors toward people of other age groups that operate without conscious awareness.</a:t>
            </a:r>
            <a:endParaRPr dirty="0">
              <a:solidFill>
                <a:srgbClr val="333333"/>
              </a:solidFill>
              <a:highlight>
                <a:srgbClr val="FFFFFF"/>
              </a:highlight>
              <a:latin typeface="Verdana"/>
              <a:ea typeface="Verdana"/>
              <a:cs typeface="Verdana"/>
              <a:sym typeface="Verdana"/>
            </a:endParaRPr>
          </a:p>
          <a:p>
            <a:pPr marL="0" lvl="0" indent="0" algn="l" rtl="0">
              <a:spcBef>
                <a:spcPts val="220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2b7c5fed7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2b7c5fed7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*(Fran Pratt, founder, Teaching and Learning about Age Project)..</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fbc420f7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fbc420f7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2eeb26f2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2eeb26f2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f48bb801eb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f48bb801e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2200"/>
              </a:spcBef>
              <a:spcAft>
                <a:spcPts val="0"/>
              </a:spcAft>
              <a:buSzPts val="1400"/>
              <a:buChar char="●"/>
            </a:pPr>
            <a:r>
              <a:rPr lang="en" dirty="0"/>
              <a:t>Longitudinal study of 20,000 people who entered their 50s with stable employment</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fbc420f73b_0_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fbc420f73b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220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It intersects with and compounds other forms of bias,</a:t>
            </a:r>
            <a:r>
              <a:rPr lang="en" dirty="0">
                <a:solidFill>
                  <a:srgbClr val="333333"/>
                </a:solidFill>
                <a:highlight>
                  <a:srgbClr val="FFFFFF"/>
                </a:highlight>
                <a:latin typeface="Verdana"/>
                <a:ea typeface="Verdana"/>
                <a:cs typeface="Verdana"/>
                <a:sym typeface="Verdana"/>
              </a:rPr>
              <a:t> including racism, sexism, ableism, and homophobia. Multiple, intersecting forms of bias compound, disadvantage, and worsen the effects of ageism on people's health and well-being.</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Ageist beliefs are internalized at a young age.</a:t>
            </a:r>
            <a:r>
              <a:rPr lang="en" dirty="0">
                <a:solidFill>
                  <a:srgbClr val="333333"/>
                </a:solidFill>
                <a:highlight>
                  <a:srgbClr val="FFFFFF"/>
                </a:highlight>
                <a:latin typeface="Verdana"/>
                <a:ea typeface="Verdana"/>
                <a:cs typeface="Verdana"/>
                <a:sym typeface="Verdana"/>
              </a:rPr>
              <a:t> By the age of 3, children develop negative age stereotypes that get reinforced over their lifetimes. Think about how older adults are portrayed in children's picture books and chapter books. (Maybe look for a different book for storytime if you are considering one that treats old people in a flat, negative, stereotyped way.)</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Ageism has a real impact on our health.</a:t>
            </a:r>
            <a:r>
              <a:rPr lang="en" dirty="0">
                <a:solidFill>
                  <a:srgbClr val="333333"/>
                </a:solidFill>
                <a:highlight>
                  <a:srgbClr val="FFFFFF"/>
                </a:highlight>
                <a:latin typeface="Verdana"/>
                <a:ea typeface="Verdana"/>
                <a:cs typeface="Verdana"/>
                <a:sym typeface="Verdana"/>
              </a:rPr>
              <a:t> People with age-positive beliefs (which we promote here at the library!), live 7.5 times longer -- and are immeasurably happier -- than people with age-negative beliefs.</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dirty="0">
                <a:solidFill>
                  <a:srgbClr val="333333"/>
                </a:solidFill>
                <a:highlight>
                  <a:srgbClr val="FFFFFF"/>
                </a:highlight>
                <a:latin typeface="Verdana"/>
                <a:ea typeface="Verdana"/>
                <a:cs typeface="Verdana"/>
                <a:sym typeface="Verdana"/>
              </a:rPr>
              <a:t> </a:t>
            </a:r>
            <a:r>
              <a:rPr lang="en" b="1" dirty="0">
                <a:solidFill>
                  <a:srgbClr val="333333"/>
                </a:solidFill>
                <a:highlight>
                  <a:srgbClr val="FFFFFF"/>
                </a:highlight>
                <a:latin typeface="Verdana"/>
                <a:ea typeface="Verdana"/>
                <a:cs typeface="Verdana"/>
                <a:sym typeface="Verdana"/>
              </a:rPr>
              <a:t>Ageism in American medicine is a matter of life and death.</a:t>
            </a:r>
            <a:r>
              <a:rPr lang="en" dirty="0">
                <a:solidFill>
                  <a:srgbClr val="333333"/>
                </a:solidFill>
                <a:highlight>
                  <a:srgbClr val="FFFFFF"/>
                </a:highlight>
                <a:latin typeface="Verdana"/>
                <a:ea typeface="Verdana"/>
                <a:cs typeface="Verdana"/>
                <a:sym typeface="Verdana"/>
              </a:rPr>
              <a:t> Negative age stereotypes often result in less effective care, such as denial of treatment options, under diagnosis, and mismanaged pain.</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b="1" dirty="0">
                <a:solidFill>
                  <a:srgbClr val="333333"/>
                </a:solidFill>
                <a:highlight>
                  <a:srgbClr val="FFFFFF"/>
                </a:highlight>
                <a:latin typeface="Verdana"/>
                <a:ea typeface="Verdana"/>
                <a:cs typeface="Verdana"/>
                <a:sym typeface="Verdana"/>
              </a:rPr>
              <a:t>Ageism hurts us on the job.</a:t>
            </a:r>
            <a:r>
              <a:rPr lang="en" dirty="0">
                <a:solidFill>
                  <a:srgbClr val="333333"/>
                </a:solidFill>
                <a:highlight>
                  <a:srgbClr val="FFFFFF"/>
                </a:highlight>
                <a:latin typeface="Verdana"/>
                <a:ea typeface="Verdana"/>
                <a:cs typeface="Verdana"/>
                <a:sym typeface="Verdana"/>
              </a:rPr>
              <a:t> Older workers face longer periods of unemployment, discrimination during the hiring process, and fewer professional development opportunities.</a:t>
            </a:r>
            <a:endParaRPr dirty="0">
              <a:solidFill>
                <a:srgbClr val="333333"/>
              </a:solidFill>
              <a:highlight>
                <a:srgbClr val="FFFFFF"/>
              </a:highlight>
              <a:latin typeface="Verdana"/>
              <a:ea typeface="Verdana"/>
              <a:cs typeface="Verdana"/>
              <a:sym typeface="Verdana"/>
            </a:endParaRPr>
          </a:p>
          <a:p>
            <a:pPr marL="457200" lvl="0" indent="-298450" algn="l" rtl="0">
              <a:lnSpc>
                <a:spcPct val="115000"/>
              </a:lnSpc>
              <a:spcBef>
                <a:spcPts val="0"/>
              </a:spcBef>
              <a:spcAft>
                <a:spcPts val="0"/>
              </a:spcAft>
              <a:buClr>
                <a:srgbClr val="333333"/>
              </a:buClr>
              <a:buSzPts val="1100"/>
              <a:buFont typeface="Verdana"/>
              <a:buChar char="●"/>
            </a:pPr>
            <a:r>
              <a:rPr lang="en" dirty="0">
                <a:solidFill>
                  <a:srgbClr val="333333"/>
                </a:solidFill>
                <a:highlight>
                  <a:srgbClr val="FFFFFF"/>
                </a:highlight>
                <a:latin typeface="Verdana"/>
                <a:ea typeface="Verdana"/>
                <a:cs typeface="Verdana"/>
                <a:sym typeface="Verdana"/>
              </a:rPr>
              <a:t>Ageism in medicine – chronological age is not relevant – that’s the number of years you’ve been on this earth. More relevant is biological age – that is, the wear and tear on your body https://theconversation.com/are-you-a-rapid-ager-biological-age-is-a-better-health-indicator-than-the-number-of-years-youve-lived-but-its-tricky-to-measure-198849</a:t>
            </a:r>
            <a:endParaRPr dirty="0">
              <a:solidFill>
                <a:srgbClr val="333333"/>
              </a:solidFill>
              <a:highlight>
                <a:srgbClr val="FFFFFF"/>
              </a:highlight>
              <a:latin typeface="Verdana"/>
              <a:ea typeface="Verdana"/>
              <a:cs typeface="Verdana"/>
              <a:sym typeface="Verdana"/>
            </a:endParaRPr>
          </a:p>
          <a:p>
            <a:pPr marL="0" lvl="0" indent="0" algn="l" rtl="0">
              <a:spcBef>
                <a:spcPts val="220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2b7c5fed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2b7c5fed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2200"/>
              </a:spcBef>
              <a:spcAft>
                <a:spcPts val="0"/>
              </a:spcAft>
              <a:buClr>
                <a:srgbClr val="333333"/>
              </a:buClr>
              <a:buSzPts val="1100"/>
              <a:buFont typeface="Verdana"/>
              <a:buChar char="●"/>
            </a:pPr>
            <a:endParaRPr b="1">
              <a:solidFill>
                <a:srgbClr val="333333"/>
              </a:solidFill>
              <a:highlight>
                <a:srgbClr val="FFFFFF"/>
              </a:highlight>
              <a:latin typeface="Verdana"/>
              <a:ea typeface="Verdana"/>
              <a:cs typeface="Verdana"/>
              <a:sym typeface="Verdana"/>
            </a:endParaRPr>
          </a:p>
          <a:p>
            <a:pPr marL="457200" lvl="0" indent="0" algn="l" rtl="0">
              <a:lnSpc>
                <a:spcPct val="115000"/>
              </a:lnSpc>
              <a:spcBef>
                <a:spcPts val="2200"/>
              </a:spcBef>
              <a:spcAft>
                <a:spcPts val="0"/>
              </a:spcAft>
              <a:buNone/>
            </a:pPr>
            <a:endParaRPr b="1">
              <a:solidFill>
                <a:srgbClr val="333333"/>
              </a:solidFill>
              <a:highlight>
                <a:srgbClr val="FFFFFF"/>
              </a:highlight>
              <a:latin typeface="Verdana"/>
              <a:ea typeface="Verdana"/>
              <a:cs typeface="Verdana"/>
              <a:sym typeface="Verdana"/>
            </a:endParaRPr>
          </a:p>
          <a:p>
            <a:pPr marL="0" lvl="0" indent="0" algn="l" rtl="0">
              <a:spcBef>
                <a:spcPts val="2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22c7159e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22c7159e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1c7931c6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1c7931c6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are all aging. It is a vital part of our human identity and the human condition. It involves hard-earned life lessons and experiences that enable us to become fully realized. (Gendron at preface)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f48bb801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48bb801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2200"/>
              </a:spcBef>
              <a:spcAft>
                <a:spcPts val="0"/>
              </a:spcAft>
              <a:buClr>
                <a:srgbClr val="333333"/>
              </a:buClr>
              <a:buSzPts val="1100"/>
              <a:buFont typeface="Verdana"/>
              <a:buChar char="●"/>
            </a:pPr>
            <a:endParaRPr b="1">
              <a:solidFill>
                <a:srgbClr val="333333"/>
              </a:solidFill>
              <a:highlight>
                <a:srgbClr val="FFFFFF"/>
              </a:highlight>
              <a:latin typeface="Verdana"/>
              <a:ea typeface="Verdana"/>
              <a:cs typeface="Verdana"/>
              <a:sym typeface="Verdana"/>
            </a:endParaRPr>
          </a:p>
          <a:p>
            <a:pPr marL="457200" lvl="0" indent="0" algn="l" rtl="0">
              <a:lnSpc>
                <a:spcPct val="115000"/>
              </a:lnSpc>
              <a:spcBef>
                <a:spcPts val="2200"/>
              </a:spcBef>
              <a:spcAft>
                <a:spcPts val="0"/>
              </a:spcAft>
              <a:buNone/>
            </a:pPr>
            <a:endParaRPr b="1">
              <a:solidFill>
                <a:srgbClr val="333333"/>
              </a:solidFill>
              <a:highlight>
                <a:srgbClr val="FFFFFF"/>
              </a:highlight>
              <a:latin typeface="Verdana"/>
              <a:ea typeface="Verdana"/>
              <a:cs typeface="Verdana"/>
              <a:sym typeface="Verdana"/>
            </a:endParaRPr>
          </a:p>
          <a:p>
            <a:pPr marL="0" lvl="0" indent="0" algn="l" rtl="0">
              <a:spcBef>
                <a:spcPts val="22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2310a14d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2310a14d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310a14d90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310a14d90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2f8c50c4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12f8c50c4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those were foundational elements based on our latest understanding of aging – but what about DPL-specific goals that are rooted in our values and our strategic roadmap? I took all of that information about aging and the developmental needs of older adults – and then I took our values and strategic roadmap – and I found my path and vision based on where those things overlap.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2eeb26f28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2eeb26f28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af2196e07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0af2196e07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in thinking about everything that we have learned today, what are some additional programs that libraries can offer to older people – to meet their developmental needs – in the same way that we meet the developmental needs of children and teens?</a:t>
            </a:r>
            <a:endParaRPr/>
          </a:p>
          <a:p>
            <a:pPr marL="0" lvl="0" indent="0" algn="l" rtl="0">
              <a:spcBef>
                <a:spcPts val="0"/>
              </a:spcBef>
              <a:spcAft>
                <a:spcPts val="0"/>
              </a:spcAft>
              <a:buNone/>
            </a:pPr>
            <a:r>
              <a:rPr lang="en"/>
              <a:t>How can you create this enriched environment so that older adults can go through these developmental stages and thrive?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0af2196e07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0af2196e07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Positive aging programs look at the potential inside older adults – the potential for growth and change. They recognize the need for an enriching, creative environment for people to thrive as they age. They take into account the developmental stages of aging and give people opportunities and information to be present in those stages. They give people the opportunity to engage creatively. They also recognize the importance of needing information and community to work through these stages</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af2196e0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af2196e07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af2196e0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af2196e0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Art class at Brooklyn Public Library</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12f8c50c4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12f8c50c4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Art class at Brooklyn Public Library</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af2196e0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af2196e0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Intergenerational photography class at DPL</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0af2196e0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0af2196e0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African drumming and dance at DPL’s Memory Cafe</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0af2196e0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0af2196e0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Older adult singing club at a public library in Hawaii</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0d8e2986b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0d8e2986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Poetry slam</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0d8e2986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0d8e2986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Memory Cafe Walks at DPL</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Was it one of these? Well – that makes sense – because this is what our culture tell us that aging and old-ness are all about.</a:t>
            </a:r>
            <a:endParaRPr dirty="0"/>
          </a:p>
          <a:p>
            <a:pPr marL="0" lvl="0" indent="0" algn="l" rtl="0">
              <a:spcBef>
                <a:spcPts val="0"/>
              </a:spcBef>
              <a:spcAft>
                <a:spcPts val="0"/>
              </a:spcAft>
              <a:buNone/>
            </a:pPr>
            <a:r>
              <a:rPr lang="en" dirty="0"/>
              <a:t>This is a deficit-based, ageist view of aging and of older people – it is limiting and damaging. Are these words true some of the time? Yes – but some of them actually are not – the problem is that they are the only view we have.</a:t>
            </a:r>
            <a:endParaRPr dirty="0"/>
          </a:p>
          <a:p>
            <a:pPr marL="0" lvl="0" indent="0" algn="l" rtl="0">
              <a:spcBef>
                <a:spcPts val="0"/>
              </a:spcBef>
              <a:spcAft>
                <a:spcPts val="0"/>
              </a:spcAft>
              <a:buNone/>
            </a:pPr>
            <a:r>
              <a:rPr lang="en" dirty="0"/>
              <a:t>And so often I find that library services are rooted in this view of older people. We have large-print books. We have home-bound services. We bring materials to nursing homes. We provide reading glasses at reference desks. We provide Medicare assistance.</a:t>
            </a:r>
            <a:endParaRPr dirty="0"/>
          </a:p>
          <a:p>
            <a:pPr marL="0" lvl="0" indent="0" algn="l" rtl="0">
              <a:spcBef>
                <a:spcPts val="0"/>
              </a:spcBef>
              <a:spcAft>
                <a:spcPts val="0"/>
              </a:spcAft>
              <a:buNone/>
            </a:pPr>
            <a:r>
              <a:rPr lang="en" dirty="0"/>
              <a:t>All of this is important – and we should definitely do all of it – but it’s just a small tiny part of the story of what it means to age – and so it is a tiny small part of what we as libraries should be doing.</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af2196e0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af2196e0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Memoir Writing Class in Chesterfield, SC</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af2196e0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af2196e0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Older Adult Biking Club</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0af2196e0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10af2196e0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Qigong at Brooklyn Public Library</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0af2196e0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0af2196e0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3d printing at a makerspace in New Jersey</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d8e298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d8e2986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Workshop about equity, diversity, and inclusion at DPL</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0af2196e0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0af2196e0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London Public Library recording studio</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5ed75ccf_0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5d20faebc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5d20faebc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It’s not that the deficit-based view is wrong. I’m not denigrating these programs at all. It’s that when we take ONLY a deficit-based view of aging – or we work only with stereotypes, many of which are ageist – we end up seeing just a tiny part of what is happening….</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25d20faebc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25d20faebc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and missing the big, beautiful, complicated, rich, meaningful picture.</a:t>
            </a:r>
            <a:endParaRPr dirty="0"/>
          </a:p>
          <a:p>
            <a:pPr marL="0" lvl="0" indent="0" algn="l" rtl="0">
              <a:spcBef>
                <a:spcPts val="0"/>
              </a:spcBef>
              <a:spcAft>
                <a:spcPts val="0"/>
              </a:spcAft>
              <a:buNone/>
            </a:pPr>
            <a:r>
              <a:rPr lang="en" dirty="0"/>
              <a:t>Aging is a complicated process. Yes – there is loss and decline – but it is part of a bigger context. Older adults experience growth and development, which balances and mitigates the challenges that come with aging.</a:t>
            </a:r>
            <a:endParaRPr dirty="0"/>
          </a:p>
          <a:p>
            <a:pPr marL="0" lvl="0" indent="0" algn="l" rtl="0">
              <a:spcBef>
                <a:spcPts val="0"/>
              </a:spcBef>
              <a:spcAft>
                <a:spcPts val="0"/>
              </a:spcAft>
              <a:buNone/>
            </a:pPr>
            <a:r>
              <a:rPr lang="en" dirty="0"/>
              <a:t>Aging involves complicated mechanisms happening simultaneously. As we age, we experience both decline AND growth (Gendron, p. 26)</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eb0104ce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eb0104ce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eeb26f28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eeb26f28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0"/>
            <a:ext cx="3048000" cy="5143500"/>
          </a:xfrm>
          <a:prstGeom prst="rect">
            <a:avLst/>
          </a:prstGeom>
          <a:gradFill>
            <a:gsLst>
              <a:gs pos="0">
                <a:srgbClr val="05B3F1">
                  <a:alpha val="0"/>
                </a:srgbClr>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2946600"/>
            <a:ext cx="6096000" cy="1739700"/>
          </a:xfrm>
          <a:prstGeom prst="rect">
            <a:avLst/>
          </a:prstGeom>
          <a:solidFill>
            <a:schemeClr val="lt1"/>
          </a:solidFill>
          <a:ln>
            <a:noFill/>
          </a:ln>
          <a:effectLst>
            <a:outerShdw blurRad="271463" dist="66675"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44750" y="3059700"/>
            <a:ext cx="5647800" cy="1503600"/>
          </a:xfrm>
          <a:prstGeom prst="rect">
            <a:avLst/>
          </a:prstGeom>
        </p:spPr>
        <p:txBody>
          <a:bodyPr spcFirstLastPara="1" wrap="square" lIns="0" tIns="0" rIns="0" bIns="0" anchor="ctr" anchorCtr="0">
            <a:noAutofit/>
          </a:bodyPr>
          <a:lstStyle>
            <a:lvl1pPr lvl="0">
              <a:lnSpc>
                <a:spcPct val="80000"/>
              </a:lnSpc>
              <a:spcBef>
                <a:spcPts val="0"/>
              </a:spcBef>
              <a:spcAft>
                <a:spcPts val="0"/>
              </a:spcAft>
              <a:buSzPts val="4800"/>
              <a:buNone/>
              <a:defRPr sz="4800"/>
            </a:lvl1pPr>
            <a:lvl2pPr lvl="1">
              <a:lnSpc>
                <a:spcPct val="80000"/>
              </a:lnSpc>
              <a:spcBef>
                <a:spcPts val="0"/>
              </a:spcBef>
              <a:spcAft>
                <a:spcPts val="0"/>
              </a:spcAft>
              <a:buSzPts val="4800"/>
              <a:buNone/>
              <a:defRPr sz="4800"/>
            </a:lvl2pPr>
            <a:lvl3pPr lvl="2">
              <a:lnSpc>
                <a:spcPct val="80000"/>
              </a:lnSpc>
              <a:spcBef>
                <a:spcPts val="0"/>
              </a:spcBef>
              <a:spcAft>
                <a:spcPts val="0"/>
              </a:spcAft>
              <a:buSzPts val="4800"/>
              <a:buNone/>
              <a:defRPr sz="4800"/>
            </a:lvl3pPr>
            <a:lvl4pPr lvl="3">
              <a:lnSpc>
                <a:spcPct val="80000"/>
              </a:lnSpc>
              <a:spcBef>
                <a:spcPts val="0"/>
              </a:spcBef>
              <a:spcAft>
                <a:spcPts val="0"/>
              </a:spcAft>
              <a:buSzPts val="4800"/>
              <a:buNone/>
              <a:defRPr sz="4800"/>
            </a:lvl4pPr>
            <a:lvl5pPr lvl="4">
              <a:lnSpc>
                <a:spcPct val="80000"/>
              </a:lnSpc>
              <a:spcBef>
                <a:spcPts val="0"/>
              </a:spcBef>
              <a:spcAft>
                <a:spcPts val="0"/>
              </a:spcAft>
              <a:buSzPts val="4800"/>
              <a:buNone/>
              <a:defRPr sz="4800"/>
            </a:lvl5pPr>
            <a:lvl6pPr lvl="5">
              <a:lnSpc>
                <a:spcPct val="80000"/>
              </a:lnSpc>
              <a:spcBef>
                <a:spcPts val="0"/>
              </a:spcBef>
              <a:spcAft>
                <a:spcPts val="0"/>
              </a:spcAft>
              <a:buSzPts val="4800"/>
              <a:buNone/>
              <a:defRPr sz="4800"/>
            </a:lvl6pPr>
            <a:lvl7pPr lvl="6">
              <a:lnSpc>
                <a:spcPct val="80000"/>
              </a:lnSpc>
              <a:spcBef>
                <a:spcPts val="0"/>
              </a:spcBef>
              <a:spcAft>
                <a:spcPts val="0"/>
              </a:spcAft>
              <a:buSzPts val="4800"/>
              <a:buNone/>
              <a:defRPr sz="4800"/>
            </a:lvl7pPr>
            <a:lvl8pPr lvl="7">
              <a:lnSpc>
                <a:spcPct val="80000"/>
              </a:lnSpc>
              <a:spcBef>
                <a:spcPts val="0"/>
              </a:spcBef>
              <a:spcAft>
                <a:spcPts val="0"/>
              </a:spcAft>
              <a:buSzPts val="4800"/>
              <a:buNone/>
              <a:defRPr sz="4800"/>
            </a:lvl8pPr>
            <a:lvl9pPr lvl="8">
              <a:lnSpc>
                <a:spcPct val="80000"/>
              </a:lnSpc>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1"/>
          <p:cNvSpPr/>
          <p:nvPr/>
        </p:nvSpPr>
        <p:spPr>
          <a:xfrm>
            <a:off x="-7000" y="-25"/>
            <a:ext cx="9150900" cy="5143500"/>
          </a:xfrm>
          <a:prstGeom prst="frame">
            <a:avLst>
              <a:gd name="adj1" fmla="val 2453"/>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a:off x="4337163"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p:nvPr/>
        </p:nvSpPr>
        <p:spPr>
          <a:xfrm>
            <a:off x="0" y="1583350"/>
            <a:ext cx="7404300" cy="1739700"/>
          </a:xfrm>
          <a:prstGeom prst="rect">
            <a:avLst/>
          </a:prstGeom>
          <a:solidFill>
            <a:schemeClr val="lt1"/>
          </a:solidFill>
          <a:ln>
            <a:noFill/>
          </a:ln>
          <a:effectLst>
            <a:outerShdw blurRad="271463" dist="66675"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2012775" y="2049850"/>
            <a:ext cx="5109300" cy="483000"/>
          </a:xfrm>
          <a:prstGeom prst="rect">
            <a:avLst/>
          </a:prstGeom>
        </p:spPr>
        <p:txBody>
          <a:bodyPr spcFirstLastPara="1" wrap="square" lIns="0" tIns="0" rIns="0" bIns="0" anchor="b" anchorCtr="0">
            <a:noAutofit/>
          </a:bodyPr>
          <a:lstStyle>
            <a:lvl1pPr lvl="0" rtl="0">
              <a:lnSpc>
                <a:spcPct val="80000"/>
              </a:lnSpc>
              <a:spcBef>
                <a:spcPts val="0"/>
              </a:spcBef>
              <a:spcAft>
                <a:spcPts val="0"/>
              </a:spcAft>
              <a:buSzPts val="3600"/>
              <a:buNone/>
              <a:defRPr sz="3600"/>
            </a:lvl1pPr>
            <a:lvl2pPr lvl="1" rtl="0">
              <a:lnSpc>
                <a:spcPct val="80000"/>
              </a:lnSpc>
              <a:spcBef>
                <a:spcPts val="0"/>
              </a:spcBef>
              <a:spcAft>
                <a:spcPts val="0"/>
              </a:spcAft>
              <a:buSzPts val="3600"/>
              <a:buNone/>
              <a:defRPr sz="3600"/>
            </a:lvl2pPr>
            <a:lvl3pPr lvl="2" rtl="0">
              <a:lnSpc>
                <a:spcPct val="80000"/>
              </a:lnSpc>
              <a:spcBef>
                <a:spcPts val="0"/>
              </a:spcBef>
              <a:spcAft>
                <a:spcPts val="0"/>
              </a:spcAft>
              <a:buSzPts val="3600"/>
              <a:buNone/>
              <a:defRPr sz="3600"/>
            </a:lvl3pPr>
            <a:lvl4pPr lvl="3" rtl="0">
              <a:lnSpc>
                <a:spcPct val="80000"/>
              </a:lnSpc>
              <a:spcBef>
                <a:spcPts val="0"/>
              </a:spcBef>
              <a:spcAft>
                <a:spcPts val="0"/>
              </a:spcAft>
              <a:buSzPts val="3600"/>
              <a:buNone/>
              <a:defRPr sz="3600"/>
            </a:lvl4pPr>
            <a:lvl5pPr lvl="4" rtl="0">
              <a:lnSpc>
                <a:spcPct val="80000"/>
              </a:lnSpc>
              <a:spcBef>
                <a:spcPts val="0"/>
              </a:spcBef>
              <a:spcAft>
                <a:spcPts val="0"/>
              </a:spcAft>
              <a:buSzPts val="3600"/>
              <a:buNone/>
              <a:defRPr sz="3600"/>
            </a:lvl5pPr>
            <a:lvl6pPr lvl="5" rtl="0">
              <a:lnSpc>
                <a:spcPct val="80000"/>
              </a:lnSpc>
              <a:spcBef>
                <a:spcPts val="0"/>
              </a:spcBef>
              <a:spcAft>
                <a:spcPts val="0"/>
              </a:spcAft>
              <a:buSzPts val="3600"/>
              <a:buNone/>
              <a:defRPr sz="3600"/>
            </a:lvl6pPr>
            <a:lvl7pPr lvl="6" rtl="0">
              <a:lnSpc>
                <a:spcPct val="80000"/>
              </a:lnSpc>
              <a:spcBef>
                <a:spcPts val="0"/>
              </a:spcBef>
              <a:spcAft>
                <a:spcPts val="0"/>
              </a:spcAft>
              <a:buSzPts val="3600"/>
              <a:buNone/>
              <a:defRPr sz="3600"/>
            </a:lvl7pPr>
            <a:lvl8pPr lvl="7" rtl="0">
              <a:lnSpc>
                <a:spcPct val="80000"/>
              </a:lnSpc>
              <a:spcBef>
                <a:spcPts val="0"/>
              </a:spcBef>
              <a:spcAft>
                <a:spcPts val="0"/>
              </a:spcAft>
              <a:buSzPts val="3600"/>
              <a:buNone/>
              <a:defRPr sz="3600"/>
            </a:lvl8pPr>
            <a:lvl9pPr lvl="8" rtl="0">
              <a:lnSpc>
                <a:spcPct val="80000"/>
              </a:lnSpc>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2012775" y="2553550"/>
            <a:ext cx="5109300" cy="3030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Clr>
                <a:schemeClr val="dk1"/>
              </a:buClr>
              <a:buSzPts val="1800"/>
              <a:buNone/>
              <a:defRPr sz="1800"/>
            </a:lvl4pPr>
            <a:lvl5pPr lvl="4" rtl="0">
              <a:spcBef>
                <a:spcPts val="0"/>
              </a:spcBef>
              <a:spcAft>
                <a:spcPts val="0"/>
              </a:spcAft>
              <a:buClr>
                <a:schemeClr val="dk1"/>
              </a:buClr>
              <a:buSzPts val="1800"/>
              <a:buNone/>
              <a:defRPr sz="1800"/>
            </a:lvl5pPr>
            <a:lvl6pPr lvl="5" rtl="0">
              <a:spcBef>
                <a:spcPts val="0"/>
              </a:spcBef>
              <a:spcAft>
                <a:spcPts val="0"/>
              </a:spcAft>
              <a:buClr>
                <a:schemeClr val="dk1"/>
              </a:buClr>
              <a:buSzPts val="1800"/>
              <a:buNone/>
              <a:defRPr sz="1800"/>
            </a:lvl6pPr>
            <a:lvl7pPr lvl="6" rtl="0">
              <a:spcBef>
                <a:spcPts val="0"/>
              </a:spcBef>
              <a:spcAft>
                <a:spcPts val="0"/>
              </a:spcAft>
              <a:buClr>
                <a:schemeClr val="dk1"/>
              </a:buClr>
              <a:buSzPts val="1800"/>
              <a:buNone/>
              <a:defRPr sz="1800"/>
            </a:lvl7pPr>
            <a:lvl8pPr lvl="7" rtl="0">
              <a:spcBef>
                <a:spcPts val="0"/>
              </a:spcBef>
              <a:spcAft>
                <a:spcPts val="0"/>
              </a:spcAft>
              <a:buClr>
                <a:schemeClr val="dk1"/>
              </a:buClr>
              <a:buSzPts val="1800"/>
              <a:buNone/>
              <a:defRPr sz="1800"/>
            </a:lvl8pPr>
            <a:lvl9pPr lvl="8" rtl="0">
              <a:spcBef>
                <a:spcPts val="0"/>
              </a:spcBef>
              <a:spcAft>
                <a:spcPts val="0"/>
              </a:spcAft>
              <a:buClr>
                <a:schemeClr val="dk1"/>
              </a:buClr>
              <a:buSzPts val="1800"/>
              <a:buNone/>
              <a:defRPr sz="1800"/>
            </a:lvl9pPr>
          </a:lstStyle>
          <a:p>
            <a:endParaRPr/>
          </a:p>
        </p:txBody>
      </p:sp>
      <p:sp>
        <p:nvSpPr>
          <p:cNvPr id="17" name="Google Shape;17;p3"/>
          <p:cNvSpPr/>
          <p:nvPr/>
        </p:nvSpPr>
        <p:spPr>
          <a:xfrm>
            <a:off x="0" y="1583250"/>
            <a:ext cx="1739700" cy="1739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p:nvPr/>
        </p:nvSpPr>
        <p:spPr>
          <a:xfrm>
            <a:off x="4337263"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1" name="Google Shape;21;p4"/>
          <p:cNvSpPr/>
          <p:nvPr/>
        </p:nvSpPr>
        <p:spPr>
          <a:xfrm>
            <a:off x="469875" y="469800"/>
            <a:ext cx="8204100" cy="42039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body" idx="1"/>
          </p:nvPr>
        </p:nvSpPr>
        <p:spPr>
          <a:xfrm>
            <a:off x="1346350" y="1385300"/>
            <a:ext cx="6451500" cy="819900"/>
          </a:xfrm>
          <a:prstGeom prst="rect">
            <a:avLst/>
          </a:prstGeom>
          <a:effectLst>
            <a:outerShdw blurRad="42863" dist="9525" dir="5400000" algn="bl" rotWithShape="0">
              <a:srgbClr val="1C4587">
                <a:alpha val="40000"/>
              </a:srgbClr>
            </a:outerShdw>
          </a:effectLst>
        </p:spPr>
        <p:txBody>
          <a:bodyPr spcFirstLastPara="1" wrap="square" lIns="0" tIns="0" rIns="0" bIns="0" anchor="t" anchorCtr="0">
            <a:noAutofit/>
          </a:bodyPr>
          <a:lstStyle>
            <a:lvl1pPr marL="457200" lvl="0" indent="-431800" algn="ctr" rtl="0">
              <a:spcBef>
                <a:spcPts val="600"/>
              </a:spcBef>
              <a:spcAft>
                <a:spcPts val="0"/>
              </a:spcAft>
              <a:buClr>
                <a:schemeClr val="lt1"/>
              </a:buClr>
              <a:buSzPts val="3200"/>
              <a:buChar char="▫"/>
              <a:defRPr sz="3200" b="1">
                <a:solidFill>
                  <a:schemeClr val="lt1"/>
                </a:solidFill>
              </a:defRPr>
            </a:lvl1pPr>
            <a:lvl2pPr marL="914400" lvl="1" indent="-431800" algn="ctr" rtl="0">
              <a:spcBef>
                <a:spcPts val="0"/>
              </a:spcBef>
              <a:spcAft>
                <a:spcPts val="0"/>
              </a:spcAft>
              <a:buClr>
                <a:schemeClr val="lt1"/>
              </a:buClr>
              <a:buSzPts val="3200"/>
              <a:buChar char="▫"/>
              <a:defRPr sz="3200" b="1">
                <a:solidFill>
                  <a:schemeClr val="lt1"/>
                </a:solidFill>
              </a:defRPr>
            </a:lvl2pPr>
            <a:lvl3pPr marL="1371600" lvl="2" indent="-431800" algn="ctr" rtl="0">
              <a:spcBef>
                <a:spcPts val="0"/>
              </a:spcBef>
              <a:spcAft>
                <a:spcPts val="0"/>
              </a:spcAft>
              <a:buClr>
                <a:schemeClr val="lt1"/>
              </a:buClr>
              <a:buSzPts val="3200"/>
              <a:buChar char="▫"/>
              <a:defRPr sz="3200" b="1">
                <a:solidFill>
                  <a:schemeClr val="lt1"/>
                </a:solidFill>
              </a:defRPr>
            </a:lvl3pPr>
            <a:lvl4pPr marL="1828800" lvl="3" indent="-431800" algn="ctr" rtl="0">
              <a:spcBef>
                <a:spcPts val="0"/>
              </a:spcBef>
              <a:spcAft>
                <a:spcPts val="0"/>
              </a:spcAft>
              <a:buClr>
                <a:schemeClr val="lt1"/>
              </a:buClr>
              <a:buSzPts val="3200"/>
              <a:buChar char="▫"/>
              <a:defRPr sz="3200" b="1">
                <a:solidFill>
                  <a:schemeClr val="lt1"/>
                </a:solidFill>
              </a:defRPr>
            </a:lvl4pPr>
            <a:lvl5pPr marL="2286000" lvl="4" indent="-431800" algn="ctr" rtl="0">
              <a:spcBef>
                <a:spcPts val="0"/>
              </a:spcBef>
              <a:spcAft>
                <a:spcPts val="0"/>
              </a:spcAft>
              <a:buClr>
                <a:schemeClr val="lt1"/>
              </a:buClr>
              <a:buSzPts val="3200"/>
              <a:buChar char="▫"/>
              <a:defRPr sz="3200" b="1">
                <a:solidFill>
                  <a:schemeClr val="lt1"/>
                </a:solidFill>
              </a:defRPr>
            </a:lvl5pPr>
            <a:lvl6pPr marL="2743200" lvl="5" indent="-431800" algn="ctr" rtl="0">
              <a:spcBef>
                <a:spcPts val="0"/>
              </a:spcBef>
              <a:spcAft>
                <a:spcPts val="0"/>
              </a:spcAft>
              <a:buClr>
                <a:schemeClr val="lt1"/>
              </a:buClr>
              <a:buSzPts val="3200"/>
              <a:buChar char="▫"/>
              <a:defRPr sz="3200" b="1">
                <a:solidFill>
                  <a:schemeClr val="lt1"/>
                </a:solidFill>
              </a:defRPr>
            </a:lvl6pPr>
            <a:lvl7pPr marL="3200400" lvl="6" indent="-431800" algn="ctr" rtl="0">
              <a:spcBef>
                <a:spcPts val="0"/>
              </a:spcBef>
              <a:spcAft>
                <a:spcPts val="0"/>
              </a:spcAft>
              <a:buClr>
                <a:schemeClr val="lt1"/>
              </a:buClr>
              <a:buSzPts val="3200"/>
              <a:buChar char="▫"/>
              <a:defRPr sz="3200" b="1">
                <a:solidFill>
                  <a:schemeClr val="lt1"/>
                </a:solidFill>
              </a:defRPr>
            </a:lvl7pPr>
            <a:lvl8pPr marL="3657600" lvl="7" indent="-431800" algn="ctr" rtl="0">
              <a:spcBef>
                <a:spcPts val="0"/>
              </a:spcBef>
              <a:spcAft>
                <a:spcPts val="0"/>
              </a:spcAft>
              <a:buClr>
                <a:schemeClr val="lt1"/>
              </a:buClr>
              <a:buSzPts val="3200"/>
              <a:buChar char="▫"/>
              <a:defRPr sz="3200" b="1">
                <a:solidFill>
                  <a:schemeClr val="lt1"/>
                </a:solidFill>
              </a:defRPr>
            </a:lvl8pPr>
            <a:lvl9pPr marL="4114800" lvl="8" indent="-431800" algn="ctr">
              <a:spcBef>
                <a:spcPts val="0"/>
              </a:spcBef>
              <a:spcAft>
                <a:spcPts val="0"/>
              </a:spcAft>
              <a:buClr>
                <a:schemeClr val="lt1"/>
              </a:buClr>
              <a:buSzPts val="3200"/>
              <a:buChar char="▫"/>
              <a:defRPr sz="3200" b="1">
                <a:solidFill>
                  <a:schemeClr val="lt1"/>
                </a:solidFill>
              </a:defRPr>
            </a:lvl9pPr>
          </a:lstStyle>
          <a:p>
            <a:endParaRPr/>
          </a:p>
        </p:txBody>
      </p:sp>
      <p:sp>
        <p:nvSpPr>
          <p:cNvPr id="23" name="Google Shape;23;p4"/>
          <p:cNvSpPr txBox="1"/>
          <p:nvPr/>
        </p:nvSpPr>
        <p:spPr>
          <a:xfrm>
            <a:off x="3593400" y="4765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lt1"/>
                </a:solidFill>
              </a:rPr>
              <a:t>“</a:t>
            </a:r>
            <a:endParaRPr sz="9600" b="1">
              <a:solidFill>
                <a:schemeClr val="l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9" name="Google Shape;29;p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30"/>
        <p:cNvGrpSpPr/>
        <p:nvPr/>
      </p:nvGrpSpPr>
      <p:grpSpPr>
        <a:xfrm>
          <a:off x="0" y="0"/>
          <a:ext cx="0" cy="0"/>
          <a:chOff x="0" y="0"/>
          <a:chExt cx="0" cy="0"/>
        </a:xfrm>
      </p:grpSpPr>
      <p:sp>
        <p:nvSpPr>
          <p:cNvPr id="31" name="Google Shape;31;p6"/>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6095875" y="-3600"/>
            <a:ext cx="3048000" cy="5150700"/>
          </a:xfrm>
          <a:prstGeom prst="rect">
            <a:avLst/>
          </a:prstGeom>
          <a:gradFill>
            <a:gsLst>
              <a:gs pos="0">
                <a:srgbClr val="05B3F1">
                  <a:alpha val="21568"/>
                </a:srgbClr>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8674200" y="4673700"/>
            <a:ext cx="469800" cy="46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6"/>
          <p:cNvSpPr txBox="1">
            <a:spLocks noGrp="1"/>
          </p:cNvSpPr>
          <p:nvPr>
            <p:ph type="body" idx="1"/>
          </p:nvPr>
        </p:nvSpPr>
        <p:spPr>
          <a:xfrm>
            <a:off x="784150" y="1452350"/>
            <a:ext cx="3963000" cy="32214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7"/>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1136000" y="1200150"/>
            <a:ext cx="3254700" cy="34734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2" name="Google Shape;42;p7"/>
          <p:cNvSpPr txBox="1">
            <a:spLocks noGrp="1"/>
          </p:cNvSpPr>
          <p:nvPr>
            <p:ph type="body" idx="2"/>
          </p:nvPr>
        </p:nvSpPr>
        <p:spPr>
          <a:xfrm>
            <a:off x="4753180" y="1200150"/>
            <a:ext cx="3254700" cy="34734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3" name="Google Shape;43;p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
        <p:cNvGrpSpPr/>
        <p:nvPr/>
      </p:nvGrpSpPr>
      <p:grpSpPr>
        <a:xfrm>
          <a:off x="0" y="0"/>
          <a:ext cx="0" cy="0"/>
          <a:chOff x="0" y="0"/>
          <a:chExt cx="0" cy="0"/>
        </a:xfrm>
      </p:grpSpPr>
      <p:sp>
        <p:nvSpPr>
          <p:cNvPr id="45" name="Google Shape;45;p8"/>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 name="Google Shape;48;p8"/>
          <p:cNvSpPr txBox="1">
            <a:spLocks noGrp="1"/>
          </p:cNvSpPr>
          <p:nvPr>
            <p:ph type="body" idx="1"/>
          </p:nvPr>
        </p:nvSpPr>
        <p:spPr>
          <a:xfrm>
            <a:off x="1136000"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9" name="Google Shape;49;p8"/>
          <p:cNvSpPr txBox="1">
            <a:spLocks noGrp="1"/>
          </p:cNvSpPr>
          <p:nvPr>
            <p:ph type="body" idx="2"/>
          </p:nvPr>
        </p:nvSpPr>
        <p:spPr>
          <a:xfrm>
            <a:off x="3472501"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0" name="Google Shape;50;p8"/>
          <p:cNvSpPr txBox="1">
            <a:spLocks noGrp="1"/>
          </p:cNvSpPr>
          <p:nvPr>
            <p:ph type="body" idx="3"/>
          </p:nvPr>
        </p:nvSpPr>
        <p:spPr>
          <a:xfrm>
            <a:off x="5809002" y="1200150"/>
            <a:ext cx="2134800" cy="34734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1" name="Google Shape;51;p8"/>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9"/>
          <p:cNvSpPr/>
          <p:nvPr/>
        </p:nvSpPr>
        <p:spPr>
          <a:xfrm>
            <a:off x="-7000" y="3537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9"/>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9"/>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p:nvPr/>
        </p:nvSpPr>
        <p:spPr>
          <a:xfrm>
            <a:off x="8674200" y="4673700"/>
            <a:ext cx="469800" cy="469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body" idx="1"/>
          </p:nvPr>
        </p:nvSpPr>
        <p:spPr>
          <a:xfrm>
            <a:off x="264125" y="4435200"/>
            <a:ext cx="8422500" cy="708300"/>
          </a:xfrm>
          <a:prstGeom prst="rect">
            <a:avLst/>
          </a:prstGeom>
        </p:spPr>
        <p:txBody>
          <a:bodyPr spcFirstLastPara="1" wrap="square" lIns="0" tIns="0" rIns="0" bIns="0" anchor="ctr" anchorCtr="0">
            <a:noAutofit/>
          </a:bodyPr>
          <a:lstStyle>
            <a:lvl1pPr marL="457200" lvl="0" indent="-228600">
              <a:spcBef>
                <a:spcPts val="360"/>
              </a:spcBef>
              <a:spcAft>
                <a:spcPts val="0"/>
              </a:spcAft>
              <a:buSzPts val="1400"/>
              <a:buNone/>
              <a:defRPr sz="1400"/>
            </a:lvl1pPr>
          </a:lstStyle>
          <a:p>
            <a:endParaRPr/>
          </a:p>
        </p:txBody>
      </p:sp>
      <p:sp>
        <p:nvSpPr>
          <p:cNvPr id="60" name="Google Shape;60;p1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1" name="Google Shape;61;p10"/>
          <p:cNvSpPr/>
          <p:nvPr/>
        </p:nvSpPr>
        <p:spPr>
          <a:xfrm>
            <a:off x="-7000" y="4435200"/>
            <a:ext cx="126300" cy="708300"/>
          </a:xfrm>
          <a:prstGeom prst="rect">
            <a:avLst/>
          </a:prstGeom>
          <a:gradFill>
            <a:gsLst>
              <a:gs pos="0">
                <a:srgbClr val="05B3F1">
                  <a:alpha val="21568"/>
                </a:srgbClr>
              </a:gs>
              <a:gs pos="100000">
                <a:schemeClr val="accent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74075" y="4673650"/>
            <a:ext cx="469800" cy="469800"/>
          </a:xfrm>
          <a:prstGeom prst="rect">
            <a:avLst/>
          </a:prstGeom>
          <a:noFill/>
          <a:ln>
            <a:noFill/>
          </a:ln>
        </p:spPr>
        <p:txBody>
          <a:bodyPr spcFirstLastPara="1" wrap="square" lIns="0" tIns="0" rIns="0" bIns="0" anchor="ctr" anchorCtr="0">
            <a:noAutofit/>
          </a:bodyPr>
          <a:lstStyle>
            <a:lvl1pPr lvl="0" algn="ctr">
              <a:buNone/>
              <a:defRPr sz="1100" b="1">
                <a:solidFill>
                  <a:schemeClr val="accent1"/>
                </a:solidFill>
                <a:latin typeface="DM Sans"/>
                <a:ea typeface="DM Sans"/>
                <a:cs typeface="DM Sans"/>
                <a:sym typeface="DM Sans"/>
              </a:defRPr>
            </a:lvl1pPr>
            <a:lvl2pPr lvl="1" algn="ctr">
              <a:buNone/>
              <a:defRPr sz="1100" b="1">
                <a:solidFill>
                  <a:schemeClr val="accent1"/>
                </a:solidFill>
                <a:latin typeface="DM Sans"/>
                <a:ea typeface="DM Sans"/>
                <a:cs typeface="DM Sans"/>
                <a:sym typeface="DM Sans"/>
              </a:defRPr>
            </a:lvl2pPr>
            <a:lvl3pPr lvl="2" algn="ctr">
              <a:buNone/>
              <a:defRPr sz="1100" b="1">
                <a:solidFill>
                  <a:schemeClr val="accent1"/>
                </a:solidFill>
                <a:latin typeface="DM Sans"/>
                <a:ea typeface="DM Sans"/>
                <a:cs typeface="DM Sans"/>
                <a:sym typeface="DM Sans"/>
              </a:defRPr>
            </a:lvl3pPr>
            <a:lvl4pPr lvl="3" algn="ctr">
              <a:buNone/>
              <a:defRPr sz="1100" b="1">
                <a:solidFill>
                  <a:schemeClr val="accent1"/>
                </a:solidFill>
                <a:latin typeface="DM Sans"/>
                <a:ea typeface="DM Sans"/>
                <a:cs typeface="DM Sans"/>
                <a:sym typeface="DM Sans"/>
              </a:defRPr>
            </a:lvl4pPr>
            <a:lvl5pPr lvl="4" algn="ctr">
              <a:buNone/>
              <a:defRPr sz="1100" b="1">
                <a:solidFill>
                  <a:schemeClr val="accent1"/>
                </a:solidFill>
                <a:latin typeface="DM Sans"/>
                <a:ea typeface="DM Sans"/>
                <a:cs typeface="DM Sans"/>
                <a:sym typeface="DM Sans"/>
              </a:defRPr>
            </a:lvl5pPr>
            <a:lvl6pPr lvl="5" algn="ctr">
              <a:buNone/>
              <a:defRPr sz="1100" b="1">
                <a:solidFill>
                  <a:schemeClr val="accent1"/>
                </a:solidFill>
                <a:latin typeface="DM Sans"/>
                <a:ea typeface="DM Sans"/>
                <a:cs typeface="DM Sans"/>
                <a:sym typeface="DM Sans"/>
              </a:defRPr>
            </a:lvl6pPr>
            <a:lvl7pPr lvl="6" algn="ctr">
              <a:buNone/>
              <a:defRPr sz="1100" b="1">
                <a:solidFill>
                  <a:schemeClr val="accent1"/>
                </a:solidFill>
                <a:latin typeface="DM Sans"/>
                <a:ea typeface="DM Sans"/>
                <a:cs typeface="DM Sans"/>
                <a:sym typeface="DM Sans"/>
              </a:defRPr>
            </a:lvl7pPr>
            <a:lvl8pPr lvl="7" algn="ctr">
              <a:buNone/>
              <a:defRPr sz="1100" b="1">
                <a:solidFill>
                  <a:schemeClr val="accent1"/>
                </a:solidFill>
                <a:latin typeface="DM Sans"/>
                <a:ea typeface="DM Sans"/>
                <a:cs typeface="DM Sans"/>
                <a:sym typeface="DM Sans"/>
              </a:defRPr>
            </a:lvl8pPr>
            <a:lvl9pPr lvl="8" algn="ctr">
              <a:buNone/>
              <a:defRPr sz="1100" b="1">
                <a:solidFill>
                  <a:schemeClr val="accent1"/>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304800" y="355075"/>
            <a:ext cx="8474700" cy="708300"/>
          </a:xfrm>
          <a:prstGeom prst="rect">
            <a:avLst/>
          </a:prstGeom>
          <a:noFill/>
          <a:ln>
            <a:noFill/>
          </a:ln>
        </p:spPr>
        <p:txBody>
          <a:bodyPr spcFirstLastPara="1" wrap="square" lIns="0" tIns="0" rIns="0" bIns="0" anchor="ctr" anchorCtr="0">
            <a:noAutofit/>
          </a:bodyPr>
          <a:lstStyle>
            <a:lvl1pPr lvl="0">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1pPr>
            <a:lvl2pPr lvl="1">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2pPr>
            <a:lvl3pPr lvl="2">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3pPr>
            <a:lvl4pPr lvl="3">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4pPr>
            <a:lvl5pPr lvl="4">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5pPr>
            <a:lvl6pPr lvl="5">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6pPr>
            <a:lvl7pPr lvl="6">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7pPr>
            <a:lvl8pPr lvl="7">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8pPr>
            <a:lvl9pPr lvl="8">
              <a:lnSpc>
                <a:spcPct val="90000"/>
              </a:lnSpc>
              <a:spcBef>
                <a:spcPts val="0"/>
              </a:spcBef>
              <a:spcAft>
                <a:spcPts val="0"/>
              </a:spcAft>
              <a:buClr>
                <a:schemeClr val="accent1"/>
              </a:buClr>
              <a:buSzPts val="3000"/>
              <a:buFont typeface="DM Sans"/>
              <a:buNone/>
              <a:defRPr sz="3000" b="1">
                <a:solidFill>
                  <a:schemeClr val="accent1"/>
                </a:solidFill>
                <a:latin typeface="DM Sans"/>
                <a:ea typeface="DM Sans"/>
                <a:cs typeface="DM Sans"/>
                <a:sym typeface="DM Sans"/>
              </a:defRPr>
            </a:lvl9pPr>
          </a:lstStyle>
          <a:p>
            <a:endParaRPr/>
          </a:p>
        </p:txBody>
      </p:sp>
      <p:sp>
        <p:nvSpPr>
          <p:cNvPr id="8" name="Google Shape;8;p1"/>
          <p:cNvSpPr txBox="1">
            <a:spLocks noGrp="1"/>
          </p:cNvSpPr>
          <p:nvPr>
            <p:ph type="body" idx="1"/>
          </p:nvPr>
        </p:nvSpPr>
        <p:spPr>
          <a:xfrm>
            <a:off x="1136000" y="1200150"/>
            <a:ext cx="6872100" cy="34734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DM Sans"/>
              <a:buChar char="▫"/>
              <a:defRPr sz="2400">
                <a:solidFill>
                  <a:schemeClr val="dk1"/>
                </a:solidFill>
                <a:latin typeface="DM Sans"/>
                <a:ea typeface="DM Sans"/>
                <a:cs typeface="DM Sans"/>
                <a:sym typeface="DM Sans"/>
              </a:defRPr>
            </a:lvl1pPr>
            <a:lvl2pPr marL="914400" lvl="1"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2pPr>
            <a:lvl3pPr marL="1371600" lvl="2"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3pPr>
            <a:lvl4pPr marL="1828800" lvl="3"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4pPr>
            <a:lvl5pPr marL="2286000" lvl="4"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5pPr>
            <a:lvl6pPr marL="2743200" lvl="5"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6pPr>
            <a:lvl7pPr marL="3200400" lvl="6"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7pPr>
            <a:lvl8pPr marL="3657600" lvl="7"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8pPr>
            <a:lvl9pPr marL="4114800" lvl="8" indent="-381000">
              <a:lnSpc>
                <a:spcPct val="115000"/>
              </a:lnSpc>
              <a:spcBef>
                <a:spcPts val="0"/>
              </a:spcBef>
              <a:spcAft>
                <a:spcPts val="0"/>
              </a:spcAft>
              <a:buClr>
                <a:schemeClr val="dk2"/>
              </a:buClr>
              <a:buSzPts val="2400"/>
              <a:buFont typeface="DM Sans"/>
              <a:buChar char="▫"/>
              <a:defRPr sz="2400">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244750" y="3059700"/>
            <a:ext cx="5647800" cy="150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dirty="0"/>
              <a:t>Age Savvy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31"/>
        <p:cNvGrpSpPr/>
        <p:nvPr/>
      </p:nvGrpSpPr>
      <p:grpSpPr>
        <a:xfrm>
          <a:off x="0" y="0"/>
          <a:ext cx="0" cy="0"/>
          <a:chOff x="0" y="0"/>
          <a:chExt cx="0" cy="0"/>
        </a:xfrm>
      </p:grpSpPr>
      <p:sp>
        <p:nvSpPr>
          <p:cNvPr id="2" name="Title 1">
            <a:extLst>
              <a:ext uri="{FF2B5EF4-FFF2-40B4-BE49-F238E27FC236}">
                <a16:creationId xmlns:a16="http://schemas.microsoft.com/office/drawing/2014/main" id="{13324BB1-9E8B-E8B2-5EEC-96528C423698}"/>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Expansive View</a:t>
            </a:r>
          </a:p>
        </p:txBody>
      </p:sp>
      <p:pic>
        <p:nvPicPr>
          <p:cNvPr id="133" name="Google Shape;133;p21" descr="Carefree older man with long flowing hair dressed in a sequined outfit."/>
          <p:cNvPicPr preferRelativeResize="0"/>
          <p:nvPr/>
        </p:nvPicPr>
        <p:blipFill>
          <a:blip r:embed="rId3">
            <a:alphaModFix/>
          </a:blip>
          <a:stretch>
            <a:fillRect/>
          </a:stretch>
        </p:blipFill>
        <p:spPr>
          <a:xfrm>
            <a:off x="1288150" y="128425"/>
            <a:ext cx="6605676" cy="4858700"/>
          </a:xfrm>
          <a:prstGeom prst="rect">
            <a:avLst/>
          </a:prstGeom>
          <a:noFill/>
          <a:ln>
            <a:noFill/>
          </a:ln>
        </p:spPr>
      </p:pic>
      <p:sp>
        <p:nvSpPr>
          <p:cNvPr id="132" name="Google Shape;132;p21"/>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37"/>
        <p:cNvGrpSpPr/>
        <p:nvPr/>
      </p:nvGrpSpPr>
      <p:grpSpPr>
        <a:xfrm>
          <a:off x="0" y="0"/>
          <a:ext cx="0" cy="0"/>
          <a:chOff x="0" y="0"/>
          <a:chExt cx="0" cy="0"/>
        </a:xfrm>
      </p:grpSpPr>
      <p:sp>
        <p:nvSpPr>
          <p:cNvPr id="2" name="Title 1">
            <a:extLst>
              <a:ext uri="{FF2B5EF4-FFF2-40B4-BE49-F238E27FC236}">
                <a16:creationId xmlns:a16="http://schemas.microsoft.com/office/drawing/2014/main" id="{BBCC6BD3-2D7A-0F05-9948-72E145ADD861}"/>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Child Development</a:t>
            </a:r>
          </a:p>
        </p:txBody>
      </p:sp>
      <p:pic>
        <p:nvPicPr>
          <p:cNvPr id="139" name="Google Shape;139;p22" descr="A group of school aged children."/>
          <p:cNvPicPr preferRelativeResize="0"/>
          <p:nvPr/>
        </p:nvPicPr>
        <p:blipFill>
          <a:blip r:embed="rId3">
            <a:alphaModFix/>
          </a:blip>
          <a:stretch>
            <a:fillRect/>
          </a:stretch>
        </p:blipFill>
        <p:spPr>
          <a:xfrm>
            <a:off x="1257750" y="363738"/>
            <a:ext cx="6509101" cy="4416025"/>
          </a:xfrm>
          <a:prstGeom prst="rect">
            <a:avLst/>
          </a:prstGeom>
          <a:noFill/>
          <a:ln>
            <a:noFill/>
          </a:ln>
        </p:spPr>
      </p:pic>
      <p:sp>
        <p:nvSpPr>
          <p:cNvPr id="138" name="Google Shape;138;p22"/>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ctrTitle"/>
          </p:nvPr>
        </p:nvSpPr>
        <p:spPr>
          <a:xfrm>
            <a:off x="2012775" y="2049850"/>
            <a:ext cx="5109300" cy="103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Carl Jung’s</a:t>
            </a:r>
            <a:endParaRPr dirty="0"/>
          </a:p>
          <a:p>
            <a:pPr marL="0" lvl="0" indent="0" algn="l" rtl="0">
              <a:spcBef>
                <a:spcPts val="0"/>
              </a:spcBef>
              <a:spcAft>
                <a:spcPts val="0"/>
              </a:spcAft>
              <a:buNone/>
            </a:pPr>
            <a:r>
              <a:rPr lang="en" dirty="0"/>
              <a:t>Afternoon of Life</a:t>
            </a:r>
            <a:endParaRPr dirty="0"/>
          </a:p>
        </p:txBody>
      </p:sp>
      <p:sp>
        <p:nvSpPr>
          <p:cNvPr id="145" name="Google Shape;145;p23">
            <a:extLst>
              <a:ext uri="{C183D7F6-B498-43B3-948B-1728B52AA6E4}">
                <adec:decorative xmlns:adec="http://schemas.microsoft.com/office/drawing/2017/decorative" val="1"/>
              </a:ext>
            </a:extLst>
          </p:cNvPr>
          <p:cNvSpPr txBox="1"/>
          <p:nvPr/>
        </p:nvSpPr>
        <p:spPr>
          <a:xfrm>
            <a:off x="0" y="1576825"/>
            <a:ext cx="1735200" cy="1743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9600" b="1">
              <a:solidFill>
                <a:schemeClr val="accent1"/>
              </a:solidFill>
              <a:latin typeface="DM Sans"/>
              <a:ea typeface="DM Sans"/>
              <a:cs typeface="DM Sans"/>
              <a:sym typeface="D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2" name="Title 1">
            <a:extLst>
              <a:ext uri="{FF2B5EF4-FFF2-40B4-BE49-F238E27FC236}">
                <a16:creationId xmlns:a16="http://schemas.microsoft.com/office/drawing/2014/main" id="{F17A622D-845F-B0F2-EC06-3FC6D4EDDFC5}"/>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Jung’s Quote</a:t>
            </a:r>
          </a:p>
        </p:txBody>
      </p:sp>
      <p:sp>
        <p:nvSpPr>
          <p:cNvPr id="150" name="Google Shape;150;p24"/>
          <p:cNvSpPr txBox="1">
            <a:spLocks noGrp="1"/>
          </p:cNvSpPr>
          <p:nvPr>
            <p:ph type="body" idx="1"/>
          </p:nvPr>
        </p:nvSpPr>
        <p:spPr>
          <a:xfrm>
            <a:off x="1346350" y="1628500"/>
            <a:ext cx="6451500" cy="5766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a:t>The afternoon of life is just as full of meaning as the morning; only, its meaning and purpose are different.</a:t>
            </a:r>
            <a:endParaRPr/>
          </a:p>
          <a:p>
            <a:pPr marL="0" lvl="0" indent="0" algn="ctr" rtl="0">
              <a:spcBef>
                <a:spcPts val="600"/>
              </a:spcBef>
              <a:spcAft>
                <a:spcPts val="0"/>
              </a:spcAft>
              <a:buNone/>
            </a:pPr>
            <a:r>
              <a:rPr lang="en"/>
              <a:t>– Carl Jung</a:t>
            </a:r>
            <a:endParaRPr/>
          </a:p>
          <a:p>
            <a:pPr marL="0" lvl="0" indent="0" algn="l" rtl="0">
              <a:spcBef>
                <a:spcPts val="600"/>
              </a:spcBef>
              <a:spcAft>
                <a:spcPts val="0"/>
              </a:spcAft>
              <a:buNone/>
            </a:pPr>
            <a:endParaRPr/>
          </a:p>
        </p:txBody>
      </p:sp>
      <p:sp>
        <p:nvSpPr>
          <p:cNvPr id="151" name="Google Shape;151;p24"/>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55"/>
        <p:cNvGrpSpPr/>
        <p:nvPr/>
      </p:nvGrpSpPr>
      <p:grpSpPr>
        <a:xfrm>
          <a:off x="0" y="0"/>
          <a:ext cx="0" cy="0"/>
          <a:chOff x="0" y="0"/>
          <a:chExt cx="0" cy="0"/>
        </a:xfrm>
      </p:grpSpPr>
      <p:sp>
        <p:nvSpPr>
          <p:cNvPr id="2" name="Title 1">
            <a:extLst>
              <a:ext uri="{FF2B5EF4-FFF2-40B4-BE49-F238E27FC236}">
                <a16:creationId xmlns:a16="http://schemas.microsoft.com/office/drawing/2014/main" id="{D330B4F2-AC84-2B91-7226-1897E2394986}"/>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Treasure Chest</a:t>
            </a:r>
          </a:p>
        </p:txBody>
      </p:sp>
      <p:pic>
        <p:nvPicPr>
          <p:cNvPr id="157" name="Google Shape;157;p25" descr="A treasure chest being opened and a mysterious light shining out."/>
          <p:cNvPicPr preferRelativeResize="0"/>
          <p:nvPr/>
        </p:nvPicPr>
        <p:blipFill>
          <a:blip r:embed="rId3">
            <a:alphaModFix/>
          </a:blip>
          <a:stretch>
            <a:fillRect/>
          </a:stretch>
        </p:blipFill>
        <p:spPr>
          <a:xfrm>
            <a:off x="1641688" y="659000"/>
            <a:ext cx="5860625" cy="3825500"/>
          </a:xfrm>
          <a:prstGeom prst="rect">
            <a:avLst/>
          </a:prstGeom>
          <a:noFill/>
          <a:ln>
            <a:noFill/>
          </a:ln>
        </p:spPr>
      </p:pic>
      <p:sp>
        <p:nvSpPr>
          <p:cNvPr id="156" name="Google Shape;156;p25"/>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a:spLocks noGrp="1"/>
          </p:cNvSpPr>
          <p:nvPr>
            <p:ph type="ctrTitle"/>
          </p:nvPr>
        </p:nvSpPr>
        <p:spPr>
          <a:xfrm>
            <a:off x="2012775" y="2049850"/>
            <a:ext cx="5109300" cy="103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Gene Cohen’s Developmental Stages of Aging</a:t>
            </a:r>
            <a:endParaRPr dirty="0"/>
          </a:p>
        </p:txBody>
      </p:sp>
      <p:sp>
        <p:nvSpPr>
          <p:cNvPr id="163" name="Google Shape;163;p26">
            <a:extLst>
              <a:ext uri="{C183D7F6-B498-43B3-948B-1728B52AA6E4}">
                <adec:decorative xmlns:adec="http://schemas.microsoft.com/office/drawing/2017/decorative" val="1"/>
              </a:ext>
            </a:extLst>
          </p:cNvPr>
          <p:cNvSpPr txBox="1"/>
          <p:nvPr/>
        </p:nvSpPr>
        <p:spPr>
          <a:xfrm>
            <a:off x="0" y="1576825"/>
            <a:ext cx="1735200" cy="1743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9600" b="1">
              <a:solidFill>
                <a:schemeClr val="accent1"/>
              </a:solidFill>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Four Stages of Maturity</a:t>
            </a:r>
            <a:endParaRPr dirty="0"/>
          </a:p>
        </p:txBody>
      </p:sp>
      <p:sp>
        <p:nvSpPr>
          <p:cNvPr id="170" name="Google Shape;170;p27"/>
          <p:cNvSpPr/>
          <p:nvPr/>
        </p:nvSpPr>
        <p:spPr>
          <a:xfrm>
            <a:off x="286775" y="1363400"/>
            <a:ext cx="4108800" cy="1569000"/>
          </a:xfrm>
          <a:prstGeom prst="rect">
            <a:avLst/>
          </a:prstGeom>
          <a:solidFill>
            <a:schemeClr val="lt2"/>
          </a:solidFill>
          <a:ln>
            <a:noFill/>
          </a:ln>
        </p:spPr>
        <p:txBody>
          <a:bodyPr spcFirstLastPara="1" wrap="square" lIns="91425" tIns="91425" rIns="1371600" bIns="91425" anchor="t" anchorCtr="0">
            <a:noAutofit/>
          </a:bodyPr>
          <a:lstStyle/>
          <a:p>
            <a:pPr marL="457200" lvl="0" indent="-317500" algn="l" rtl="0">
              <a:spcBef>
                <a:spcPts val="0"/>
              </a:spcBef>
              <a:spcAft>
                <a:spcPts val="0"/>
              </a:spcAft>
              <a:buClr>
                <a:schemeClr val="dk1"/>
              </a:buClr>
              <a:buSzPts val="1400"/>
              <a:buFont typeface="DM Sans"/>
              <a:buAutoNum type="romanUcPeriod"/>
            </a:pPr>
            <a:r>
              <a:rPr lang="en" b="1">
                <a:solidFill>
                  <a:schemeClr val="dk1"/>
                </a:solidFill>
                <a:latin typeface="DM Sans"/>
                <a:ea typeface="DM Sans"/>
                <a:cs typeface="DM Sans"/>
                <a:sym typeface="DM Sans"/>
              </a:rPr>
              <a:t>MIDLIFE REEVALUATION</a:t>
            </a:r>
            <a:endParaRPr b="1">
              <a:solidFill>
                <a:schemeClr val="dk1"/>
              </a:solidFill>
              <a:latin typeface="DM Sans"/>
              <a:ea typeface="DM Sans"/>
              <a:cs typeface="DM Sans"/>
              <a:sym typeface="DM Sans"/>
            </a:endParaRPr>
          </a:p>
          <a:p>
            <a:pPr marL="457200" lvl="0" indent="0" algn="l" rtl="0">
              <a:spcBef>
                <a:spcPts val="600"/>
              </a:spcBef>
              <a:spcAft>
                <a:spcPts val="0"/>
              </a:spcAft>
              <a:buNone/>
            </a:pPr>
            <a:r>
              <a:rPr lang="en" b="1">
                <a:solidFill>
                  <a:schemeClr val="dk1"/>
                </a:solidFill>
                <a:latin typeface="DM Sans"/>
                <a:ea typeface="DM Sans"/>
                <a:cs typeface="DM Sans"/>
                <a:sym typeface="DM Sans"/>
              </a:rPr>
              <a:t>(mid-30s to mid-60s)</a:t>
            </a:r>
            <a:endParaRPr b="1">
              <a:solidFill>
                <a:schemeClr val="dk1"/>
              </a:solidFill>
              <a:latin typeface="DM Sans"/>
              <a:ea typeface="DM Sans"/>
              <a:cs typeface="DM Sans"/>
              <a:sym typeface="DM Sans"/>
            </a:endParaRPr>
          </a:p>
          <a:p>
            <a:pPr marL="0" lvl="0" indent="0" algn="l" rtl="0">
              <a:spcBef>
                <a:spcPts val="600"/>
              </a:spcBef>
              <a:spcAft>
                <a:spcPts val="600"/>
              </a:spcAft>
              <a:buNone/>
            </a:pPr>
            <a:r>
              <a:rPr lang="en">
                <a:solidFill>
                  <a:schemeClr val="dk1"/>
                </a:solidFill>
                <a:latin typeface="DM Sans"/>
                <a:ea typeface="DM Sans"/>
                <a:cs typeface="DM Sans"/>
                <a:sym typeface="DM Sans"/>
              </a:rPr>
              <a:t>A time of quest, not crisis. A search for truth and meaning. Openness to life’s complexities. Stronger sense of self.</a:t>
            </a:r>
            <a:endParaRPr>
              <a:solidFill>
                <a:schemeClr val="dk1"/>
              </a:solidFill>
              <a:latin typeface="DM Sans"/>
              <a:ea typeface="DM Sans"/>
              <a:cs typeface="DM Sans"/>
              <a:sym typeface="DM Sans"/>
            </a:endParaRPr>
          </a:p>
        </p:txBody>
      </p:sp>
      <p:sp>
        <p:nvSpPr>
          <p:cNvPr id="171" name="Google Shape;171;p27"/>
          <p:cNvSpPr/>
          <p:nvPr/>
        </p:nvSpPr>
        <p:spPr>
          <a:xfrm>
            <a:off x="4565406" y="1363400"/>
            <a:ext cx="4108800" cy="1569000"/>
          </a:xfrm>
          <a:prstGeom prst="rect">
            <a:avLst/>
          </a:prstGeom>
          <a:solidFill>
            <a:schemeClr val="lt2"/>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r>
              <a:rPr lang="en" b="1">
                <a:solidFill>
                  <a:schemeClr val="dk1"/>
                </a:solidFill>
                <a:latin typeface="DM Sans"/>
                <a:ea typeface="DM Sans"/>
                <a:cs typeface="DM Sans"/>
                <a:sym typeface="DM Sans"/>
              </a:rPr>
              <a:t>II.	LIBERATION</a:t>
            </a:r>
            <a:endParaRPr b="1">
              <a:solidFill>
                <a:schemeClr val="dk1"/>
              </a:solidFill>
              <a:latin typeface="DM Sans"/>
              <a:ea typeface="DM Sans"/>
              <a:cs typeface="DM Sans"/>
              <a:sym typeface="DM Sans"/>
            </a:endParaRPr>
          </a:p>
          <a:p>
            <a:pPr marL="0" lvl="0" indent="0" algn="r" rtl="0">
              <a:spcBef>
                <a:spcPts val="600"/>
              </a:spcBef>
              <a:spcAft>
                <a:spcPts val="0"/>
              </a:spcAft>
              <a:buClr>
                <a:schemeClr val="dk1"/>
              </a:buClr>
              <a:buSzPts val="1100"/>
              <a:buFont typeface="Arial"/>
              <a:buNone/>
            </a:pPr>
            <a:r>
              <a:rPr lang="en" b="1">
                <a:solidFill>
                  <a:schemeClr val="dk1"/>
                </a:solidFill>
                <a:latin typeface="DM Sans"/>
                <a:ea typeface="DM Sans"/>
                <a:cs typeface="DM Sans"/>
                <a:sym typeface="DM Sans"/>
              </a:rPr>
              <a:t>(late 50s to late 70s)</a:t>
            </a:r>
            <a:endParaRPr b="1">
              <a:solidFill>
                <a:schemeClr val="dk1"/>
              </a:solidFill>
              <a:latin typeface="DM Sans"/>
              <a:ea typeface="DM Sans"/>
              <a:cs typeface="DM Sans"/>
              <a:sym typeface="DM Sans"/>
            </a:endParaRPr>
          </a:p>
          <a:p>
            <a:pPr marL="0" lvl="0" indent="0" algn="r" rtl="0">
              <a:spcBef>
                <a:spcPts val="600"/>
              </a:spcBef>
              <a:spcAft>
                <a:spcPts val="600"/>
              </a:spcAft>
              <a:buNone/>
            </a:pPr>
            <a:r>
              <a:rPr lang="en">
                <a:solidFill>
                  <a:schemeClr val="dk1"/>
                </a:solidFill>
                <a:latin typeface="DM Sans"/>
                <a:ea typeface="DM Sans"/>
                <a:cs typeface="DM Sans"/>
                <a:sym typeface="DM Sans"/>
              </a:rPr>
              <a:t>A time of experimentation and innovation. A push toward liberation and not compliance. Innovation and risk taking.</a:t>
            </a:r>
            <a:endParaRPr>
              <a:solidFill>
                <a:schemeClr val="dk1"/>
              </a:solidFill>
              <a:latin typeface="DM Sans"/>
              <a:ea typeface="DM Sans"/>
              <a:cs typeface="DM Sans"/>
              <a:sym typeface="DM Sans"/>
            </a:endParaRPr>
          </a:p>
        </p:txBody>
      </p:sp>
      <p:sp>
        <p:nvSpPr>
          <p:cNvPr id="172" name="Google Shape;172;p27"/>
          <p:cNvSpPr/>
          <p:nvPr/>
        </p:nvSpPr>
        <p:spPr>
          <a:xfrm>
            <a:off x="286775" y="3104621"/>
            <a:ext cx="4108800" cy="1569000"/>
          </a:xfrm>
          <a:prstGeom prst="rect">
            <a:avLst/>
          </a:prstGeom>
          <a:solidFill>
            <a:schemeClr val="lt2"/>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endParaRPr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r>
              <a:rPr lang="en">
                <a:solidFill>
                  <a:schemeClr val="dk1"/>
                </a:solidFill>
                <a:latin typeface="DM Sans"/>
                <a:ea typeface="DM Sans"/>
                <a:cs typeface="DM Sans"/>
                <a:sym typeface="DM Sans"/>
              </a:rPr>
              <a:t>Time of review and resolution. A desire to give back. What is the meaning of my life?</a:t>
            </a:r>
            <a:endParaRPr>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r>
              <a:rPr lang="en" b="1">
                <a:solidFill>
                  <a:schemeClr val="dk1"/>
                </a:solidFill>
                <a:latin typeface="DM Sans"/>
                <a:ea typeface="DM Sans"/>
                <a:cs typeface="DM Sans"/>
                <a:sym typeface="DM Sans"/>
              </a:rPr>
              <a:t>III.	SUMMING UP</a:t>
            </a:r>
            <a:endParaRPr b="1">
              <a:solidFill>
                <a:schemeClr val="dk1"/>
              </a:solidFill>
              <a:latin typeface="DM Sans"/>
              <a:ea typeface="DM Sans"/>
              <a:cs typeface="DM Sans"/>
              <a:sym typeface="DM Sans"/>
            </a:endParaRPr>
          </a:p>
          <a:p>
            <a:pPr marL="457200" lvl="0" indent="0" algn="l" rtl="0">
              <a:spcBef>
                <a:spcPts val="600"/>
              </a:spcBef>
              <a:spcAft>
                <a:spcPts val="600"/>
              </a:spcAft>
              <a:buClr>
                <a:schemeClr val="dk1"/>
              </a:buClr>
              <a:buSzPts val="1100"/>
              <a:buFont typeface="Arial"/>
              <a:buNone/>
            </a:pPr>
            <a:r>
              <a:rPr lang="en" b="1">
                <a:solidFill>
                  <a:schemeClr val="dk1"/>
                </a:solidFill>
                <a:latin typeface="DM Sans"/>
                <a:ea typeface="DM Sans"/>
                <a:cs typeface="DM Sans"/>
                <a:sym typeface="DM Sans"/>
              </a:rPr>
              <a:t>(late 60s through 80s)</a:t>
            </a:r>
            <a:endParaRPr b="1">
              <a:solidFill>
                <a:schemeClr val="dk1"/>
              </a:solidFill>
              <a:latin typeface="DM Sans"/>
              <a:ea typeface="DM Sans"/>
              <a:cs typeface="DM Sans"/>
              <a:sym typeface="DM Sans"/>
            </a:endParaRPr>
          </a:p>
        </p:txBody>
      </p:sp>
      <p:sp>
        <p:nvSpPr>
          <p:cNvPr id="173" name="Google Shape;173;p27"/>
          <p:cNvSpPr/>
          <p:nvPr/>
        </p:nvSpPr>
        <p:spPr>
          <a:xfrm>
            <a:off x="4565406" y="3104621"/>
            <a:ext cx="4108800" cy="1569000"/>
          </a:xfrm>
          <a:prstGeom prst="rect">
            <a:avLst/>
          </a:prstGeom>
          <a:solidFill>
            <a:schemeClr val="lt2"/>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r>
              <a:rPr lang="en">
                <a:solidFill>
                  <a:schemeClr val="dk1"/>
                </a:solidFill>
                <a:latin typeface="DM Sans"/>
                <a:ea typeface="DM Sans"/>
                <a:cs typeface="DM Sans"/>
                <a:sym typeface="DM Sans"/>
              </a:rPr>
              <a:t>Reflection and celebration. Learning continues along with experience and wisdom.</a:t>
            </a:r>
            <a:endParaRPr>
              <a:solidFill>
                <a:schemeClr val="dk1"/>
              </a:solidFill>
              <a:latin typeface="DM Sans"/>
              <a:ea typeface="DM Sans"/>
              <a:cs typeface="DM Sans"/>
              <a:sym typeface="DM Sans"/>
            </a:endParaRPr>
          </a:p>
          <a:p>
            <a:pPr marL="0" lvl="0" indent="0" algn="r" rtl="0">
              <a:spcBef>
                <a:spcPts val="600"/>
              </a:spcBef>
              <a:spcAft>
                <a:spcPts val="0"/>
              </a:spcAft>
              <a:buNone/>
            </a:pPr>
            <a:r>
              <a:rPr lang="en" b="1">
                <a:solidFill>
                  <a:schemeClr val="dk1"/>
                </a:solidFill>
                <a:latin typeface="DM Sans"/>
                <a:ea typeface="DM Sans"/>
                <a:cs typeface="DM Sans"/>
                <a:sym typeface="DM Sans"/>
              </a:rPr>
              <a:t>IV.	ENCORE</a:t>
            </a:r>
            <a:endParaRPr b="1">
              <a:solidFill>
                <a:schemeClr val="dk1"/>
              </a:solidFill>
              <a:latin typeface="DM Sans"/>
              <a:ea typeface="DM Sans"/>
              <a:cs typeface="DM Sans"/>
              <a:sym typeface="DM Sans"/>
            </a:endParaRPr>
          </a:p>
          <a:p>
            <a:pPr marL="0" lvl="0" indent="0" algn="r" rtl="0">
              <a:spcBef>
                <a:spcPts val="600"/>
              </a:spcBef>
              <a:spcAft>
                <a:spcPts val="600"/>
              </a:spcAft>
              <a:buNone/>
            </a:pPr>
            <a:r>
              <a:rPr lang="en" b="1">
                <a:solidFill>
                  <a:schemeClr val="dk1"/>
                </a:solidFill>
                <a:latin typeface="DM Sans"/>
                <a:ea typeface="DM Sans"/>
                <a:cs typeface="DM Sans"/>
                <a:sym typeface="DM Sans"/>
              </a:rPr>
              <a:t>(late 70s to end of life)</a:t>
            </a:r>
            <a:endParaRPr b="1">
              <a:solidFill>
                <a:schemeClr val="dk1"/>
              </a:solidFill>
              <a:latin typeface="DM Sans"/>
              <a:ea typeface="DM Sans"/>
              <a:cs typeface="DM Sans"/>
              <a:sym typeface="DM Sans"/>
            </a:endParaRPr>
          </a:p>
        </p:txBody>
      </p:sp>
      <p:sp>
        <p:nvSpPr>
          <p:cNvPr id="174" name="Google Shape;174;p27">
            <a:extLst>
              <a:ext uri="{C183D7F6-B498-43B3-948B-1728B52AA6E4}">
                <adec:decorative xmlns:adec="http://schemas.microsoft.com/office/drawing/2017/decorative" val="1"/>
              </a:ext>
            </a:extLst>
          </p:cNvPr>
          <p:cNvSpPr/>
          <p:nvPr/>
        </p:nvSpPr>
        <p:spPr>
          <a:xfrm>
            <a:off x="3216020" y="1734704"/>
            <a:ext cx="2361000" cy="2393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a:extLst>
              <a:ext uri="{C183D7F6-B498-43B3-948B-1728B52AA6E4}">
                <adec:decorative xmlns:adec="http://schemas.microsoft.com/office/drawing/2017/decorative" val="1"/>
              </a:ext>
            </a:extLst>
          </p:cNvPr>
          <p:cNvSpPr/>
          <p:nvPr/>
        </p:nvSpPr>
        <p:spPr>
          <a:xfrm rot="5400000">
            <a:off x="3370027" y="1750904"/>
            <a:ext cx="2393400" cy="23610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a:extLst>
              <a:ext uri="{C183D7F6-B498-43B3-948B-1728B52AA6E4}">
                <adec:decorative xmlns:adec="http://schemas.microsoft.com/office/drawing/2017/decorative" val="1"/>
              </a:ext>
            </a:extLst>
          </p:cNvPr>
          <p:cNvSpPr/>
          <p:nvPr/>
        </p:nvSpPr>
        <p:spPr>
          <a:xfrm rot="10800000">
            <a:off x="3386227" y="1908544"/>
            <a:ext cx="2361000" cy="2393400"/>
          </a:xfrm>
          <a:prstGeom prst="pie">
            <a:avLst>
              <a:gd name="adj1" fmla="val 10788866"/>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a:extLst>
              <a:ext uri="{C183D7F6-B498-43B3-948B-1728B52AA6E4}">
                <adec:decorative xmlns:adec="http://schemas.microsoft.com/office/drawing/2017/decorative" val="1"/>
              </a:ext>
            </a:extLst>
          </p:cNvPr>
          <p:cNvSpPr/>
          <p:nvPr/>
        </p:nvSpPr>
        <p:spPr>
          <a:xfrm rot="-5400000">
            <a:off x="3199820" y="1924744"/>
            <a:ext cx="2393400" cy="23610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a:extLst>
              <a:ext uri="{C183D7F6-B498-43B3-948B-1728B52AA6E4}">
                <adec:decorative xmlns:adec="http://schemas.microsoft.com/office/drawing/2017/decorative" val="1"/>
              </a:ext>
            </a:extLst>
          </p:cNvPr>
          <p:cNvSpPr/>
          <p:nvPr/>
        </p:nvSpPr>
        <p:spPr>
          <a:xfrm>
            <a:off x="3765900" y="2242577"/>
            <a:ext cx="461357" cy="432320"/>
          </a:xfrm>
          <a:prstGeom prst="rect">
            <a:avLst/>
          </a:prstGeom>
        </p:spPr>
        <p:txBody>
          <a:bodyPr>
            <a:prstTxWarp prst="textPlain">
              <a:avLst/>
            </a:prstTxWarp>
          </a:bodyPr>
          <a:lstStyle/>
          <a:p>
            <a:pPr lvl="0" algn="ctr"/>
            <a:r>
              <a:rPr b="1" i="0">
                <a:ln>
                  <a:noFill/>
                </a:ln>
                <a:solidFill>
                  <a:srgbClr val="FFFFFF"/>
                </a:solidFill>
                <a:latin typeface="DM Sans"/>
              </a:rPr>
              <a:t>M</a:t>
            </a:r>
          </a:p>
        </p:txBody>
      </p:sp>
      <p:sp>
        <p:nvSpPr>
          <p:cNvPr id="179" name="Google Shape;179;p27">
            <a:extLst>
              <a:ext uri="{C183D7F6-B498-43B3-948B-1728B52AA6E4}">
                <adec:decorative xmlns:adec="http://schemas.microsoft.com/office/drawing/2017/decorative" val="1"/>
              </a:ext>
            </a:extLst>
          </p:cNvPr>
          <p:cNvSpPr/>
          <p:nvPr/>
        </p:nvSpPr>
        <p:spPr>
          <a:xfrm>
            <a:off x="4781520" y="2250297"/>
            <a:ext cx="270514" cy="432320"/>
          </a:xfrm>
          <a:prstGeom prst="rect">
            <a:avLst/>
          </a:prstGeom>
        </p:spPr>
        <p:txBody>
          <a:bodyPr>
            <a:prstTxWarp prst="textPlain">
              <a:avLst/>
            </a:prstTxWarp>
          </a:bodyPr>
          <a:lstStyle/>
          <a:p>
            <a:pPr lvl="0" algn="ctr"/>
            <a:r>
              <a:rPr b="1" i="0">
                <a:ln>
                  <a:noFill/>
                </a:ln>
                <a:solidFill>
                  <a:srgbClr val="FFFFFF"/>
                </a:solidFill>
                <a:latin typeface="DM Sans"/>
              </a:rPr>
              <a:t>L</a:t>
            </a:r>
          </a:p>
        </p:txBody>
      </p:sp>
      <p:sp>
        <p:nvSpPr>
          <p:cNvPr id="180" name="Google Shape;180;p27">
            <a:extLst>
              <a:ext uri="{C183D7F6-B498-43B3-948B-1728B52AA6E4}">
                <adec:decorative xmlns:adec="http://schemas.microsoft.com/office/drawing/2017/decorative" val="1"/>
              </a:ext>
            </a:extLst>
          </p:cNvPr>
          <p:cNvSpPr/>
          <p:nvPr/>
        </p:nvSpPr>
        <p:spPr>
          <a:xfrm>
            <a:off x="3731313" y="3348952"/>
            <a:ext cx="314982" cy="447142"/>
          </a:xfrm>
          <a:prstGeom prst="rect">
            <a:avLst/>
          </a:prstGeom>
        </p:spPr>
        <p:txBody>
          <a:bodyPr>
            <a:prstTxWarp prst="textPlain">
              <a:avLst/>
            </a:prstTxWarp>
          </a:bodyPr>
          <a:lstStyle/>
          <a:p>
            <a:pPr lvl="0" algn="ctr"/>
            <a:r>
              <a:rPr b="1" i="0">
                <a:ln>
                  <a:noFill/>
                </a:ln>
                <a:solidFill>
                  <a:srgbClr val="FFFFFF"/>
                </a:solidFill>
                <a:latin typeface="DM Sans"/>
              </a:rPr>
              <a:t>S</a:t>
            </a:r>
          </a:p>
        </p:txBody>
      </p:sp>
      <p:sp>
        <p:nvSpPr>
          <p:cNvPr id="181" name="Google Shape;181;p27">
            <a:extLst>
              <a:ext uri="{C183D7F6-B498-43B3-948B-1728B52AA6E4}">
                <adec:decorative xmlns:adec="http://schemas.microsoft.com/office/drawing/2017/decorative" val="1"/>
              </a:ext>
            </a:extLst>
          </p:cNvPr>
          <p:cNvSpPr/>
          <p:nvPr/>
        </p:nvSpPr>
        <p:spPr>
          <a:xfrm>
            <a:off x="4895779" y="3356672"/>
            <a:ext cx="282249" cy="432320"/>
          </a:xfrm>
          <a:prstGeom prst="rect">
            <a:avLst/>
          </a:prstGeom>
        </p:spPr>
        <p:txBody>
          <a:bodyPr>
            <a:prstTxWarp prst="textPlain">
              <a:avLst/>
            </a:prstTxWarp>
          </a:bodyPr>
          <a:lstStyle/>
          <a:p>
            <a:pPr lvl="0" algn="ctr"/>
            <a:r>
              <a:rPr b="1" i="0">
                <a:ln>
                  <a:noFill/>
                </a:ln>
                <a:solidFill>
                  <a:srgbClr val="FFFFFF"/>
                </a:solidFill>
                <a:latin typeface="DM Sans"/>
              </a:rPr>
              <a:t>E</a:t>
            </a:r>
          </a:p>
        </p:txBody>
      </p:sp>
      <p:sp>
        <p:nvSpPr>
          <p:cNvPr id="169" name="Google Shape;169;p2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28">
            <a:extLst>
              <a:ext uri="{C183D7F6-B498-43B3-948B-1728B52AA6E4}">
                <adec:decorative xmlns:adec="http://schemas.microsoft.com/office/drawing/2017/decorative" val="1"/>
              </a:ext>
            </a:extLst>
          </p:cNvPr>
          <p:cNvGrpSpPr/>
          <p:nvPr/>
        </p:nvGrpSpPr>
        <p:grpSpPr>
          <a:xfrm>
            <a:off x="6918911" y="391206"/>
            <a:ext cx="2120985" cy="4361089"/>
            <a:chOff x="5160100" y="1609475"/>
            <a:chExt cx="975300" cy="2005375"/>
          </a:xfrm>
        </p:grpSpPr>
        <p:sp>
          <p:nvSpPr>
            <p:cNvPr id="187" name="Google Shape;187;p28"/>
            <p:cNvSpPr/>
            <p:nvPr/>
          </p:nvSpPr>
          <p:spPr>
            <a:xfrm>
              <a:off x="5160100" y="1609475"/>
              <a:ext cx="975300" cy="2005375"/>
            </a:xfrm>
            <a:custGeom>
              <a:avLst/>
              <a:gdLst/>
              <a:ahLst/>
              <a:cxnLst/>
              <a:rect l="l" t="t" r="r" b="b"/>
              <a:pathLst>
                <a:path w="39012" h="80215" extrusionOk="0">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5160100" y="1609475"/>
              <a:ext cx="975300" cy="2005375"/>
            </a:xfrm>
            <a:custGeom>
              <a:avLst/>
              <a:gdLst/>
              <a:ahLst/>
              <a:cxnLst/>
              <a:rect l="l" t="t" r="r" b="b"/>
              <a:pathLst>
                <a:path w="39012" h="80215" extrusionOk="0">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28"/>
          <p:cNvSpPr txBox="1">
            <a:spLocks noGrp="1"/>
          </p:cNvSpPr>
          <p:nvPr>
            <p:ph type="ctrTitle" idx="4294967295"/>
          </p:nvPr>
        </p:nvSpPr>
        <p:spPr>
          <a:xfrm>
            <a:off x="685800" y="391200"/>
            <a:ext cx="6233100" cy="20037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6500" dirty="0"/>
              <a:t>Developmental Intelligence</a:t>
            </a:r>
            <a:endParaRPr sz="6500" dirty="0"/>
          </a:p>
        </p:txBody>
      </p:sp>
      <p:sp>
        <p:nvSpPr>
          <p:cNvPr id="190" name="Google Shape;190;p28"/>
          <p:cNvSpPr txBox="1">
            <a:spLocks noGrp="1"/>
          </p:cNvSpPr>
          <p:nvPr>
            <p:ph type="subTitle" idx="4294967295"/>
          </p:nvPr>
        </p:nvSpPr>
        <p:spPr>
          <a:xfrm>
            <a:off x="685800" y="2627523"/>
            <a:ext cx="4598400" cy="157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Advanced thinking that is not possible in our youth. It is a deepening of wisdom, judgment, perspective, and vision. </a:t>
            </a:r>
            <a:endParaRPr/>
          </a:p>
        </p:txBody>
      </p:sp>
      <p:sp>
        <p:nvSpPr>
          <p:cNvPr id="191" name="Google Shape;191;p28"/>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192" name="Google Shape;192;p28">
            <a:extLst>
              <a:ext uri="{C183D7F6-B498-43B3-948B-1728B52AA6E4}">
                <adec:decorative xmlns:adec="http://schemas.microsoft.com/office/drawing/2017/decorative" val="1"/>
              </a:ext>
            </a:extLst>
          </p:cNvPr>
          <p:cNvSpPr/>
          <p:nvPr/>
        </p:nvSpPr>
        <p:spPr>
          <a:xfrm rot="4499367">
            <a:off x="7538657" y="305603"/>
            <a:ext cx="881478" cy="864587"/>
          </a:xfrm>
          <a:prstGeom prst="wedgeEllipseCallout">
            <a:avLst>
              <a:gd name="adj1" fmla="val -20833"/>
              <a:gd name="adj2" fmla="val 62500"/>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a:extLst>
              <a:ext uri="{C183D7F6-B498-43B3-948B-1728B52AA6E4}">
                <adec:decorative xmlns:adec="http://schemas.microsoft.com/office/drawing/2017/decorative" val="1"/>
              </a:ext>
            </a:extLst>
          </p:cNvPr>
          <p:cNvSpPr/>
          <p:nvPr/>
        </p:nvSpPr>
        <p:spPr>
          <a:xfrm>
            <a:off x="7241428" y="1275345"/>
            <a:ext cx="301594" cy="263875"/>
          </a:xfrm>
          <a:custGeom>
            <a:avLst/>
            <a:gdLst/>
            <a:ahLst/>
            <a:cxnLst/>
            <a:rect l="l" t="t" r="r" b="b"/>
            <a:pathLst>
              <a:path w="456961" h="399811" extrusionOk="0">
                <a:moveTo>
                  <a:pt x="423386" y="38100"/>
                </a:moveTo>
                <a:lnTo>
                  <a:pt x="419576" y="34290"/>
                </a:lnTo>
                <a:cubicBezTo>
                  <a:pt x="374809" y="-11430"/>
                  <a:pt x="303371" y="-11430"/>
                  <a:pt x="259556" y="34290"/>
                </a:cubicBezTo>
                <a:lnTo>
                  <a:pt x="228124" y="67628"/>
                </a:lnTo>
                <a:lnTo>
                  <a:pt x="196691" y="35243"/>
                </a:lnTo>
                <a:cubicBezTo>
                  <a:pt x="151924" y="-10478"/>
                  <a:pt x="80486" y="-10478"/>
                  <a:pt x="36671" y="35243"/>
                </a:cubicBezTo>
                <a:lnTo>
                  <a:pt x="32861" y="38100"/>
                </a:lnTo>
                <a:cubicBezTo>
                  <a:pt x="-10954" y="83820"/>
                  <a:pt x="-10954" y="157163"/>
                  <a:pt x="32861" y="201930"/>
                </a:cubicBezTo>
                <a:lnTo>
                  <a:pt x="219551" y="396240"/>
                </a:lnTo>
                <a:cubicBezTo>
                  <a:pt x="224314" y="401003"/>
                  <a:pt x="231934" y="401003"/>
                  <a:pt x="236696" y="396240"/>
                </a:cubicBezTo>
                <a:lnTo>
                  <a:pt x="423386" y="201930"/>
                </a:lnTo>
                <a:cubicBezTo>
                  <a:pt x="468154" y="157163"/>
                  <a:pt x="468154" y="83820"/>
                  <a:pt x="423386" y="38100"/>
                </a:cubicBezTo>
                <a:close/>
                <a:moveTo>
                  <a:pt x="298609" y="214313"/>
                </a:moveTo>
                <a:cubicBezTo>
                  <a:pt x="294799" y="218123"/>
                  <a:pt x="290036" y="220028"/>
                  <a:pt x="285274" y="220028"/>
                </a:cubicBezTo>
                <a:lnTo>
                  <a:pt x="247174" y="220028"/>
                </a:lnTo>
                <a:lnTo>
                  <a:pt x="247174" y="258128"/>
                </a:lnTo>
                <a:cubicBezTo>
                  <a:pt x="247174" y="268605"/>
                  <a:pt x="238601" y="277178"/>
                  <a:pt x="228124" y="277178"/>
                </a:cubicBezTo>
                <a:cubicBezTo>
                  <a:pt x="217646" y="277178"/>
                  <a:pt x="209074" y="268605"/>
                  <a:pt x="209074" y="258128"/>
                </a:cubicBezTo>
                <a:lnTo>
                  <a:pt x="209074" y="220028"/>
                </a:lnTo>
                <a:lnTo>
                  <a:pt x="170974" y="220028"/>
                </a:lnTo>
                <a:cubicBezTo>
                  <a:pt x="160496" y="220028"/>
                  <a:pt x="151924" y="211455"/>
                  <a:pt x="151924" y="200978"/>
                </a:cubicBezTo>
                <a:cubicBezTo>
                  <a:pt x="151924" y="195263"/>
                  <a:pt x="153829" y="190500"/>
                  <a:pt x="157639" y="187643"/>
                </a:cubicBezTo>
                <a:cubicBezTo>
                  <a:pt x="161449" y="183833"/>
                  <a:pt x="166211" y="181928"/>
                  <a:pt x="170974" y="181928"/>
                </a:cubicBezTo>
                <a:lnTo>
                  <a:pt x="209074" y="181928"/>
                </a:lnTo>
                <a:lnTo>
                  <a:pt x="209074" y="143828"/>
                </a:lnTo>
                <a:cubicBezTo>
                  <a:pt x="209074" y="133350"/>
                  <a:pt x="217646" y="124778"/>
                  <a:pt x="228124" y="124778"/>
                </a:cubicBezTo>
                <a:cubicBezTo>
                  <a:pt x="233839" y="124778"/>
                  <a:pt x="238601" y="126683"/>
                  <a:pt x="241459" y="130493"/>
                </a:cubicBezTo>
                <a:cubicBezTo>
                  <a:pt x="245269" y="134303"/>
                  <a:pt x="247174" y="139065"/>
                  <a:pt x="247174" y="143828"/>
                </a:cubicBezTo>
                <a:lnTo>
                  <a:pt x="247174" y="181928"/>
                </a:lnTo>
                <a:lnTo>
                  <a:pt x="285274" y="181928"/>
                </a:lnTo>
                <a:cubicBezTo>
                  <a:pt x="295751" y="181928"/>
                  <a:pt x="304324" y="190500"/>
                  <a:pt x="304324" y="200978"/>
                </a:cubicBezTo>
                <a:cubicBezTo>
                  <a:pt x="304324" y="205740"/>
                  <a:pt x="302419" y="210503"/>
                  <a:pt x="298609" y="214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2" name="Title 1">
            <a:extLst>
              <a:ext uri="{FF2B5EF4-FFF2-40B4-BE49-F238E27FC236}">
                <a16:creationId xmlns:a16="http://schemas.microsoft.com/office/drawing/2014/main" id="{4EF8AA8B-3847-ACA2-9495-121F0B19B015}"/>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Gene Cohen Quote</a:t>
            </a:r>
          </a:p>
        </p:txBody>
      </p:sp>
      <p:sp>
        <p:nvSpPr>
          <p:cNvPr id="198" name="Google Shape;198;p29"/>
          <p:cNvSpPr txBox="1">
            <a:spLocks noGrp="1"/>
          </p:cNvSpPr>
          <p:nvPr>
            <p:ph type="body" idx="1"/>
          </p:nvPr>
        </p:nvSpPr>
        <p:spPr>
          <a:xfrm>
            <a:off x="1346350" y="1628500"/>
            <a:ext cx="6451500" cy="5766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a:t>Some of life’s most precious gifts can </a:t>
            </a:r>
            <a:r>
              <a:rPr lang="en" i="1"/>
              <a:t>only</a:t>
            </a:r>
            <a:r>
              <a:rPr lang="en"/>
              <a:t> be acquired with age.</a:t>
            </a:r>
            <a:endParaRPr/>
          </a:p>
          <a:p>
            <a:pPr marL="0" lvl="0" indent="0" algn="ctr" rtl="0">
              <a:spcBef>
                <a:spcPts val="600"/>
              </a:spcBef>
              <a:spcAft>
                <a:spcPts val="0"/>
              </a:spcAft>
              <a:buNone/>
            </a:pPr>
            <a:r>
              <a:rPr lang="en"/>
              <a:t>– Gene Cohen</a:t>
            </a:r>
            <a:endParaRPr/>
          </a:p>
          <a:p>
            <a:pPr marL="0" lvl="0" indent="0" algn="l" rtl="0">
              <a:spcBef>
                <a:spcPts val="600"/>
              </a:spcBef>
              <a:spcAft>
                <a:spcPts val="0"/>
              </a:spcAft>
              <a:buNone/>
            </a:pPr>
            <a:endParaRPr/>
          </a:p>
        </p:txBody>
      </p:sp>
      <p:sp>
        <p:nvSpPr>
          <p:cNvPr id="199" name="Google Shape;199;p29"/>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ctrTitle" idx="4294967295"/>
          </p:nvPr>
        </p:nvSpPr>
        <p:spPr>
          <a:xfrm>
            <a:off x="685800" y="942413"/>
            <a:ext cx="4598400" cy="18663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7200" dirty="0"/>
              <a:t>Neuro-</a:t>
            </a:r>
            <a:endParaRPr sz="7200" dirty="0"/>
          </a:p>
          <a:p>
            <a:pPr marL="0" lvl="0" indent="0" algn="l" rtl="0">
              <a:lnSpc>
                <a:spcPct val="80000"/>
              </a:lnSpc>
              <a:spcBef>
                <a:spcPts val="0"/>
              </a:spcBef>
              <a:spcAft>
                <a:spcPts val="0"/>
              </a:spcAft>
              <a:buNone/>
            </a:pPr>
            <a:r>
              <a:rPr lang="en" sz="7200" dirty="0"/>
              <a:t>plasticity</a:t>
            </a:r>
            <a:endParaRPr sz="7200" dirty="0"/>
          </a:p>
        </p:txBody>
      </p:sp>
      <p:sp>
        <p:nvSpPr>
          <p:cNvPr id="205" name="Google Shape;205;p30"/>
          <p:cNvSpPr txBox="1">
            <a:spLocks noGrp="1"/>
          </p:cNvSpPr>
          <p:nvPr>
            <p:ph type="subTitle" idx="4294967295"/>
          </p:nvPr>
        </p:nvSpPr>
        <p:spPr>
          <a:xfrm>
            <a:off x="685800" y="2867584"/>
            <a:ext cx="4598400" cy="133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The brain’s ability to change and adapt throughout our entire lifespan</a:t>
            </a:r>
            <a:endParaRPr/>
          </a:p>
        </p:txBody>
      </p:sp>
      <p:sp>
        <p:nvSpPr>
          <p:cNvPr id="206" name="Google Shape;206;p30"/>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207" name="Google Shape;207;p30">
            <a:extLst>
              <a:ext uri="{C183D7F6-B498-43B3-948B-1728B52AA6E4}">
                <adec:decorative xmlns:adec="http://schemas.microsoft.com/office/drawing/2017/decorative" val="1"/>
              </a:ext>
            </a:extLst>
          </p:cNvPr>
          <p:cNvSpPr/>
          <p:nvPr/>
        </p:nvSpPr>
        <p:spPr>
          <a:xfrm>
            <a:off x="5534653" y="1275332"/>
            <a:ext cx="301594" cy="263875"/>
          </a:xfrm>
          <a:custGeom>
            <a:avLst/>
            <a:gdLst/>
            <a:ahLst/>
            <a:cxnLst/>
            <a:rect l="l" t="t" r="r" b="b"/>
            <a:pathLst>
              <a:path w="456961" h="399811" extrusionOk="0">
                <a:moveTo>
                  <a:pt x="423386" y="38100"/>
                </a:moveTo>
                <a:lnTo>
                  <a:pt x="419576" y="34290"/>
                </a:lnTo>
                <a:cubicBezTo>
                  <a:pt x="374809" y="-11430"/>
                  <a:pt x="303371" y="-11430"/>
                  <a:pt x="259556" y="34290"/>
                </a:cubicBezTo>
                <a:lnTo>
                  <a:pt x="228124" y="67628"/>
                </a:lnTo>
                <a:lnTo>
                  <a:pt x="196691" y="35243"/>
                </a:lnTo>
                <a:cubicBezTo>
                  <a:pt x="151924" y="-10478"/>
                  <a:pt x="80486" y="-10478"/>
                  <a:pt x="36671" y="35243"/>
                </a:cubicBezTo>
                <a:lnTo>
                  <a:pt x="32861" y="38100"/>
                </a:lnTo>
                <a:cubicBezTo>
                  <a:pt x="-10954" y="83820"/>
                  <a:pt x="-10954" y="157163"/>
                  <a:pt x="32861" y="201930"/>
                </a:cubicBezTo>
                <a:lnTo>
                  <a:pt x="219551" y="396240"/>
                </a:lnTo>
                <a:cubicBezTo>
                  <a:pt x="224314" y="401003"/>
                  <a:pt x="231934" y="401003"/>
                  <a:pt x="236696" y="396240"/>
                </a:cubicBezTo>
                <a:lnTo>
                  <a:pt x="423386" y="201930"/>
                </a:lnTo>
                <a:cubicBezTo>
                  <a:pt x="468154" y="157163"/>
                  <a:pt x="468154" y="83820"/>
                  <a:pt x="423386" y="38100"/>
                </a:cubicBezTo>
                <a:close/>
                <a:moveTo>
                  <a:pt x="298609" y="214313"/>
                </a:moveTo>
                <a:cubicBezTo>
                  <a:pt x="294799" y="218123"/>
                  <a:pt x="290036" y="220028"/>
                  <a:pt x="285274" y="220028"/>
                </a:cubicBezTo>
                <a:lnTo>
                  <a:pt x="247174" y="220028"/>
                </a:lnTo>
                <a:lnTo>
                  <a:pt x="247174" y="258128"/>
                </a:lnTo>
                <a:cubicBezTo>
                  <a:pt x="247174" y="268605"/>
                  <a:pt x="238601" y="277178"/>
                  <a:pt x="228124" y="277178"/>
                </a:cubicBezTo>
                <a:cubicBezTo>
                  <a:pt x="217646" y="277178"/>
                  <a:pt x="209074" y="268605"/>
                  <a:pt x="209074" y="258128"/>
                </a:cubicBezTo>
                <a:lnTo>
                  <a:pt x="209074" y="220028"/>
                </a:lnTo>
                <a:lnTo>
                  <a:pt x="170974" y="220028"/>
                </a:lnTo>
                <a:cubicBezTo>
                  <a:pt x="160496" y="220028"/>
                  <a:pt x="151924" y="211455"/>
                  <a:pt x="151924" y="200978"/>
                </a:cubicBezTo>
                <a:cubicBezTo>
                  <a:pt x="151924" y="195263"/>
                  <a:pt x="153829" y="190500"/>
                  <a:pt x="157639" y="187643"/>
                </a:cubicBezTo>
                <a:cubicBezTo>
                  <a:pt x="161449" y="183833"/>
                  <a:pt x="166211" y="181928"/>
                  <a:pt x="170974" y="181928"/>
                </a:cubicBezTo>
                <a:lnTo>
                  <a:pt x="209074" y="181928"/>
                </a:lnTo>
                <a:lnTo>
                  <a:pt x="209074" y="143828"/>
                </a:lnTo>
                <a:cubicBezTo>
                  <a:pt x="209074" y="133350"/>
                  <a:pt x="217646" y="124778"/>
                  <a:pt x="228124" y="124778"/>
                </a:cubicBezTo>
                <a:cubicBezTo>
                  <a:pt x="233839" y="124778"/>
                  <a:pt x="238601" y="126683"/>
                  <a:pt x="241459" y="130493"/>
                </a:cubicBezTo>
                <a:cubicBezTo>
                  <a:pt x="245269" y="134303"/>
                  <a:pt x="247174" y="139065"/>
                  <a:pt x="247174" y="143828"/>
                </a:cubicBezTo>
                <a:lnTo>
                  <a:pt x="247174" y="181928"/>
                </a:lnTo>
                <a:lnTo>
                  <a:pt x="285274" y="181928"/>
                </a:lnTo>
                <a:cubicBezTo>
                  <a:pt x="295751" y="181928"/>
                  <a:pt x="304324" y="190500"/>
                  <a:pt x="304324" y="200978"/>
                </a:cubicBezTo>
                <a:cubicBezTo>
                  <a:pt x="304324" y="205740"/>
                  <a:pt x="302419" y="210503"/>
                  <a:pt x="298609" y="214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8" name="Google Shape;208;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34651" y="670613"/>
            <a:ext cx="2891875" cy="3802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304800" y="355075"/>
            <a:ext cx="44424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6000" dirty="0"/>
              <a:t>Hello!</a:t>
            </a:r>
            <a:endParaRPr sz="6000" dirty="0"/>
          </a:p>
        </p:txBody>
      </p:sp>
      <p:sp>
        <p:nvSpPr>
          <p:cNvPr id="76" name="Google Shape;76;p13"/>
          <p:cNvSpPr txBox="1">
            <a:spLocks noGrp="1"/>
          </p:cNvSpPr>
          <p:nvPr>
            <p:ph type="body" idx="1"/>
          </p:nvPr>
        </p:nvSpPr>
        <p:spPr>
          <a:xfrm>
            <a:off x="784150" y="1452350"/>
            <a:ext cx="3963000" cy="3221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3200" b="1"/>
              <a:t>I am Amy DelPo</a:t>
            </a:r>
            <a:endParaRPr sz="3200" b="1"/>
          </a:p>
          <a:p>
            <a:pPr marL="0" lvl="0" indent="0" algn="l" rtl="0">
              <a:spcBef>
                <a:spcPts val="600"/>
              </a:spcBef>
              <a:spcAft>
                <a:spcPts val="0"/>
              </a:spcAft>
              <a:buClr>
                <a:schemeClr val="dk1"/>
              </a:buClr>
              <a:buSzPts val="1100"/>
              <a:buFont typeface="Arial"/>
              <a:buNone/>
            </a:pPr>
            <a:r>
              <a:rPr lang="en"/>
              <a:t>Manager of Older Adult Services at the Denver Public Library</a:t>
            </a: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r>
              <a:rPr lang="en"/>
              <a:t>You can find me at adelpo@denverlibrary.org</a:t>
            </a:r>
            <a:endParaRPr sz="3600" b="1"/>
          </a:p>
        </p:txBody>
      </p:sp>
      <p:pic>
        <p:nvPicPr>
          <p:cNvPr id="78" name="Google Shape;78;p13" descr="Headshot of Amy DelPo"/>
          <p:cNvPicPr preferRelativeResize="0"/>
          <p:nvPr/>
        </p:nvPicPr>
        <p:blipFill>
          <a:blip r:embed="rId3">
            <a:alphaModFix/>
          </a:blip>
          <a:stretch>
            <a:fillRect/>
          </a:stretch>
        </p:blipFill>
        <p:spPr>
          <a:xfrm>
            <a:off x="5269500" y="1063375"/>
            <a:ext cx="2686050" cy="2686050"/>
          </a:xfrm>
          <a:prstGeom prst="rect">
            <a:avLst/>
          </a:prstGeom>
          <a:noFill/>
          <a:ln>
            <a:noFill/>
          </a:ln>
        </p:spPr>
      </p:pic>
      <p:sp>
        <p:nvSpPr>
          <p:cNvPr id="77" name="Google Shape;77;p1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ctrTitle" idx="4294967295"/>
          </p:nvPr>
        </p:nvSpPr>
        <p:spPr>
          <a:xfrm>
            <a:off x="685800" y="391200"/>
            <a:ext cx="6233100" cy="20037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6500" dirty="0"/>
              <a:t>Creative</a:t>
            </a:r>
            <a:endParaRPr sz="6500" dirty="0"/>
          </a:p>
          <a:p>
            <a:pPr marL="0" lvl="0" indent="0" algn="l" rtl="0">
              <a:lnSpc>
                <a:spcPct val="80000"/>
              </a:lnSpc>
              <a:spcBef>
                <a:spcPts val="0"/>
              </a:spcBef>
              <a:spcAft>
                <a:spcPts val="0"/>
              </a:spcAft>
              <a:buNone/>
            </a:pPr>
            <a:r>
              <a:rPr lang="en" sz="6500" dirty="0"/>
              <a:t>Aging</a:t>
            </a:r>
            <a:endParaRPr sz="6500" dirty="0"/>
          </a:p>
        </p:txBody>
      </p:sp>
      <p:sp>
        <p:nvSpPr>
          <p:cNvPr id="214" name="Google Shape;214;p31"/>
          <p:cNvSpPr txBox="1">
            <a:spLocks noGrp="1"/>
          </p:cNvSpPr>
          <p:nvPr>
            <p:ph type="subTitle" idx="4294967295"/>
          </p:nvPr>
        </p:nvSpPr>
        <p:spPr>
          <a:xfrm>
            <a:off x="685800" y="2627523"/>
            <a:ext cx="4598400" cy="1573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Awakening human potential in the second half of life. </a:t>
            </a:r>
            <a:endParaRPr/>
          </a:p>
        </p:txBody>
      </p:sp>
      <p:sp>
        <p:nvSpPr>
          <p:cNvPr id="215" name="Google Shape;215;p31"/>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16" name="Google Shape;216;p31">
            <a:extLst>
              <a:ext uri="{C183D7F6-B498-43B3-948B-1728B52AA6E4}">
                <adec:decorative xmlns:adec="http://schemas.microsoft.com/office/drawing/2017/decorative" val="1"/>
              </a:ext>
            </a:extLst>
          </p:cNvPr>
          <p:cNvSpPr/>
          <p:nvPr/>
        </p:nvSpPr>
        <p:spPr>
          <a:xfrm>
            <a:off x="7241428" y="1275345"/>
            <a:ext cx="301594" cy="263875"/>
          </a:xfrm>
          <a:custGeom>
            <a:avLst/>
            <a:gdLst/>
            <a:ahLst/>
            <a:cxnLst/>
            <a:rect l="l" t="t" r="r" b="b"/>
            <a:pathLst>
              <a:path w="456961" h="399811" extrusionOk="0">
                <a:moveTo>
                  <a:pt x="423386" y="38100"/>
                </a:moveTo>
                <a:lnTo>
                  <a:pt x="419576" y="34290"/>
                </a:lnTo>
                <a:cubicBezTo>
                  <a:pt x="374809" y="-11430"/>
                  <a:pt x="303371" y="-11430"/>
                  <a:pt x="259556" y="34290"/>
                </a:cubicBezTo>
                <a:lnTo>
                  <a:pt x="228124" y="67628"/>
                </a:lnTo>
                <a:lnTo>
                  <a:pt x="196691" y="35243"/>
                </a:lnTo>
                <a:cubicBezTo>
                  <a:pt x="151924" y="-10478"/>
                  <a:pt x="80486" y="-10478"/>
                  <a:pt x="36671" y="35243"/>
                </a:cubicBezTo>
                <a:lnTo>
                  <a:pt x="32861" y="38100"/>
                </a:lnTo>
                <a:cubicBezTo>
                  <a:pt x="-10954" y="83820"/>
                  <a:pt x="-10954" y="157163"/>
                  <a:pt x="32861" y="201930"/>
                </a:cubicBezTo>
                <a:lnTo>
                  <a:pt x="219551" y="396240"/>
                </a:lnTo>
                <a:cubicBezTo>
                  <a:pt x="224314" y="401003"/>
                  <a:pt x="231934" y="401003"/>
                  <a:pt x="236696" y="396240"/>
                </a:cubicBezTo>
                <a:lnTo>
                  <a:pt x="423386" y="201930"/>
                </a:lnTo>
                <a:cubicBezTo>
                  <a:pt x="468154" y="157163"/>
                  <a:pt x="468154" y="83820"/>
                  <a:pt x="423386" y="38100"/>
                </a:cubicBezTo>
                <a:close/>
                <a:moveTo>
                  <a:pt x="298609" y="214313"/>
                </a:moveTo>
                <a:cubicBezTo>
                  <a:pt x="294799" y="218123"/>
                  <a:pt x="290036" y="220028"/>
                  <a:pt x="285274" y="220028"/>
                </a:cubicBezTo>
                <a:lnTo>
                  <a:pt x="247174" y="220028"/>
                </a:lnTo>
                <a:lnTo>
                  <a:pt x="247174" y="258128"/>
                </a:lnTo>
                <a:cubicBezTo>
                  <a:pt x="247174" y="268605"/>
                  <a:pt x="238601" y="277178"/>
                  <a:pt x="228124" y="277178"/>
                </a:cubicBezTo>
                <a:cubicBezTo>
                  <a:pt x="217646" y="277178"/>
                  <a:pt x="209074" y="268605"/>
                  <a:pt x="209074" y="258128"/>
                </a:cubicBezTo>
                <a:lnTo>
                  <a:pt x="209074" y="220028"/>
                </a:lnTo>
                <a:lnTo>
                  <a:pt x="170974" y="220028"/>
                </a:lnTo>
                <a:cubicBezTo>
                  <a:pt x="160496" y="220028"/>
                  <a:pt x="151924" y="211455"/>
                  <a:pt x="151924" y="200978"/>
                </a:cubicBezTo>
                <a:cubicBezTo>
                  <a:pt x="151924" y="195263"/>
                  <a:pt x="153829" y="190500"/>
                  <a:pt x="157639" y="187643"/>
                </a:cubicBezTo>
                <a:cubicBezTo>
                  <a:pt x="161449" y="183833"/>
                  <a:pt x="166211" y="181928"/>
                  <a:pt x="170974" y="181928"/>
                </a:cubicBezTo>
                <a:lnTo>
                  <a:pt x="209074" y="181928"/>
                </a:lnTo>
                <a:lnTo>
                  <a:pt x="209074" y="143828"/>
                </a:lnTo>
                <a:cubicBezTo>
                  <a:pt x="209074" y="133350"/>
                  <a:pt x="217646" y="124778"/>
                  <a:pt x="228124" y="124778"/>
                </a:cubicBezTo>
                <a:cubicBezTo>
                  <a:pt x="233839" y="124778"/>
                  <a:pt x="238601" y="126683"/>
                  <a:pt x="241459" y="130493"/>
                </a:cubicBezTo>
                <a:cubicBezTo>
                  <a:pt x="245269" y="134303"/>
                  <a:pt x="247174" y="139065"/>
                  <a:pt x="247174" y="143828"/>
                </a:cubicBezTo>
                <a:lnTo>
                  <a:pt x="247174" y="181928"/>
                </a:lnTo>
                <a:lnTo>
                  <a:pt x="285274" y="181928"/>
                </a:lnTo>
                <a:cubicBezTo>
                  <a:pt x="295751" y="181928"/>
                  <a:pt x="304324" y="190500"/>
                  <a:pt x="304324" y="200978"/>
                </a:cubicBezTo>
                <a:cubicBezTo>
                  <a:pt x="304324" y="205740"/>
                  <a:pt x="302419" y="210503"/>
                  <a:pt x="298609" y="21431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17" name="Google Shape;217;p31" descr="A paintbrush on a colorful canvas."/>
          <p:cNvPicPr preferRelativeResize="0"/>
          <p:nvPr/>
        </p:nvPicPr>
        <p:blipFill>
          <a:blip r:embed="rId3">
            <a:alphaModFix/>
          </a:blip>
          <a:stretch>
            <a:fillRect/>
          </a:stretch>
        </p:blipFill>
        <p:spPr>
          <a:xfrm>
            <a:off x="5997550" y="842325"/>
            <a:ext cx="2422646" cy="335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Changes in the brain as we age</a:t>
            </a:r>
            <a:endParaRPr/>
          </a:p>
        </p:txBody>
      </p:sp>
      <p:sp>
        <p:nvSpPr>
          <p:cNvPr id="223" name="Google Shape;223;p32"/>
          <p:cNvSpPr txBox="1">
            <a:spLocks noGrp="1"/>
          </p:cNvSpPr>
          <p:nvPr>
            <p:ph type="body" idx="1"/>
          </p:nvPr>
        </p:nvSpPr>
        <p:spPr>
          <a:xfrm>
            <a:off x="944850" y="1200250"/>
            <a:ext cx="7242900" cy="3473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The brain’s emotional circuitry becomes more balanced</a:t>
            </a:r>
            <a:endParaRPr/>
          </a:p>
          <a:p>
            <a:pPr marL="457200" lvl="0" indent="-381000" algn="l" rtl="0">
              <a:spcBef>
                <a:spcPts val="0"/>
              </a:spcBef>
              <a:spcAft>
                <a:spcPts val="0"/>
              </a:spcAft>
              <a:buSzPts val="2400"/>
              <a:buChar char="▫"/>
            </a:pPr>
            <a:r>
              <a:rPr lang="en"/>
              <a:t>The limbic system grows calmer</a:t>
            </a:r>
            <a:endParaRPr/>
          </a:p>
          <a:p>
            <a:pPr marL="457200" lvl="0" indent="-381000" algn="l" rtl="0">
              <a:spcBef>
                <a:spcPts val="0"/>
              </a:spcBef>
              <a:spcAft>
                <a:spcPts val="0"/>
              </a:spcAft>
              <a:buSzPts val="2400"/>
              <a:buChar char="▫"/>
            </a:pPr>
            <a:r>
              <a:rPr lang="en"/>
              <a:t>The architectural circuitry becomes more complex</a:t>
            </a:r>
            <a:endParaRPr/>
          </a:p>
          <a:p>
            <a:pPr marL="457200" lvl="0" indent="-381000" algn="l" rtl="0">
              <a:spcBef>
                <a:spcPts val="0"/>
              </a:spcBef>
              <a:spcAft>
                <a:spcPts val="0"/>
              </a:spcAft>
              <a:buSzPts val="2400"/>
              <a:buChar char="▫"/>
            </a:pPr>
            <a:r>
              <a:rPr lang="en"/>
              <a:t>Young people use one hemisphere or the other; older people use both at the same time</a:t>
            </a:r>
            <a:endParaRPr/>
          </a:p>
        </p:txBody>
      </p:sp>
      <p:sp>
        <p:nvSpPr>
          <p:cNvPr id="224" name="Google Shape;224;p3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New research on emotions as we age:</a:t>
            </a:r>
            <a:endParaRPr/>
          </a:p>
        </p:txBody>
      </p:sp>
      <p:sp>
        <p:nvSpPr>
          <p:cNvPr id="230" name="Google Shape;230;p33"/>
          <p:cNvSpPr txBox="1">
            <a:spLocks noGrp="1"/>
          </p:cNvSpPr>
          <p:nvPr>
            <p:ph type="body" idx="1"/>
          </p:nvPr>
        </p:nvSpPr>
        <p:spPr>
          <a:xfrm>
            <a:off x="944850" y="970400"/>
            <a:ext cx="7242900" cy="370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Older adults experience stronger desires than younger adults</a:t>
            </a:r>
            <a:endParaRPr/>
          </a:p>
          <a:p>
            <a:pPr marL="457200" lvl="0" indent="-381000" algn="l" rtl="0">
              <a:spcBef>
                <a:spcPts val="0"/>
              </a:spcBef>
              <a:spcAft>
                <a:spcPts val="0"/>
              </a:spcAft>
              <a:buSzPts val="2400"/>
              <a:buChar char="▫"/>
            </a:pPr>
            <a:r>
              <a:rPr lang="en"/>
              <a:t>Older adults are better at resisting these desires</a:t>
            </a:r>
            <a:endParaRPr/>
          </a:p>
          <a:p>
            <a:pPr marL="457200" lvl="0" indent="-381000" algn="l" rtl="0">
              <a:spcBef>
                <a:spcPts val="0"/>
              </a:spcBef>
              <a:spcAft>
                <a:spcPts val="0"/>
              </a:spcAft>
              <a:buSzPts val="2400"/>
              <a:buChar char="▫"/>
            </a:pPr>
            <a:r>
              <a:rPr lang="en"/>
              <a:t>Older people tend to have more positive emotions and fewer negative ones</a:t>
            </a:r>
            <a:endParaRPr/>
          </a:p>
          <a:p>
            <a:pPr marL="457200" lvl="0" indent="-381000" algn="l" rtl="0">
              <a:spcBef>
                <a:spcPts val="0"/>
              </a:spcBef>
              <a:spcAft>
                <a:spcPts val="0"/>
              </a:spcAft>
              <a:buSzPts val="2400"/>
              <a:buChar char="▫"/>
            </a:pPr>
            <a:r>
              <a:rPr lang="en"/>
              <a:t>Older people are more emotionally stable</a:t>
            </a:r>
            <a:endParaRPr/>
          </a:p>
          <a:p>
            <a:pPr marL="457200" lvl="0" indent="-381000" algn="l" rtl="0">
              <a:spcBef>
                <a:spcPts val="0"/>
              </a:spcBef>
              <a:spcAft>
                <a:spcPts val="0"/>
              </a:spcAft>
              <a:buSzPts val="2400"/>
              <a:buChar char="▫"/>
            </a:pPr>
            <a:r>
              <a:rPr lang="en"/>
              <a:t>Older people tend to be happier</a:t>
            </a:r>
            <a:endParaRPr/>
          </a:p>
          <a:p>
            <a:pPr marL="457200" lvl="0" indent="-381000" algn="l" rtl="0">
              <a:spcBef>
                <a:spcPts val="0"/>
              </a:spcBef>
              <a:spcAft>
                <a:spcPts val="0"/>
              </a:spcAft>
              <a:buSzPts val="2400"/>
              <a:buChar char="▫"/>
            </a:pPr>
            <a:r>
              <a:rPr lang="en"/>
              <a:t>Older people are better able to be present</a:t>
            </a:r>
            <a:endParaRPr/>
          </a:p>
        </p:txBody>
      </p:sp>
      <p:sp>
        <p:nvSpPr>
          <p:cNvPr id="231" name="Google Shape;231;p3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New research on personality as we age:</a:t>
            </a:r>
            <a:endParaRPr/>
          </a:p>
        </p:txBody>
      </p:sp>
      <p:sp>
        <p:nvSpPr>
          <p:cNvPr id="237" name="Google Shape;237;p34"/>
          <p:cNvSpPr txBox="1">
            <a:spLocks noGrp="1"/>
          </p:cNvSpPr>
          <p:nvPr>
            <p:ph type="body" idx="1"/>
          </p:nvPr>
        </p:nvSpPr>
        <p:spPr>
          <a:xfrm>
            <a:off x="944850" y="970400"/>
            <a:ext cx="7242900" cy="370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People tend to become more conscientious and agreeable and less neurotic</a:t>
            </a:r>
            <a:endParaRPr/>
          </a:p>
          <a:p>
            <a:pPr marL="457200" lvl="0" indent="-381000" algn="l" rtl="0">
              <a:spcBef>
                <a:spcPts val="0"/>
              </a:spcBef>
              <a:spcAft>
                <a:spcPts val="0"/>
              </a:spcAft>
              <a:buSzPts val="2400"/>
              <a:buChar char="▫"/>
            </a:pPr>
            <a:r>
              <a:rPr lang="en"/>
              <a:t>The dark triad of personality traits – narcissism, machiavellianism, and psychopathy – go down</a:t>
            </a:r>
            <a:endParaRPr/>
          </a:p>
          <a:p>
            <a:pPr marL="457200" lvl="0" indent="-381000" algn="l" rtl="0">
              <a:spcBef>
                <a:spcPts val="0"/>
              </a:spcBef>
              <a:spcAft>
                <a:spcPts val="0"/>
              </a:spcAft>
              <a:buSzPts val="2400"/>
              <a:buChar char="▫"/>
            </a:pPr>
            <a:r>
              <a:rPr lang="en"/>
              <a:t>We develop into more altruistic and trusting individuals</a:t>
            </a:r>
            <a:endParaRPr/>
          </a:p>
          <a:p>
            <a:pPr marL="457200" lvl="0" indent="-381000" algn="l" rtl="0">
              <a:spcBef>
                <a:spcPts val="0"/>
              </a:spcBef>
              <a:spcAft>
                <a:spcPts val="0"/>
              </a:spcAft>
              <a:buSzPts val="2400"/>
              <a:buChar char="▫"/>
            </a:pPr>
            <a:r>
              <a:rPr lang="en"/>
              <a:t>We develop a better sense of humor</a:t>
            </a:r>
            <a:endParaRPr/>
          </a:p>
          <a:p>
            <a:pPr marL="457200" lvl="0" indent="-381000" algn="l" rtl="0">
              <a:spcBef>
                <a:spcPts val="0"/>
              </a:spcBef>
              <a:spcAft>
                <a:spcPts val="0"/>
              </a:spcAft>
              <a:buSzPts val="2400"/>
              <a:buChar char="▫"/>
            </a:pPr>
            <a:r>
              <a:rPr lang="en"/>
              <a:t>People tend to be nicer and more socially adaptive</a:t>
            </a:r>
            <a:endParaRPr/>
          </a:p>
        </p:txBody>
      </p:sp>
      <p:sp>
        <p:nvSpPr>
          <p:cNvPr id="238" name="Google Shape;238;p3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sp>
        <p:nvSpPr>
          <p:cNvPr id="2" name="Title 1">
            <a:extLst>
              <a:ext uri="{FF2B5EF4-FFF2-40B4-BE49-F238E27FC236}">
                <a16:creationId xmlns:a16="http://schemas.microsoft.com/office/drawing/2014/main" id="{CC9296C4-43F4-CF89-48B3-0B22253D1FD0}"/>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Wall Street Journal Quote</a:t>
            </a:r>
          </a:p>
        </p:txBody>
      </p:sp>
      <p:sp>
        <p:nvSpPr>
          <p:cNvPr id="243" name="Google Shape;243;p35"/>
          <p:cNvSpPr txBox="1">
            <a:spLocks noGrp="1"/>
          </p:cNvSpPr>
          <p:nvPr>
            <p:ph type="body" idx="1"/>
          </p:nvPr>
        </p:nvSpPr>
        <p:spPr>
          <a:xfrm>
            <a:off x="1346350" y="1628500"/>
            <a:ext cx="6451500" cy="5766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a:t>The stereotype of older people as grumpy and curmudgeonly needs some revision.</a:t>
            </a:r>
            <a:endParaRPr/>
          </a:p>
        </p:txBody>
      </p:sp>
      <p:sp>
        <p:nvSpPr>
          <p:cNvPr id="244" name="Google Shape;244;p35"/>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ctrTitle" idx="4294967295"/>
          </p:nvPr>
        </p:nvSpPr>
        <p:spPr>
          <a:xfrm>
            <a:off x="685800" y="942425"/>
            <a:ext cx="4598400" cy="16857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7200" dirty="0"/>
              <a:t>Ageism</a:t>
            </a:r>
            <a:endParaRPr sz="7200" dirty="0"/>
          </a:p>
          <a:p>
            <a:pPr marL="0" lvl="0" indent="0" algn="l" rtl="0">
              <a:lnSpc>
                <a:spcPct val="80000"/>
              </a:lnSpc>
              <a:spcBef>
                <a:spcPts val="0"/>
              </a:spcBef>
              <a:spcAft>
                <a:spcPts val="0"/>
              </a:spcAft>
              <a:buNone/>
            </a:pPr>
            <a:endParaRPr sz="7200" dirty="0"/>
          </a:p>
        </p:txBody>
      </p:sp>
      <p:sp>
        <p:nvSpPr>
          <p:cNvPr id="250" name="Google Shape;250;p36"/>
          <p:cNvSpPr txBox="1">
            <a:spLocks noGrp="1"/>
          </p:cNvSpPr>
          <p:nvPr>
            <p:ph type="subTitle" idx="4294967295"/>
          </p:nvPr>
        </p:nvSpPr>
        <p:spPr>
          <a:xfrm>
            <a:off x="1720300" y="1929525"/>
            <a:ext cx="5703300" cy="2353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Prejudice or discrimination against people based on age. It typically applies to older people but can also affect young people. Ageism negatively impacts physical and mental health and is linked to earlier decline and death.</a:t>
            </a:r>
            <a:endParaRPr/>
          </a:p>
        </p:txBody>
      </p:sp>
      <p:sp>
        <p:nvSpPr>
          <p:cNvPr id="251" name="Google Shape;251;p36"/>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
        <p:nvSpPr>
          <p:cNvPr id="2" name="Title 1">
            <a:extLst>
              <a:ext uri="{FF2B5EF4-FFF2-40B4-BE49-F238E27FC236}">
                <a16:creationId xmlns:a16="http://schemas.microsoft.com/office/drawing/2014/main" id="{28AB3663-EB85-04E6-7FCC-20925E4D34A2}"/>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Quote</a:t>
            </a:r>
          </a:p>
        </p:txBody>
      </p:sp>
      <p:sp>
        <p:nvSpPr>
          <p:cNvPr id="257" name="Google Shape;257;p37"/>
          <p:cNvSpPr txBox="1">
            <a:spLocks noGrp="1"/>
          </p:cNvSpPr>
          <p:nvPr>
            <p:ph type="body" idx="1"/>
          </p:nvPr>
        </p:nvSpPr>
        <p:spPr>
          <a:xfrm>
            <a:off x="1346350" y="1628500"/>
            <a:ext cx="6451500" cy="5766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a:t>Ageism is prejudice against our feared future self.</a:t>
            </a:r>
            <a:endParaRPr/>
          </a:p>
        </p:txBody>
      </p:sp>
      <p:sp>
        <p:nvSpPr>
          <p:cNvPr id="258" name="Google Shape;258;p37"/>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The self-inflicted harm of ageism:</a:t>
            </a:r>
            <a:endParaRPr/>
          </a:p>
        </p:txBody>
      </p:sp>
      <p:sp>
        <p:nvSpPr>
          <p:cNvPr id="264" name="Google Shape;264;p38"/>
          <p:cNvSpPr txBox="1">
            <a:spLocks noGrp="1"/>
          </p:cNvSpPr>
          <p:nvPr>
            <p:ph type="body" idx="1"/>
          </p:nvPr>
        </p:nvSpPr>
        <p:spPr>
          <a:xfrm>
            <a:off x="944850" y="1208500"/>
            <a:ext cx="7242900" cy="3465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If you have negative feelings toward older people in general, you are more likely to struggle with negative feelings toward your own aging.</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a:t>If you have negative feelings about your own aging, you are less likely to age in a healthy and happy way.</a:t>
            </a:r>
            <a:endParaRPr/>
          </a:p>
        </p:txBody>
      </p:sp>
      <p:sp>
        <p:nvSpPr>
          <p:cNvPr id="265" name="Google Shape;265;p38"/>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Types of Ageism</a:t>
            </a:r>
            <a:endParaRPr dirty="0"/>
          </a:p>
        </p:txBody>
      </p:sp>
      <p:sp>
        <p:nvSpPr>
          <p:cNvPr id="272" name="Google Shape;272;p39"/>
          <p:cNvSpPr/>
          <p:nvPr/>
        </p:nvSpPr>
        <p:spPr>
          <a:xfrm>
            <a:off x="286775" y="1363400"/>
            <a:ext cx="4108800" cy="1569000"/>
          </a:xfrm>
          <a:prstGeom prst="rect">
            <a:avLst/>
          </a:prstGeom>
          <a:solidFill>
            <a:srgbClr val="FCE5CD"/>
          </a:solidFill>
          <a:ln>
            <a:noFill/>
          </a:ln>
        </p:spPr>
        <p:txBody>
          <a:bodyPr spcFirstLastPara="1" wrap="square" lIns="91425" tIns="91425" rIns="1371600" bIns="91425" anchor="t" anchorCtr="0">
            <a:noAutofit/>
          </a:bodyPr>
          <a:lstStyle/>
          <a:p>
            <a:pPr marL="0" lvl="0" indent="0" algn="l" rtl="0">
              <a:spcBef>
                <a:spcPts val="0"/>
              </a:spcBef>
              <a:spcAft>
                <a:spcPts val="0"/>
              </a:spcAft>
              <a:buNone/>
            </a:pPr>
            <a:r>
              <a:rPr lang="en" sz="1600" b="1">
                <a:solidFill>
                  <a:schemeClr val="dk1"/>
                </a:solidFill>
                <a:latin typeface="DM Sans"/>
                <a:ea typeface="DM Sans"/>
                <a:cs typeface="DM Sans"/>
                <a:sym typeface="DM Sans"/>
              </a:rPr>
              <a:t>CULTURAL</a:t>
            </a:r>
            <a:endParaRPr sz="1600" b="1">
              <a:solidFill>
                <a:schemeClr val="dk1"/>
              </a:solidFill>
              <a:latin typeface="DM Sans"/>
              <a:ea typeface="DM Sans"/>
              <a:cs typeface="DM Sans"/>
              <a:sym typeface="DM Sans"/>
            </a:endParaRPr>
          </a:p>
          <a:p>
            <a:pPr marL="0" lvl="0" indent="0" algn="l" rtl="0">
              <a:spcBef>
                <a:spcPts val="600"/>
              </a:spcBef>
              <a:spcAft>
                <a:spcPts val="600"/>
              </a:spcAft>
              <a:buNone/>
            </a:pPr>
            <a:r>
              <a:rPr lang="en">
                <a:solidFill>
                  <a:schemeClr val="dk1"/>
                </a:solidFill>
                <a:latin typeface="DM Sans"/>
                <a:ea typeface="DM Sans"/>
                <a:cs typeface="DM Sans"/>
                <a:sym typeface="DM Sans"/>
              </a:rPr>
              <a:t>The everyday, invisible, and profoundly ingrained and normalized negative messages about old people embedded in movies, TV, songs, jokes, etc.</a:t>
            </a:r>
            <a:endParaRPr>
              <a:solidFill>
                <a:schemeClr val="dk1"/>
              </a:solidFill>
              <a:latin typeface="DM Sans"/>
              <a:ea typeface="DM Sans"/>
              <a:cs typeface="DM Sans"/>
              <a:sym typeface="DM Sans"/>
            </a:endParaRPr>
          </a:p>
        </p:txBody>
      </p:sp>
      <p:sp>
        <p:nvSpPr>
          <p:cNvPr id="273" name="Google Shape;273;p39"/>
          <p:cNvSpPr/>
          <p:nvPr/>
        </p:nvSpPr>
        <p:spPr>
          <a:xfrm>
            <a:off x="4565406" y="1363400"/>
            <a:ext cx="4108800" cy="1569000"/>
          </a:xfrm>
          <a:prstGeom prst="rect">
            <a:avLst/>
          </a:prstGeom>
          <a:solidFill>
            <a:srgbClr val="EAD1DC"/>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r>
              <a:rPr lang="en" sz="1600" b="1">
                <a:solidFill>
                  <a:schemeClr val="dk1"/>
                </a:solidFill>
                <a:latin typeface="DM Sans"/>
                <a:ea typeface="DM Sans"/>
                <a:cs typeface="DM Sans"/>
                <a:sym typeface="DM Sans"/>
              </a:rPr>
              <a:t>INTERNALIZED</a:t>
            </a:r>
            <a:endParaRPr sz="1600" b="1">
              <a:solidFill>
                <a:schemeClr val="dk1"/>
              </a:solidFill>
              <a:latin typeface="DM Sans"/>
              <a:ea typeface="DM Sans"/>
              <a:cs typeface="DM Sans"/>
              <a:sym typeface="DM Sans"/>
            </a:endParaRPr>
          </a:p>
          <a:p>
            <a:pPr marL="0" lvl="0" indent="0" algn="r" rtl="0">
              <a:spcBef>
                <a:spcPts val="600"/>
              </a:spcBef>
              <a:spcAft>
                <a:spcPts val="0"/>
              </a:spcAft>
              <a:buNone/>
            </a:pPr>
            <a:r>
              <a:rPr lang="en">
                <a:solidFill>
                  <a:schemeClr val="dk1"/>
                </a:solidFill>
                <a:latin typeface="DM Sans"/>
                <a:ea typeface="DM Sans"/>
                <a:cs typeface="DM Sans"/>
                <a:sym typeface="DM Sans"/>
              </a:rPr>
              <a:t>How we feel about ourselves as aging people.</a:t>
            </a:r>
            <a:endParaRPr>
              <a:solidFill>
                <a:schemeClr val="dk1"/>
              </a:solidFill>
              <a:latin typeface="DM Sans"/>
              <a:ea typeface="DM Sans"/>
              <a:cs typeface="DM Sans"/>
              <a:sym typeface="DM Sans"/>
            </a:endParaRPr>
          </a:p>
          <a:p>
            <a:pPr marL="0" lvl="0" indent="0" algn="r" rtl="0">
              <a:spcBef>
                <a:spcPts val="600"/>
              </a:spcBef>
              <a:spcAft>
                <a:spcPts val="600"/>
              </a:spcAft>
              <a:buNone/>
            </a:pPr>
            <a:r>
              <a:rPr lang="en">
                <a:solidFill>
                  <a:schemeClr val="dk1"/>
                </a:solidFill>
                <a:latin typeface="DM Sans"/>
                <a:ea typeface="DM Sans"/>
                <a:cs typeface="DM Sans"/>
                <a:sym typeface="DM Sans"/>
              </a:rPr>
              <a:t>Older adults discriminating against and maginalizing other older adults.</a:t>
            </a:r>
            <a:endParaRPr>
              <a:solidFill>
                <a:schemeClr val="dk1"/>
              </a:solidFill>
              <a:latin typeface="DM Sans"/>
              <a:ea typeface="DM Sans"/>
              <a:cs typeface="DM Sans"/>
              <a:sym typeface="DM Sans"/>
            </a:endParaRPr>
          </a:p>
        </p:txBody>
      </p:sp>
      <p:sp>
        <p:nvSpPr>
          <p:cNvPr id="274" name="Google Shape;274;p39"/>
          <p:cNvSpPr/>
          <p:nvPr/>
        </p:nvSpPr>
        <p:spPr>
          <a:xfrm>
            <a:off x="286775" y="3104625"/>
            <a:ext cx="4108800" cy="1569000"/>
          </a:xfrm>
          <a:prstGeom prst="rect">
            <a:avLst/>
          </a:prstGeom>
          <a:solidFill>
            <a:srgbClr val="CFE2F3"/>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endParaRPr sz="1600"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endParaRPr sz="1600"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endParaRPr sz="1600"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endParaRPr sz="1600"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endParaRPr sz="1600" b="1">
              <a:solidFill>
                <a:schemeClr val="dk1"/>
              </a:solidFill>
              <a:latin typeface="DM Sans"/>
              <a:ea typeface="DM Sans"/>
              <a:cs typeface="DM Sans"/>
              <a:sym typeface="DM Sans"/>
            </a:endParaRPr>
          </a:p>
          <a:p>
            <a:pPr marL="0" lvl="0" indent="0" algn="l" rtl="0">
              <a:spcBef>
                <a:spcPts val="600"/>
              </a:spcBef>
              <a:spcAft>
                <a:spcPts val="0"/>
              </a:spcAft>
              <a:buClr>
                <a:schemeClr val="dk1"/>
              </a:buClr>
              <a:buSzPts val="1100"/>
              <a:buFont typeface="Arial"/>
              <a:buNone/>
            </a:pPr>
            <a:r>
              <a:rPr lang="en" sz="1600" b="1">
                <a:solidFill>
                  <a:schemeClr val="dk1"/>
                </a:solidFill>
                <a:latin typeface="DM Sans"/>
                <a:ea typeface="DM Sans"/>
                <a:cs typeface="DM Sans"/>
                <a:sym typeface="DM Sans"/>
              </a:rPr>
              <a:t>BENEVOLENT</a:t>
            </a:r>
            <a:endParaRPr sz="1600" b="1">
              <a:solidFill>
                <a:schemeClr val="dk1"/>
              </a:solidFill>
              <a:latin typeface="DM Sans"/>
              <a:ea typeface="DM Sans"/>
              <a:cs typeface="DM Sans"/>
              <a:sym typeface="DM Sans"/>
            </a:endParaRPr>
          </a:p>
          <a:p>
            <a:pPr marL="0" lvl="0" indent="0" algn="l" rtl="0">
              <a:spcBef>
                <a:spcPts val="600"/>
              </a:spcBef>
              <a:spcAft>
                <a:spcPts val="600"/>
              </a:spcAft>
              <a:buClr>
                <a:schemeClr val="dk1"/>
              </a:buClr>
              <a:buSzPts val="1100"/>
              <a:buFont typeface="Arial"/>
              <a:buNone/>
            </a:pPr>
            <a:r>
              <a:rPr lang="en">
                <a:solidFill>
                  <a:schemeClr val="dk1"/>
                </a:solidFill>
                <a:latin typeface="DM Sans"/>
                <a:ea typeface="DM Sans"/>
                <a:cs typeface="DM Sans"/>
                <a:sym typeface="DM Sans"/>
              </a:rPr>
              <a:t>Patronizing, paternalistic beliefs that older people need to be protected and taken care of by younger people.</a:t>
            </a:r>
            <a:endParaRPr b="1">
              <a:solidFill>
                <a:schemeClr val="dk1"/>
              </a:solidFill>
              <a:latin typeface="DM Sans"/>
              <a:ea typeface="DM Sans"/>
              <a:cs typeface="DM Sans"/>
              <a:sym typeface="DM Sans"/>
            </a:endParaRPr>
          </a:p>
        </p:txBody>
      </p:sp>
      <p:sp>
        <p:nvSpPr>
          <p:cNvPr id="275" name="Google Shape;275;p39"/>
          <p:cNvSpPr/>
          <p:nvPr/>
        </p:nvSpPr>
        <p:spPr>
          <a:xfrm>
            <a:off x="4565406" y="3104621"/>
            <a:ext cx="4108800" cy="1569000"/>
          </a:xfrm>
          <a:prstGeom prst="rect">
            <a:avLst/>
          </a:prstGeom>
          <a:solidFill>
            <a:srgbClr val="FFF2CC"/>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r>
              <a:rPr lang="en" sz="1600" b="1">
                <a:solidFill>
                  <a:schemeClr val="dk1"/>
                </a:solidFill>
                <a:latin typeface="DM Sans"/>
                <a:ea typeface="DM Sans"/>
                <a:cs typeface="DM Sans"/>
                <a:sym typeface="DM Sans"/>
              </a:rPr>
              <a:t>IMPLICIT</a:t>
            </a:r>
            <a:endParaRPr sz="1600" b="1">
              <a:solidFill>
                <a:schemeClr val="dk1"/>
              </a:solidFill>
              <a:latin typeface="DM Sans"/>
              <a:ea typeface="DM Sans"/>
              <a:cs typeface="DM Sans"/>
              <a:sym typeface="DM Sans"/>
            </a:endParaRPr>
          </a:p>
          <a:p>
            <a:pPr marL="0" lvl="0" indent="0" algn="r" rtl="0">
              <a:spcBef>
                <a:spcPts val="600"/>
              </a:spcBef>
              <a:spcAft>
                <a:spcPts val="600"/>
              </a:spcAft>
              <a:buNone/>
            </a:pPr>
            <a:r>
              <a:rPr lang="en">
                <a:solidFill>
                  <a:schemeClr val="dk1"/>
                </a:solidFill>
                <a:latin typeface="DM Sans"/>
                <a:ea typeface="DM Sans"/>
                <a:cs typeface="DM Sans"/>
                <a:sym typeface="DM Sans"/>
              </a:rPr>
              <a:t>Attitudes, feelings, and behaviors toward people of other age groups that operate without conscious awareness.</a:t>
            </a:r>
            <a:endParaRPr b="1">
              <a:solidFill>
                <a:schemeClr val="dk1"/>
              </a:solidFill>
              <a:latin typeface="DM Sans"/>
              <a:ea typeface="DM Sans"/>
              <a:cs typeface="DM Sans"/>
              <a:sym typeface="DM Sans"/>
            </a:endParaRPr>
          </a:p>
        </p:txBody>
      </p:sp>
      <p:sp>
        <p:nvSpPr>
          <p:cNvPr id="271" name="Google Shape;271;p39"/>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 name="Title 1">
            <a:extLst>
              <a:ext uri="{FF2B5EF4-FFF2-40B4-BE49-F238E27FC236}">
                <a16:creationId xmlns:a16="http://schemas.microsoft.com/office/drawing/2014/main" id="{EF6150F5-6E2C-560F-3C73-010D0241B3A6}"/>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Fran Pratt Quote</a:t>
            </a:r>
          </a:p>
        </p:txBody>
      </p:sp>
      <p:sp>
        <p:nvSpPr>
          <p:cNvPr id="280" name="Google Shape;280;p40"/>
          <p:cNvSpPr txBox="1">
            <a:spLocks noGrp="1"/>
          </p:cNvSpPr>
          <p:nvPr>
            <p:ph type="body" idx="1"/>
          </p:nvPr>
        </p:nvSpPr>
        <p:spPr>
          <a:xfrm>
            <a:off x="1346350" y="1628500"/>
            <a:ext cx="6451500" cy="5766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2900"/>
              <a:t>Americans have been socialized to understand the problems and pathology of old age. What they do not understand is the great potential for activity, happiness, and wellness throughout long life.</a:t>
            </a:r>
            <a:endParaRPr/>
          </a:p>
        </p:txBody>
      </p:sp>
      <p:sp>
        <p:nvSpPr>
          <p:cNvPr id="281" name="Google Shape;281;p40"/>
          <p:cNvSpPr txBox="1">
            <a:spLocks noGrp="1"/>
          </p:cNvSpPr>
          <p:nvPr>
            <p:ph type="sldNum" idx="12"/>
          </p:nvPr>
        </p:nvSpPr>
        <p:spPr>
          <a:xfrm>
            <a:off x="43371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4"/>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Today’s Agenda</a:t>
            </a:r>
            <a:endParaRPr dirty="0"/>
          </a:p>
        </p:txBody>
      </p:sp>
      <p:sp>
        <p:nvSpPr>
          <p:cNvPr id="85" name="Google Shape;85;p14"/>
          <p:cNvSpPr txBox="1">
            <a:spLocks noGrp="1"/>
          </p:cNvSpPr>
          <p:nvPr>
            <p:ph type="body" idx="1"/>
          </p:nvPr>
        </p:nvSpPr>
        <p:spPr>
          <a:xfrm>
            <a:off x="1136000" y="1063375"/>
            <a:ext cx="6872100" cy="3610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Check ourselves</a:t>
            </a:r>
            <a:endParaRPr/>
          </a:p>
          <a:p>
            <a:pPr marL="457200" lvl="0" indent="-381000" algn="l" rtl="0">
              <a:spcBef>
                <a:spcPts val="0"/>
              </a:spcBef>
              <a:spcAft>
                <a:spcPts val="0"/>
              </a:spcAft>
              <a:buSzPts val="2400"/>
              <a:buChar char="▫"/>
            </a:pPr>
            <a:r>
              <a:rPr lang="en"/>
              <a:t>Introductions</a:t>
            </a:r>
            <a:endParaRPr/>
          </a:p>
          <a:p>
            <a:pPr marL="457200" lvl="0" indent="-381000" algn="l" rtl="0">
              <a:spcBef>
                <a:spcPts val="0"/>
              </a:spcBef>
              <a:spcAft>
                <a:spcPts val="0"/>
              </a:spcAft>
              <a:buSzPts val="2400"/>
              <a:buChar char="▫"/>
            </a:pPr>
            <a:r>
              <a:rPr lang="en"/>
              <a:t>The latest on aging</a:t>
            </a:r>
            <a:endParaRPr/>
          </a:p>
          <a:p>
            <a:pPr marL="914400" lvl="1" indent="-381000" algn="l" rtl="0">
              <a:spcBef>
                <a:spcPts val="0"/>
              </a:spcBef>
              <a:spcAft>
                <a:spcPts val="0"/>
              </a:spcAft>
              <a:buSzPts val="2400"/>
              <a:buChar char="▫"/>
            </a:pPr>
            <a:r>
              <a:rPr lang="en"/>
              <a:t>Development</a:t>
            </a:r>
            <a:endParaRPr/>
          </a:p>
          <a:p>
            <a:pPr marL="914400" lvl="1" indent="-381000" algn="l" rtl="0">
              <a:spcBef>
                <a:spcPts val="0"/>
              </a:spcBef>
              <a:spcAft>
                <a:spcPts val="0"/>
              </a:spcAft>
              <a:buSzPts val="2400"/>
              <a:buChar char="▫"/>
            </a:pPr>
            <a:r>
              <a:rPr lang="en"/>
              <a:t>Neurology</a:t>
            </a:r>
            <a:endParaRPr/>
          </a:p>
          <a:p>
            <a:pPr marL="914400" lvl="1" indent="-381000" algn="l" rtl="0">
              <a:spcBef>
                <a:spcPts val="0"/>
              </a:spcBef>
              <a:spcAft>
                <a:spcPts val="0"/>
              </a:spcAft>
              <a:buSzPts val="2400"/>
              <a:buChar char="▫"/>
            </a:pPr>
            <a:r>
              <a:rPr lang="en"/>
              <a:t>Brain changes</a:t>
            </a:r>
            <a:endParaRPr/>
          </a:p>
          <a:p>
            <a:pPr marL="914400" lvl="1" indent="-381000" algn="l" rtl="0">
              <a:spcBef>
                <a:spcPts val="0"/>
              </a:spcBef>
              <a:spcAft>
                <a:spcPts val="0"/>
              </a:spcAft>
              <a:buSzPts val="2400"/>
              <a:buChar char="▫"/>
            </a:pPr>
            <a:r>
              <a:rPr lang="en"/>
              <a:t>Personality Changes</a:t>
            </a:r>
            <a:endParaRPr/>
          </a:p>
          <a:p>
            <a:pPr marL="457200" lvl="0" indent="-381000" algn="l" rtl="0">
              <a:spcBef>
                <a:spcPts val="0"/>
              </a:spcBef>
              <a:spcAft>
                <a:spcPts val="0"/>
              </a:spcAft>
              <a:buSzPts val="2400"/>
              <a:buChar char="▫"/>
            </a:pPr>
            <a:r>
              <a:rPr lang="en"/>
              <a:t>Ageism</a:t>
            </a:r>
            <a:endParaRPr/>
          </a:p>
          <a:p>
            <a:pPr marL="457200" lvl="0" indent="-381000" algn="l" rtl="0">
              <a:spcBef>
                <a:spcPts val="0"/>
              </a:spcBef>
              <a:spcAft>
                <a:spcPts val="0"/>
              </a:spcAft>
              <a:buSzPts val="2400"/>
              <a:buChar char="▫"/>
            </a:pPr>
            <a:r>
              <a:rPr lang="en"/>
              <a:t>Overview of DPL’s Older Adult Services</a:t>
            </a:r>
            <a:endParaRPr/>
          </a:p>
          <a:p>
            <a:pPr marL="457200" lvl="0" indent="0" algn="l" rtl="0">
              <a:spcBef>
                <a:spcPts val="600"/>
              </a:spcBef>
              <a:spcAft>
                <a:spcPts val="0"/>
              </a:spcAft>
              <a:buNone/>
            </a:pPr>
            <a:endParaRPr/>
          </a:p>
        </p:txBody>
      </p:sp>
      <p:sp>
        <p:nvSpPr>
          <p:cNvPr id="83" name="Google Shape;83;p1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41"/>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Poll</a:t>
            </a:r>
            <a:endParaRPr dirty="0"/>
          </a:p>
        </p:txBody>
      </p:sp>
      <p:sp>
        <p:nvSpPr>
          <p:cNvPr id="288" name="Google Shape;288;p41"/>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Have you ever been the victim of ageism because you are younger?</a:t>
            </a: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 dirty="0"/>
              <a:t>Have you been the victim of ageism because you are older?</a:t>
            </a:r>
            <a:endParaRPr dirty="0"/>
          </a:p>
        </p:txBody>
      </p:sp>
      <p:sp>
        <p:nvSpPr>
          <p:cNvPr id="286" name="Google Shape;286;p41"/>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Prevalence of Ageism:</a:t>
            </a:r>
            <a:endParaRPr/>
          </a:p>
        </p:txBody>
      </p:sp>
      <p:sp>
        <p:nvSpPr>
          <p:cNvPr id="294" name="Google Shape;294;p42"/>
          <p:cNvSpPr txBox="1">
            <a:spLocks noGrp="1"/>
          </p:cNvSpPr>
          <p:nvPr>
            <p:ph type="body" idx="1"/>
          </p:nvPr>
        </p:nvSpPr>
        <p:spPr>
          <a:xfrm>
            <a:off x="944850" y="1208500"/>
            <a:ext cx="7242900" cy="3465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93 percent of folks said they experienced ageism in their day-to-day lives (Allen et al)</a:t>
            </a:r>
            <a:endParaRPr/>
          </a:p>
          <a:p>
            <a:pPr marL="457200" lvl="0" indent="-381000" algn="l" rtl="0">
              <a:spcBef>
                <a:spcPts val="0"/>
              </a:spcBef>
              <a:spcAft>
                <a:spcPts val="0"/>
              </a:spcAft>
              <a:buSzPts val="2400"/>
              <a:buChar char="▫"/>
            </a:pPr>
            <a:r>
              <a:rPr lang="en"/>
              <a:t>93 percent said workplace age discrimination is common (AARP)</a:t>
            </a:r>
            <a:endParaRPr/>
          </a:p>
          <a:p>
            <a:pPr marL="457200" lvl="0" indent="-381000" algn="l" rtl="0">
              <a:spcBef>
                <a:spcPts val="0"/>
              </a:spcBef>
              <a:spcAft>
                <a:spcPts val="0"/>
              </a:spcAft>
              <a:buSzPts val="2400"/>
              <a:buChar char="▫"/>
            </a:pPr>
            <a:r>
              <a:rPr lang="en"/>
              <a:t>56 percent of folks in their 50s are pushed out of the workplace or laid off (Urban Institute)</a:t>
            </a:r>
            <a:endParaRPr/>
          </a:p>
          <a:p>
            <a:pPr marL="457200" lvl="0" indent="-381000" algn="l" rtl="0">
              <a:spcBef>
                <a:spcPts val="0"/>
              </a:spcBef>
              <a:spcAft>
                <a:spcPts val="0"/>
              </a:spcAft>
              <a:buSzPts val="2400"/>
              <a:buChar char="▫"/>
            </a:pPr>
            <a:r>
              <a:rPr lang="en"/>
              <a:t>38 percent of hiring managers admit to reviewing resumes with age bias (Resume Builder)</a:t>
            </a:r>
            <a:endParaRPr/>
          </a:p>
        </p:txBody>
      </p:sp>
      <p:sp>
        <p:nvSpPr>
          <p:cNvPr id="295" name="Google Shape;295;p4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Things to Know About Ageism:</a:t>
            </a:r>
            <a:endParaRPr/>
          </a:p>
        </p:txBody>
      </p:sp>
      <p:sp>
        <p:nvSpPr>
          <p:cNvPr id="301" name="Google Shape;301;p43"/>
          <p:cNvSpPr txBox="1">
            <a:spLocks noGrp="1"/>
          </p:cNvSpPr>
          <p:nvPr>
            <p:ph type="body" idx="1"/>
          </p:nvPr>
        </p:nvSpPr>
        <p:spPr>
          <a:xfrm>
            <a:off x="944850" y="1208500"/>
            <a:ext cx="7242900" cy="34650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It intersects with and compounds other forms of bias</a:t>
            </a:r>
            <a:endParaRPr/>
          </a:p>
          <a:p>
            <a:pPr marL="457200" lvl="0" indent="-381000" algn="l" rtl="0">
              <a:spcBef>
                <a:spcPts val="0"/>
              </a:spcBef>
              <a:spcAft>
                <a:spcPts val="0"/>
              </a:spcAft>
              <a:buSzPts val="2400"/>
              <a:buChar char="▫"/>
            </a:pPr>
            <a:r>
              <a:rPr lang="en"/>
              <a:t>Ageist beliefs are internalized at a young age</a:t>
            </a:r>
            <a:endParaRPr/>
          </a:p>
          <a:p>
            <a:pPr marL="457200" lvl="0" indent="-381000" algn="l" rtl="0">
              <a:spcBef>
                <a:spcPts val="0"/>
              </a:spcBef>
              <a:spcAft>
                <a:spcPts val="0"/>
              </a:spcAft>
              <a:buSzPts val="2400"/>
              <a:buChar char="▫"/>
            </a:pPr>
            <a:r>
              <a:rPr lang="en"/>
              <a:t>Ageism has a real impact on our health</a:t>
            </a:r>
            <a:endParaRPr/>
          </a:p>
          <a:p>
            <a:pPr marL="457200" lvl="0" indent="-381000" algn="l" rtl="0">
              <a:spcBef>
                <a:spcPts val="0"/>
              </a:spcBef>
              <a:spcAft>
                <a:spcPts val="0"/>
              </a:spcAft>
              <a:buSzPts val="2400"/>
              <a:buChar char="▫"/>
            </a:pPr>
            <a:r>
              <a:rPr lang="en"/>
              <a:t>Ageism in American medicine is a matter of life and death</a:t>
            </a:r>
            <a:endParaRPr/>
          </a:p>
          <a:p>
            <a:pPr marL="457200" lvl="0" indent="-381000" algn="l" rtl="0">
              <a:spcBef>
                <a:spcPts val="0"/>
              </a:spcBef>
              <a:spcAft>
                <a:spcPts val="0"/>
              </a:spcAft>
              <a:buSzPts val="2400"/>
              <a:buChar char="▫"/>
            </a:pPr>
            <a:r>
              <a:rPr lang="en"/>
              <a:t>Ageism hurts us on the job</a:t>
            </a:r>
            <a:endParaRPr/>
          </a:p>
          <a:p>
            <a:pPr marL="457200" lvl="0" indent="-381000" algn="l" rtl="0">
              <a:spcBef>
                <a:spcPts val="0"/>
              </a:spcBef>
              <a:spcAft>
                <a:spcPts val="0"/>
              </a:spcAft>
              <a:buSzPts val="2400"/>
              <a:buChar char="▫"/>
            </a:pPr>
            <a:r>
              <a:rPr lang="en"/>
              <a:t>Ageism decreases our financial security</a:t>
            </a:r>
            <a:endParaRPr/>
          </a:p>
        </p:txBody>
      </p:sp>
      <p:sp>
        <p:nvSpPr>
          <p:cNvPr id="302" name="Google Shape;302;p4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Children and Ageism:</a:t>
            </a:r>
            <a:endParaRPr dirty="0"/>
          </a:p>
        </p:txBody>
      </p:sp>
      <p:sp>
        <p:nvSpPr>
          <p:cNvPr id="308" name="Google Shape;308;p44"/>
          <p:cNvSpPr txBox="1">
            <a:spLocks noGrp="1"/>
          </p:cNvSpPr>
          <p:nvPr>
            <p:ph type="body" idx="1"/>
          </p:nvPr>
        </p:nvSpPr>
        <p:spPr>
          <a:xfrm>
            <a:off x="391500" y="1215000"/>
            <a:ext cx="4833000" cy="3458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Children as young as three express ageist ideas and attitudes</a:t>
            </a:r>
            <a:endParaRPr/>
          </a:p>
          <a:p>
            <a:pPr marL="457200" lvl="0" indent="-381000" algn="l" rtl="0">
              <a:spcBef>
                <a:spcPts val="0"/>
              </a:spcBef>
              <a:spcAft>
                <a:spcPts val="0"/>
              </a:spcAft>
              <a:buSzPts val="2400"/>
              <a:buChar char="▫"/>
            </a:pPr>
            <a:r>
              <a:rPr lang="en"/>
              <a:t>Children are anxious and scared about their own aging journey</a:t>
            </a:r>
            <a:endParaRPr/>
          </a:p>
          <a:p>
            <a:pPr marL="457200" lvl="0" indent="-381000" algn="l" rtl="0">
              <a:spcBef>
                <a:spcPts val="0"/>
              </a:spcBef>
              <a:spcAft>
                <a:spcPts val="0"/>
              </a:spcAft>
              <a:buSzPts val="2400"/>
              <a:buChar char="▫"/>
            </a:pPr>
            <a:r>
              <a:rPr lang="en"/>
              <a:t>In picture books, older people are portrayed as sad, sick, lonely, grumpy, and forgetful</a:t>
            </a:r>
            <a:endParaRPr/>
          </a:p>
        </p:txBody>
      </p:sp>
      <p:sp>
        <p:nvSpPr>
          <p:cNvPr id="309" name="Google Shape;309;p44"/>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33</a:t>
            </a:fld>
            <a:endParaRPr/>
          </a:p>
        </p:txBody>
      </p:sp>
      <p:pic>
        <p:nvPicPr>
          <p:cNvPr id="310" name="Google Shape;310;p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444400" y="1323775"/>
            <a:ext cx="3614700" cy="274350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74ECA9AE-7320-27C5-A3D8-9FD0376AE417}"/>
              </a:ext>
            </a:extLst>
          </p:cNvPr>
          <p:cNvSpPr>
            <a:spLocks noGrp="1"/>
          </p:cNvSpPr>
          <p:nvPr>
            <p:ph type="title"/>
          </p:nvPr>
        </p:nvSpPr>
        <p:spPr>
          <a:xfrm>
            <a:off x="304800" y="-708300"/>
            <a:ext cx="8474700" cy="708300"/>
          </a:xfrm>
        </p:spPr>
        <p:txBody>
          <a:bodyPr spcFirstLastPara="1" wrap="square" lIns="0" tIns="0" rIns="0" bIns="0" anchor="b" anchorCtr="0">
            <a:noAutofit/>
          </a:bodyPr>
          <a:lstStyle/>
          <a:p>
            <a:r>
              <a:rPr lang="en-US" dirty="0"/>
              <a:t>Ageism in Books</a:t>
            </a:r>
          </a:p>
        </p:txBody>
      </p:sp>
      <p:sp>
        <p:nvSpPr>
          <p:cNvPr id="315" name="Google Shape;315;p45"/>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A book may be sensitive and caring, may provide a wonderful lesson, and still contain ageism and stereotypes.</a:t>
            </a:r>
            <a:endParaRPr/>
          </a:p>
          <a:p>
            <a:pPr marL="0" lvl="0" indent="0" algn="l" rtl="0">
              <a:spcBef>
                <a:spcPts val="600"/>
              </a:spcBef>
              <a:spcAft>
                <a:spcPts val="0"/>
              </a:spcAft>
              <a:buNone/>
            </a:pPr>
            <a:endParaRPr/>
          </a:p>
          <a:p>
            <a:pPr marL="0" lvl="0" indent="0" algn="l" rtl="0">
              <a:spcBef>
                <a:spcPts val="600"/>
              </a:spcBef>
              <a:spcAft>
                <a:spcPts val="0"/>
              </a:spcAft>
              <a:buNone/>
            </a:pPr>
            <a:r>
              <a:rPr lang="en"/>
              <a:t>You can’t see people as fully human if all you can feel for them is pity.</a:t>
            </a:r>
            <a:endParaRPr/>
          </a:p>
        </p:txBody>
      </p:sp>
      <p:sp>
        <p:nvSpPr>
          <p:cNvPr id="316" name="Google Shape;316;p4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ctrTitle" idx="4294967295"/>
          </p:nvPr>
        </p:nvSpPr>
        <p:spPr>
          <a:xfrm>
            <a:off x="685800" y="942425"/>
            <a:ext cx="4598400" cy="19917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7200" dirty="0"/>
              <a:t>Aging (not ageism)</a:t>
            </a:r>
            <a:endParaRPr sz="7200" dirty="0"/>
          </a:p>
          <a:p>
            <a:pPr marL="0" lvl="0" indent="0" algn="l" rtl="0">
              <a:lnSpc>
                <a:spcPct val="80000"/>
              </a:lnSpc>
              <a:spcBef>
                <a:spcPts val="0"/>
              </a:spcBef>
              <a:spcAft>
                <a:spcPts val="0"/>
              </a:spcAft>
              <a:buNone/>
            </a:pPr>
            <a:endParaRPr sz="7200" dirty="0"/>
          </a:p>
        </p:txBody>
      </p:sp>
      <p:sp>
        <p:nvSpPr>
          <p:cNvPr id="322" name="Google Shape;322;p46"/>
          <p:cNvSpPr txBox="1">
            <a:spLocks noGrp="1"/>
          </p:cNvSpPr>
          <p:nvPr>
            <p:ph type="subTitle" idx="4294967295"/>
          </p:nvPr>
        </p:nvSpPr>
        <p:spPr>
          <a:xfrm>
            <a:off x="1720300" y="2151000"/>
            <a:ext cx="5703300" cy="2132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The slow and steady process of change that ultimately leads us to becoming our unique, individual selves.</a:t>
            </a:r>
            <a:endParaRPr/>
          </a:p>
        </p:txBody>
      </p:sp>
      <p:sp>
        <p:nvSpPr>
          <p:cNvPr id="323" name="Google Shape;323;p46"/>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7"/>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Age Positivity:</a:t>
            </a:r>
            <a:endParaRPr dirty="0"/>
          </a:p>
        </p:txBody>
      </p:sp>
      <p:sp>
        <p:nvSpPr>
          <p:cNvPr id="330" name="Google Shape;330;p47"/>
          <p:cNvSpPr txBox="1">
            <a:spLocks noGrp="1"/>
          </p:cNvSpPr>
          <p:nvPr>
            <p:ph type="body" idx="1"/>
          </p:nvPr>
        </p:nvSpPr>
        <p:spPr>
          <a:xfrm>
            <a:off x="607500" y="1215000"/>
            <a:ext cx="4617000" cy="34587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Increased longevity (7.5 years)</a:t>
            </a:r>
            <a:endParaRPr/>
          </a:p>
          <a:p>
            <a:pPr marL="457200" lvl="0" indent="-381000" algn="l" rtl="0">
              <a:spcBef>
                <a:spcPts val="0"/>
              </a:spcBef>
              <a:spcAft>
                <a:spcPts val="0"/>
              </a:spcAft>
              <a:buSzPts val="2400"/>
              <a:buChar char="▫"/>
            </a:pPr>
            <a:r>
              <a:rPr lang="en"/>
              <a:t>Improved physical and mental health</a:t>
            </a:r>
            <a:endParaRPr/>
          </a:p>
          <a:p>
            <a:pPr marL="457200" lvl="0" indent="-381000" algn="l" rtl="0">
              <a:spcBef>
                <a:spcPts val="0"/>
              </a:spcBef>
              <a:spcAft>
                <a:spcPts val="0"/>
              </a:spcAft>
              <a:buSzPts val="2400"/>
              <a:buChar char="▫"/>
            </a:pPr>
            <a:r>
              <a:rPr lang="en"/>
              <a:t>Greater ability to recover from setbacks, illness, and injury</a:t>
            </a:r>
            <a:endParaRPr/>
          </a:p>
          <a:p>
            <a:pPr marL="457200" lvl="0" indent="-381000" algn="l" rtl="0">
              <a:spcBef>
                <a:spcPts val="0"/>
              </a:spcBef>
              <a:spcAft>
                <a:spcPts val="0"/>
              </a:spcAft>
              <a:buSzPts val="2400"/>
              <a:buChar char="▫"/>
            </a:pPr>
            <a:r>
              <a:rPr lang="en"/>
              <a:t>Reduced likelihood of dementia (by almost half)</a:t>
            </a:r>
            <a:endParaRPr/>
          </a:p>
        </p:txBody>
      </p:sp>
      <p:sp>
        <p:nvSpPr>
          <p:cNvPr id="331" name="Google Shape;331;p47"/>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a:p>
        </p:txBody>
      </p:sp>
      <p:pic>
        <p:nvPicPr>
          <p:cNvPr id="332" name="Google Shape;332;p47" descr="An older woman smiling with her hands held wide."/>
          <p:cNvPicPr preferRelativeResize="0"/>
          <p:nvPr/>
        </p:nvPicPr>
        <p:blipFill>
          <a:blip r:embed="rId3">
            <a:alphaModFix/>
          </a:blip>
          <a:stretch>
            <a:fillRect/>
          </a:stretch>
        </p:blipFill>
        <p:spPr>
          <a:xfrm>
            <a:off x="5323050" y="1420802"/>
            <a:ext cx="3667950" cy="2722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ctrTitle" idx="4294967295"/>
          </p:nvPr>
        </p:nvSpPr>
        <p:spPr>
          <a:xfrm>
            <a:off x="685800" y="391200"/>
            <a:ext cx="6233100" cy="14805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5000" dirty="0"/>
              <a:t>DPL OAS:</a:t>
            </a:r>
            <a:endParaRPr sz="5000" dirty="0"/>
          </a:p>
          <a:p>
            <a:pPr marL="0" lvl="0" indent="0" algn="l" rtl="0">
              <a:lnSpc>
                <a:spcPct val="80000"/>
              </a:lnSpc>
              <a:spcBef>
                <a:spcPts val="0"/>
              </a:spcBef>
              <a:spcAft>
                <a:spcPts val="0"/>
              </a:spcAft>
              <a:buNone/>
            </a:pPr>
            <a:r>
              <a:rPr lang="en" sz="5000" dirty="0"/>
              <a:t>In a Nutshell</a:t>
            </a:r>
            <a:endParaRPr sz="5000" dirty="0"/>
          </a:p>
        </p:txBody>
      </p:sp>
      <p:sp>
        <p:nvSpPr>
          <p:cNvPr id="338" name="Google Shape;338;p48"/>
          <p:cNvSpPr txBox="1">
            <a:spLocks noGrp="1"/>
          </p:cNvSpPr>
          <p:nvPr>
            <p:ph type="subTitle" idx="4294967295"/>
          </p:nvPr>
        </p:nvSpPr>
        <p:spPr>
          <a:xfrm>
            <a:off x="685800" y="1871700"/>
            <a:ext cx="4598400" cy="30066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50+</a:t>
            </a:r>
            <a:endParaRPr/>
          </a:p>
          <a:p>
            <a:pPr marL="457200" lvl="0" indent="-381000" algn="l" rtl="0">
              <a:spcBef>
                <a:spcPts val="0"/>
              </a:spcBef>
              <a:spcAft>
                <a:spcPts val="0"/>
              </a:spcAft>
              <a:buSzPts val="2400"/>
              <a:buChar char="▫"/>
            </a:pPr>
            <a:r>
              <a:rPr lang="en"/>
              <a:t>Many stages of life</a:t>
            </a:r>
            <a:endParaRPr/>
          </a:p>
          <a:p>
            <a:pPr marL="457200" lvl="0" indent="-381000" algn="l" rtl="0">
              <a:spcBef>
                <a:spcPts val="0"/>
              </a:spcBef>
              <a:spcAft>
                <a:spcPts val="0"/>
              </a:spcAft>
              <a:buSzPts val="2400"/>
              <a:buChar char="▫"/>
            </a:pPr>
            <a:r>
              <a:rPr lang="en"/>
              <a:t>Broad spectrum of wants and needs</a:t>
            </a:r>
            <a:endParaRPr/>
          </a:p>
          <a:p>
            <a:pPr marL="457200" lvl="0" indent="-381000" algn="l" rtl="0">
              <a:spcBef>
                <a:spcPts val="0"/>
              </a:spcBef>
              <a:spcAft>
                <a:spcPts val="0"/>
              </a:spcAft>
              <a:buSzPts val="2400"/>
              <a:buChar char="▫"/>
            </a:pPr>
            <a:r>
              <a:rPr lang="en"/>
              <a:t>Intersectionality</a:t>
            </a:r>
            <a:endParaRPr/>
          </a:p>
          <a:p>
            <a:pPr marL="457200" lvl="0" indent="-381000" algn="l" rtl="0">
              <a:spcBef>
                <a:spcPts val="0"/>
              </a:spcBef>
              <a:spcAft>
                <a:spcPts val="0"/>
              </a:spcAft>
              <a:buSzPts val="2400"/>
              <a:buChar char="▫"/>
            </a:pPr>
            <a:r>
              <a:rPr lang="en"/>
              <a:t>Potential-based vs. deficit-based approach</a:t>
            </a:r>
            <a:endParaRPr/>
          </a:p>
        </p:txBody>
      </p:sp>
      <p:sp>
        <p:nvSpPr>
          <p:cNvPr id="339" name="Google Shape;339;p48"/>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37</a:t>
            </a:fld>
            <a:endParaRPr/>
          </a:p>
        </p:txBody>
      </p:sp>
      <p:pic>
        <p:nvPicPr>
          <p:cNvPr id="341" name="Google Shape;341;p4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38850" y="1349850"/>
            <a:ext cx="2706741" cy="2443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9"/>
          <p:cNvSpPr txBox="1">
            <a:spLocks noGrp="1"/>
          </p:cNvSpPr>
          <p:nvPr>
            <p:ph type="ctrTitle" idx="4294967295"/>
          </p:nvPr>
        </p:nvSpPr>
        <p:spPr>
          <a:xfrm>
            <a:off x="685800" y="391200"/>
            <a:ext cx="6857100" cy="12300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 sz="5000" dirty="0"/>
              <a:t>DPL OAS:</a:t>
            </a:r>
            <a:endParaRPr sz="5000" dirty="0"/>
          </a:p>
          <a:p>
            <a:pPr marL="0" lvl="0" indent="0" algn="l" rtl="0">
              <a:lnSpc>
                <a:spcPct val="80000"/>
              </a:lnSpc>
              <a:spcBef>
                <a:spcPts val="0"/>
              </a:spcBef>
              <a:spcAft>
                <a:spcPts val="0"/>
              </a:spcAft>
              <a:buNone/>
            </a:pPr>
            <a:r>
              <a:rPr lang="en" sz="5000" dirty="0"/>
              <a:t>Foundation</a:t>
            </a:r>
            <a:endParaRPr sz="5000" dirty="0"/>
          </a:p>
        </p:txBody>
      </p:sp>
      <p:sp>
        <p:nvSpPr>
          <p:cNvPr id="347" name="Google Shape;347;p49"/>
          <p:cNvSpPr txBox="1">
            <a:spLocks noGrp="1"/>
          </p:cNvSpPr>
          <p:nvPr>
            <p:ph type="subTitle" idx="4294967295"/>
          </p:nvPr>
        </p:nvSpPr>
        <p:spPr>
          <a:xfrm>
            <a:off x="685800" y="1621200"/>
            <a:ext cx="4598400" cy="32571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Developmental stages of aging</a:t>
            </a:r>
            <a:endParaRPr/>
          </a:p>
          <a:p>
            <a:pPr marL="457200" lvl="0" indent="-381000" algn="l" rtl="0">
              <a:spcBef>
                <a:spcPts val="0"/>
              </a:spcBef>
              <a:spcAft>
                <a:spcPts val="0"/>
              </a:spcAft>
              <a:buSzPts val="2400"/>
              <a:buChar char="▫"/>
            </a:pPr>
            <a:r>
              <a:rPr lang="en"/>
              <a:t>Neurology of the aging brain</a:t>
            </a:r>
            <a:endParaRPr/>
          </a:p>
          <a:p>
            <a:pPr marL="457200" lvl="0" indent="-381000" algn="l" rtl="0">
              <a:spcBef>
                <a:spcPts val="0"/>
              </a:spcBef>
              <a:spcAft>
                <a:spcPts val="0"/>
              </a:spcAft>
              <a:buSzPts val="2400"/>
              <a:buChar char="▫"/>
            </a:pPr>
            <a:r>
              <a:rPr lang="en"/>
              <a:t>Emotional and personality changes as we age</a:t>
            </a:r>
            <a:endParaRPr/>
          </a:p>
          <a:p>
            <a:pPr marL="457200" lvl="0" indent="-381000" algn="l" rtl="0">
              <a:spcBef>
                <a:spcPts val="0"/>
              </a:spcBef>
              <a:spcAft>
                <a:spcPts val="0"/>
              </a:spcAft>
              <a:buSzPts val="2400"/>
              <a:buChar char="▫"/>
            </a:pPr>
            <a:r>
              <a:rPr lang="en"/>
              <a:t>Goals and Alignment</a:t>
            </a:r>
            <a:endParaRPr/>
          </a:p>
          <a:p>
            <a:pPr marL="457200" lvl="0" indent="-381000" algn="l" rtl="0">
              <a:spcBef>
                <a:spcPts val="0"/>
              </a:spcBef>
              <a:spcAft>
                <a:spcPts val="0"/>
              </a:spcAft>
              <a:buSzPts val="2400"/>
              <a:buChar char="▫"/>
            </a:pPr>
            <a:r>
              <a:rPr lang="en"/>
              <a:t>Data and Evaluation</a:t>
            </a:r>
            <a:endParaRPr/>
          </a:p>
          <a:p>
            <a:pPr marL="0" lvl="0" indent="0" algn="l" rtl="0">
              <a:spcBef>
                <a:spcPts val="600"/>
              </a:spcBef>
              <a:spcAft>
                <a:spcPts val="0"/>
              </a:spcAft>
              <a:buNone/>
            </a:pPr>
            <a:endParaRPr/>
          </a:p>
        </p:txBody>
      </p:sp>
      <p:sp>
        <p:nvSpPr>
          <p:cNvPr id="348" name="Google Shape;348;p49"/>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38</a:t>
            </a:fld>
            <a:endParaRPr/>
          </a:p>
        </p:txBody>
      </p:sp>
      <p:pic>
        <p:nvPicPr>
          <p:cNvPr id="350" name="Google Shape;350;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53000" y="273300"/>
            <a:ext cx="3013200" cy="3901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0"/>
          <p:cNvSpPr txBox="1">
            <a:spLocks noGrp="1"/>
          </p:cNvSpPr>
          <p:nvPr>
            <p:ph type="title"/>
          </p:nvPr>
        </p:nvSpPr>
        <p:spPr>
          <a:xfrm>
            <a:off x="304800" y="355075"/>
            <a:ext cx="67695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Goals and Alignment:</a:t>
            </a:r>
            <a:endParaRPr dirty="0"/>
          </a:p>
        </p:txBody>
      </p:sp>
      <p:sp>
        <p:nvSpPr>
          <p:cNvPr id="356" name="Google Shape;356;p50"/>
          <p:cNvSpPr txBox="1">
            <a:spLocks noGrp="1"/>
          </p:cNvSpPr>
          <p:nvPr>
            <p:ph type="body" idx="1"/>
          </p:nvPr>
        </p:nvSpPr>
        <p:spPr>
          <a:xfrm>
            <a:off x="944850" y="1063375"/>
            <a:ext cx="7470600" cy="40800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OAS:								</a:t>
            </a:r>
            <a:r>
              <a:rPr lang="en">
                <a:highlight>
                  <a:srgbClr val="FFFF00"/>
                </a:highlight>
              </a:rPr>
              <a:t>DPL Values:</a:t>
            </a:r>
            <a:endParaRPr>
              <a:highlight>
                <a:srgbClr val="FFFF00"/>
              </a:highlight>
            </a:endParaRPr>
          </a:p>
          <a:p>
            <a:pPr marL="0" lvl="0" indent="0" algn="l" rtl="0">
              <a:spcBef>
                <a:spcPts val="600"/>
              </a:spcBef>
              <a:spcAft>
                <a:spcPts val="0"/>
              </a:spcAft>
              <a:buNone/>
            </a:pPr>
            <a:r>
              <a:rPr lang="en" sz="1700"/>
              <a:t>Alleviate social isolation/				</a:t>
            </a:r>
            <a:r>
              <a:rPr lang="en" sz="1700">
                <a:highlight>
                  <a:srgbClr val="FFFF00"/>
                </a:highlight>
              </a:rPr>
              <a:t>Connection</a:t>
            </a:r>
            <a:endParaRPr sz="1700"/>
          </a:p>
          <a:p>
            <a:pPr marL="0" lvl="0" indent="0" algn="l" rtl="0">
              <a:spcBef>
                <a:spcPts val="600"/>
              </a:spcBef>
              <a:spcAft>
                <a:spcPts val="0"/>
              </a:spcAft>
              <a:buNone/>
            </a:pPr>
            <a:r>
              <a:rPr lang="en" sz="1700"/>
              <a:t>Create community					</a:t>
            </a:r>
            <a:r>
              <a:rPr lang="en" sz="1700">
                <a:highlight>
                  <a:srgbClr val="FFFF00"/>
                </a:highlight>
              </a:rPr>
              <a:t>Connection</a:t>
            </a:r>
            <a:endParaRPr sz="1700">
              <a:highlight>
                <a:srgbClr val="FFFF00"/>
              </a:highlight>
            </a:endParaRPr>
          </a:p>
          <a:p>
            <a:pPr marL="0" lvl="0" indent="0" algn="l" rtl="0">
              <a:spcBef>
                <a:spcPts val="600"/>
              </a:spcBef>
              <a:spcAft>
                <a:spcPts val="0"/>
              </a:spcAft>
              <a:buNone/>
            </a:pPr>
            <a:r>
              <a:rPr lang="en" sz="1700"/>
              <a:t>Elevate joy							</a:t>
            </a:r>
            <a:r>
              <a:rPr lang="en" sz="1700">
                <a:highlight>
                  <a:srgbClr val="FFFF00"/>
                </a:highlight>
              </a:rPr>
              <a:t>Connection</a:t>
            </a:r>
            <a:endParaRPr sz="1700">
              <a:highlight>
                <a:srgbClr val="FFFF00"/>
              </a:highlight>
            </a:endParaRPr>
          </a:p>
          <a:p>
            <a:pPr marL="0" lvl="0" indent="0" algn="l" rtl="0">
              <a:spcBef>
                <a:spcPts val="600"/>
              </a:spcBef>
              <a:spcAft>
                <a:spcPts val="0"/>
              </a:spcAft>
              <a:buNone/>
            </a:pPr>
            <a:r>
              <a:rPr lang="en" sz="1700"/>
              <a:t>Promote lifelong learning 				</a:t>
            </a:r>
            <a:r>
              <a:rPr lang="en" sz="1700">
                <a:highlight>
                  <a:srgbClr val="FFFF00"/>
                </a:highlight>
              </a:rPr>
              <a:t>Curiosity</a:t>
            </a:r>
            <a:endParaRPr sz="1700">
              <a:highlight>
                <a:srgbClr val="FFFF00"/>
              </a:highlight>
            </a:endParaRPr>
          </a:p>
          <a:p>
            <a:pPr marL="0" lvl="0" indent="457200" algn="l" rtl="0">
              <a:spcBef>
                <a:spcPts val="600"/>
              </a:spcBef>
              <a:spcAft>
                <a:spcPts val="0"/>
              </a:spcAft>
              <a:buNone/>
            </a:pPr>
            <a:r>
              <a:rPr lang="en" sz="1700"/>
              <a:t>(behavior change)</a:t>
            </a:r>
            <a:endParaRPr sz="1700"/>
          </a:p>
          <a:p>
            <a:pPr marL="0" lvl="0" indent="0" algn="l" rtl="0">
              <a:spcBef>
                <a:spcPts val="600"/>
              </a:spcBef>
              <a:spcAft>
                <a:spcPts val="0"/>
              </a:spcAft>
              <a:buNone/>
            </a:pPr>
            <a:r>
              <a:rPr lang="en" sz="1700"/>
              <a:t>Provide resources/solve problems		</a:t>
            </a:r>
            <a:r>
              <a:rPr lang="en" sz="1700">
                <a:highlight>
                  <a:srgbClr val="FFFF00"/>
                </a:highlight>
              </a:rPr>
              <a:t>Curiosity/Equity</a:t>
            </a:r>
            <a:r>
              <a:rPr lang="en" sz="1700"/>
              <a:t>	</a:t>
            </a:r>
            <a:endParaRPr sz="1700"/>
          </a:p>
          <a:p>
            <a:pPr marL="0" lvl="0" indent="0" algn="l" rtl="0">
              <a:spcBef>
                <a:spcPts val="600"/>
              </a:spcBef>
              <a:spcAft>
                <a:spcPts val="0"/>
              </a:spcAft>
              <a:buNone/>
            </a:pPr>
            <a:r>
              <a:rPr lang="en" sz="1700"/>
              <a:t>Fight ageism – internalized and societal	</a:t>
            </a:r>
            <a:r>
              <a:rPr lang="en" sz="1700">
                <a:highlight>
                  <a:srgbClr val="FFFF00"/>
                </a:highlight>
              </a:rPr>
              <a:t>Equity</a:t>
            </a:r>
            <a:endParaRPr sz="1700">
              <a:highlight>
                <a:srgbClr val="FFFF00"/>
              </a:highlight>
            </a:endParaRPr>
          </a:p>
          <a:p>
            <a:pPr marL="0" lvl="0" indent="0" algn="l" rtl="0">
              <a:spcBef>
                <a:spcPts val="600"/>
              </a:spcBef>
              <a:spcAft>
                <a:spcPts val="0"/>
              </a:spcAft>
              <a:buNone/>
            </a:pPr>
            <a:r>
              <a:rPr lang="en" sz="1700">
                <a:highlight>
                  <a:srgbClr val="FFFF00"/>
                </a:highlight>
              </a:rPr>
              <a:t>	</a:t>
            </a:r>
            <a:r>
              <a:rPr lang="en" sz="1700"/>
              <a:t>(behavior change)</a:t>
            </a:r>
            <a:endParaRPr sz="1700"/>
          </a:p>
          <a:p>
            <a:pPr marL="0" lvl="0" indent="0" algn="l" rtl="0">
              <a:spcBef>
                <a:spcPts val="600"/>
              </a:spcBef>
              <a:spcAft>
                <a:spcPts val="0"/>
              </a:spcAft>
              <a:buNone/>
            </a:pPr>
            <a:r>
              <a:rPr lang="en" sz="1700"/>
              <a:t>Staff training/subject matter expert		</a:t>
            </a:r>
            <a:r>
              <a:rPr lang="en" sz="1700">
                <a:highlight>
                  <a:srgbClr val="FFFF00"/>
                </a:highlight>
              </a:rPr>
              <a:t>Welcoming/Equity</a:t>
            </a:r>
            <a:endParaRPr sz="1700">
              <a:highlight>
                <a:srgbClr val="FFFF00"/>
              </a:highlight>
            </a:endParaRPr>
          </a:p>
          <a:p>
            <a:pPr marL="0" lvl="0" indent="0" algn="l" rtl="0">
              <a:spcBef>
                <a:spcPts val="600"/>
              </a:spcBef>
              <a:spcAft>
                <a:spcPts val="0"/>
              </a:spcAft>
              <a:buNone/>
            </a:pPr>
            <a:endParaRPr/>
          </a:p>
        </p:txBody>
      </p:sp>
      <p:sp>
        <p:nvSpPr>
          <p:cNvPr id="357" name="Google Shape;357;p5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a:p>
        </p:txBody>
      </p:sp>
      <p:pic>
        <p:nvPicPr>
          <p:cNvPr id="358" name="Google Shape;358;p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441900" y="0"/>
            <a:ext cx="702100" cy="9091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15"/>
          <p:cNvSpPr txBox="1">
            <a:spLocks noGrp="1"/>
          </p:cNvSpPr>
          <p:nvPr>
            <p:ph type="title"/>
          </p:nvPr>
        </p:nvSpPr>
        <p:spPr>
          <a:xfrm>
            <a:off x="199375"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Let’s Share #1!</a:t>
            </a:r>
            <a:endParaRPr dirty="0"/>
          </a:p>
        </p:txBody>
      </p:sp>
      <p:sp>
        <p:nvSpPr>
          <p:cNvPr id="92" name="Google Shape;92;p15"/>
          <p:cNvSpPr txBox="1">
            <a:spLocks noGrp="1"/>
          </p:cNvSpPr>
          <p:nvPr>
            <p:ph type="body" idx="1"/>
          </p:nvPr>
        </p:nvSpPr>
        <p:spPr>
          <a:xfrm>
            <a:off x="1136000" y="1063375"/>
            <a:ext cx="6872100" cy="3610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a:p>
          <a:p>
            <a:pPr marL="0" lvl="0" indent="0" algn="l" rtl="0">
              <a:spcBef>
                <a:spcPts val="600"/>
              </a:spcBef>
              <a:spcAft>
                <a:spcPts val="0"/>
              </a:spcAft>
              <a:buNone/>
            </a:pPr>
            <a:r>
              <a:rPr lang="en"/>
              <a:t>Please put in the chat the words that you associate with the word “old.”</a:t>
            </a:r>
            <a:endParaRPr/>
          </a:p>
        </p:txBody>
      </p:sp>
      <p:sp>
        <p:nvSpPr>
          <p:cNvPr id="90" name="Google Shape;90;p15"/>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1"/>
          <p:cNvSpPr txBox="1">
            <a:spLocks noGrp="1"/>
          </p:cNvSpPr>
          <p:nvPr>
            <p:ph type="ctrTitle"/>
          </p:nvPr>
        </p:nvSpPr>
        <p:spPr>
          <a:xfrm>
            <a:off x="2012775" y="2049850"/>
            <a:ext cx="5109300" cy="103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Library Programs for the </a:t>
            </a:r>
            <a:r>
              <a:rPr lang="en" i="1" dirty="0"/>
              <a:t>New</a:t>
            </a:r>
            <a:r>
              <a:rPr lang="en" dirty="0"/>
              <a:t> Old Age</a:t>
            </a:r>
            <a:endParaRPr dirty="0"/>
          </a:p>
        </p:txBody>
      </p:sp>
      <p:sp>
        <p:nvSpPr>
          <p:cNvPr id="364" name="Google Shape;364;p51">
            <a:extLst>
              <a:ext uri="{C183D7F6-B498-43B3-948B-1728B52AA6E4}">
                <adec:decorative xmlns:adec="http://schemas.microsoft.com/office/drawing/2017/decorative" val="1"/>
              </a:ext>
            </a:extLst>
          </p:cNvPr>
          <p:cNvSpPr txBox="1"/>
          <p:nvPr/>
        </p:nvSpPr>
        <p:spPr>
          <a:xfrm>
            <a:off x="0" y="1576825"/>
            <a:ext cx="1735200" cy="1743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9600" b="1">
              <a:solidFill>
                <a:schemeClr val="accent1"/>
              </a:solidFill>
              <a:latin typeface="DM Sans"/>
              <a:ea typeface="DM Sans"/>
              <a:cs typeface="DM Sans"/>
              <a:sym typeface="D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1" name="Google Shape;371;p52"/>
          <p:cNvSpPr txBox="1">
            <a:spLocks noGrp="1"/>
          </p:cNvSpPr>
          <p:nvPr>
            <p:ph type="title" idx="4294967295"/>
          </p:nvPr>
        </p:nvSpPr>
        <p:spPr>
          <a:xfrm>
            <a:off x="251700" y="336625"/>
            <a:ext cx="5151600" cy="64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accent1"/>
                </a:solidFill>
                <a:effectLst/>
                <a:uLnTx/>
                <a:uFillTx/>
                <a:latin typeface="DM Sans"/>
                <a:ea typeface="DM Sans"/>
                <a:cs typeface="DM Sans"/>
                <a:sym typeface="DM Sans"/>
              </a:rPr>
              <a:t>    Positive Aging Programs</a:t>
            </a:r>
          </a:p>
        </p:txBody>
      </p:sp>
      <p:sp>
        <p:nvSpPr>
          <p:cNvPr id="370" name="Google Shape;370;p52"/>
          <p:cNvSpPr txBox="1"/>
          <p:nvPr/>
        </p:nvSpPr>
        <p:spPr>
          <a:xfrm>
            <a:off x="0" y="861475"/>
            <a:ext cx="5403300" cy="43776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60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Art classes</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3D Printing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Advanced tech classes</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Songwriting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Community Singing Group</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Autobiography writing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Understanding Neuroplasticity </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Biking, walking, hiking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Mini Med School</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Meditation and Qigong</a:t>
            </a:r>
            <a:endParaRPr sz="2400">
              <a:solidFill>
                <a:schemeClr val="dk1"/>
              </a:solidFill>
              <a:latin typeface="DM Sans"/>
              <a:ea typeface="DM Sans"/>
              <a:cs typeface="DM Sans"/>
              <a:sym typeface="DM Sans"/>
            </a:endParaRPr>
          </a:p>
        </p:txBody>
      </p:sp>
      <p:pic>
        <p:nvPicPr>
          <p:cNvPr id="372" name="Google Shape;372;p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71538" y="479075"/>
            <a:ext cx="2934294" cy="4185350"/>
          </a:xfrm>
          <a:prstGeom prst="rect">
            <a:avLst/>
          </a:prstGeom>
          <a:noFill/>
          <a:ln>
            <a:noFill/>
          </a:ln>
        </p:spPr>
      </p:pic>
      <p:sp>
        <p:nvSpPr>
          <p:cNvPr id="369" name="Google Shape;369;p52"/>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9" name="Google Shape;379;p53"/>
          <p:cNvSpPr txBox="1">
            <a:spLocks noGrp="1"/>
          </p:cNvSpPr>
          <p:nvPr>
            <p:ph type="title" idx="4294967295"/>
          </p:nvPr>
        </p:nvSpPr>
        <p:spPr>
          <a:xfrm>
            <a:off x="251700" y="336625"/>
            <a:ext cx="5689800" cy="64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accent1"/>
                </a:solidFill>
                <a:effectLst/>
                <a:uLnTx/>
                <a:uFillTx/>
                <a:latin typeface="DM Sans"/>
                <a:ea typeface="DM Sans"/>
                <a:cs typeface="DM Sans"/>
                <a:sym typeface="DM Sans"/>
              </a:rPr>
              <a:t>Positive Aging Programs</a:t>
            </a:r>
          </a:p>
        </p:txBody>
      </p:sp>
      <p:sp>
        <p:nvSpPr>
          <p:cNvPr id="378" name="Google Shape;378;p53"/>
          <p:cNvSpPr txBox="1"/>
          <p:nvPr/>
        </p:nvSpPr>
        <p:spPr>
          <a:xfrm>
            <a:off x="0" y="861475"/>
            <a:ext cx="5403300" cy="43776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600"/>
              </a:spcBef>
              <a:spcAft>
                <a:spcPts val="0"/>
              </a:spcAft>
              <a:buClr>
                <a:schemeClr val="accent1"/>
              </a:buClr>
              <a:buSzPts val="2400"/>
              <a:buFont typeface="DM Sans"/>
              <a:buChar char="▫"/>
            </a:pPr>
            <a:r>
              <a:rPr lang="en" sz="2400">
                <a:solidFill>
                  <a:schemeClr val="dk1"/>
                </a:solidFill>
                <a:latin typeface="DM Sans"/>
                <a:ea typeface="DM Sans"/>
                <a:cs typeface="DM Sans"/>
                <a:sym typeface="DM Sans"/>
              </a:rPr>
              <a:t>Cooking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Gardening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Intergenerational connections</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Volunteering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Small business startup</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Solo travel</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Solo aging</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Navigating grief</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Memory Cafe</a:t>
            </a:r>
            <a:endParaRPr sz="2400">
              <a:solidFill>
                <a:schemeClr val="dk1"/>
              </a:solidFill>
              <a:latin typeface="DM Sans"/>
              <a:ea typeface="DM Sans"/>
              <a:cs typeface="DM Sans"/>
              <a:sym typeface="DM Sans"/>
            </a:endParaRPr>
          </a:p>
          <a:p>
            <a:pPr marL="457200" lvl="0" indent="-381000" algn="l" rtl="0">
              <a:lnSpc>
                <a:spcPct val="115000"/>
              </a:lnSpc>
              <a:spcBef>
                <a:spcPts val="0"/>
              </a:spcBef>
              <a:spcAft>
                <a:spcPts val="0"/>
              </a:spcAft>
              <a:buClr>
                <a:schemeClr val="dk1"/>
              </a:buClr>
              <a:buSzPts val="2400"/>
              <a:buFont typeface="DM Sans"/>
              <a:buChar char="▫"/>
            </a:pPr>
            <a:r>
              <a:rPr lang="en" sz="2400">
                <a:solidFill>
                  <a:schemeClr val="dk1"/>
                </a:solidFill>
                <a:latin typeface="DM Sans"/>
                <a:ea typeface="DM Sans"/>
                <a:cs typeface="DM Sans"/>
                <a:sym typeface="DM Sans"/>
              </a:rPr>
              <a:t>Financial Wellness</a:t>
            </a:r>
            <a:endParaRPr sz="2400">
              <a:solidFill>
                <a:schemeClr val="dk1"/>
              </a:solidFill>
              <a:latin typeface="DM Sans"/>
              <a:ea typeface="DM Sans"/>
              <a:cs typeface="DM Sans"/>
              <a:sym typeface="DM Sans"/>
            </a:endParaRPr>
          </a:p>
        </p:txBody>
      </p:sp>
      <p:pic>
        <p:nvPicPr>
          <p:cNvPr id="380" name="Google Shape;380;p53" descr="An older woman smiling while she gardens."/>
          <p:cNvPicPr preferRelativeResize="0"/>
          <p:nvPr/>
        </p:nvPicPr>
        <p:blipFill>
          <a:blip r:embed="rId3">
            <a:alphaModFix/>
          </a:blip>
          <a:stretch>
            <a:fillRect/>
          </a:stretch>
        </p:blipFill>
        <p:spPr>
          <a:xfrm>
            <a:off x="5403300" y="595263"/>
            <a:ext cx="2801912" cy="3952975"/>
          </a:xfrm>
          <a:prstGeom prst="rect">
            <a:avLst/>
          </a:prstGeom>
          <a:noFill/>
          <a:ln>
            <a:noFill/>
          </a:ln>
        </p:spPr>
      </p:pic>
      <p:sp>
        <p:nvSpPr>
          <p:cNvPr id="377" name="Google Shape;377;p53"/>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 name="Title 2">
            <a:extLst>
              <a:ext uri="{FF2B5EF4-FFF2-40B4-BE49-F238E27FC236}">
                <a16:creationId xmlns:a16="http://schemas.microsoft.com/office/drawing/2014/main" id="{3E6AA190-C7A8-321F-4182-270B5AC71044}"/>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Art class at Brooklyn Public Library</a:t>
            </a:r>
            <a:br>
              <a:rPr lang="en-US" dirty="0"/>
            </a:br>
            <a:endParaRPr lang="en-US" dirty="0"/>
          </a:p>
        </p:txBody>
      </p:sp>
      <p:pic>
        <p:nvPicPr>
          <p:cNvPr id="386" name="Google Shape;386;p54" descr="Two older people laughing while working on a craft."/>
          <p:cNvPicPr preferRelativeResize="0"/>
          <p:nvPr/>
        </p:nvPicPr>
        <p:blipFill>
          <a:blip r:embed="rId3">
            <a:alphaModFix/>
          </a:blip>
          <a:stretch>
            <a:fillRect/>
          </a:stretch>
        </p:blipFill>
        <p:spPr>
          <a:xfrm>
            <a:off x="1991600" y="143750"/>
            <a:ext cx="4866400" cy="4866400"/>
          </a:xfrm>
          <a:prstGeom prst="rect">
            <a:avLst/>
          </a:prstGeom>
          <a:noFill/>
          <a:ln>
            <a:noFill/>
          </a:ln>
        </p:spPr>
      </p:pic>
      <p:sp>
        <p:nvSpPr>
          <p:cNvPr id="385" name="Google Shape;385;p54"/>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2" name="Title 1">
            <a:extLst>
              <a:ext uri="{FF2B5EF4-FFF2-40B4-BE49-F238E27FC236}">
                <a16:creationId xmlns:a16="http://schemas.microsoft.com/office/drawing/2014/main" id="{1518347A-0FEC-C412-28FF-9F811FEE576C}"/>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pPr lvl="0"/>
            <a:r>
              <a:rPr lang="en-US" dirty="0"/>
              <a:t>Art class at Brooklyn Public Library</a:t>
            </a:r>
          </a:p>
        </p:txBody>
      </p:sp>
      <p:pic>
        <p:nvPicPr>
          <p:cNvPr id="392" name="Google Shape;392;p55" descr="An older woman showing off a ceramic duck she made"/>
          <p:cNvPicPr preferRelativeResize="0"/>
          <p:nvPr/>
        </p:nvPicPr>
        <p:blipFill>
          <a:blip r:embed="rId3">
            <a:alphaModFix/>
          </a:blip>
          <a:stretch>
            <a:fillRect/>
          </a:stretch>
        </p:blipFill>
        <p:spPr>
          <a:xfrm>
            <a:off x="3058411" y="246900"/>
            <a:ext cx="3027075" cy="4334101"/>
          </a:xfrm>
          <a:prstGeom prst="rect">
            <a:avLst/>
          </a:prstGeom>
          <a:noFill/>
          <a:ln>
            <a:noFill/>
          </a:ln>
        </p:spPr>
      </p:pic>
      <p:sp>
        <p:nvSpPr>
          <p:cNvPr id="391" name="Google Shape;391;p55"/>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2" name="Title 1">
            <a:extLst>
              <a:ext uri="{FF2B5EF4-FFF2-40B4-BE49-F238E27FC236}">
                <a16:creationId xmlns:a16="http://schemas.microsoft.com/office/drawing/2014/main" id="{CCBE6611-3B7B-56D9-F4C2-317EA80F7289}"/>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Intergenerational photography class at DPL</a:t>
            </a:r>
            <a:br>
              <a:rPr lang="en-US" dirty="0"/>
            </a:br>
            <a:endParaRPr lang="en-US" dirty="0"/>
          </a:p>
        </p:txBody>
      </p:sp>
      <p:pic>
        <p:nvPicPr>
          <p:cNvPr id="398" name="Google Shape;398;p56" descr="A large group of people smiling at he camera spanning multigenerations."/>
          <p:cNvPicPr preferRelativeResize="0"/>
          <p:nvPr/>
        </p:nvPicPr>
        <p:blipFill>
          <a:blip r:embed="rId3">
            <a:alphaModFix/>
          </a:blip>
          <a:stretch>
            <a:fillRect/>
          </a:stretch>
        </p:blipFill>
        <p:spPr>
          <a:xfrm>
            <a:off x="465863" y="108063"/>
            <a:ext cx="8212277" cy="4927375"/>
          </a:xfrm>
          <a:prstGeom prst="rect">
            <a:avLst/>
          </a:prstGeom>
          <a:noFill/>
          <a:ln>
            <a:noFill/>
          </a:ln>
        </p:spPr>
      </p:pic>
      <p:sp>
        <p:nvSpPr>
          <p:cNvPr id="397" name="Google Shape;397;p56"/>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2" name="Title 1">
            <a:extLst>
              <a:ext uri="{FF2B5EF4-FFF2-40B4-BE49-F238E27FC236}">
                <a16:creationId xmlns:a16="http://schemas.microsoft.com/office/drawing/2014/main" id="{0E63325F-A1D4-1045-F833-EDE27D8B38B1}"/>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African drumming and dance at DPL’s Memory Cafe</a:t>
            </a:r>
            <a:br>
              <a:rPr lang="en-US" dirty="0"/>
            </a:br>
            <a:endParaRPr lang="en-US" dirty="0"/>
          </a:p>
        </p:txBody>
      </p:sp>
      <p:pic>
        <p:nvPicPr>
          <p:cNvPr id="404" name="Google Shape;404;p57" descr="An older woman dancing to drum music."/>
          <p:cNvPicPr preferRelativeResize="0"/>
          <p:nvPr/>
        </p:nvPicPr>
        <p:blipFill>
          <a:blip r:embed="rId3">
            <a:alphaModFix/>
          </a:blip>
          <a:stretch>
            <a:fillRect/>
          </a:stretch>
        </p:blipFill>
        <p:spPr>
          <a:xfrm>
            <a:off x="2757475" y="152400"/>
            <a:ext cx="3629026" cy="4838701"/>
          </a:xfrm>
          <a:prstGeom prst="rect">
            <a:avLst/>
          </a:prstGeom>
          <a:noFill/>
          <a:ln>
            <a:noFill/>
          </a:ln>
        </p:spPr>
      </p:pic>
      <p:sp>
        <p:nvSpPr>
          <p:cNvPr id="403" name="Google Shape;403;p57"/>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2" name="Title 1">
            <a:extLst>
              <a:ext uri="{FF2B5EF4-FFF2-40B4-BE49-F238E27FC236}">
                <a16:creationId xmlns:a16="http://schemas.microsoft.com/office/drawing/2014/main" id="{EA851290-C7A9-BCAA-D04C-1FA78988B0EF}"/>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Older adult singing club at a public library in Hawaii</a:t>
            </a:r>
            <a:br>
              <a:rPr lang="en-US" dirty="0"/>
            </a:br>
            <a:endParaRPr lang="en-US" dirty="0"/>
          </a:p>
        </p:txBody>
      </p:sp>
      <p:pic>
        <p:nvPicPr>
          <p:cNvPr id="410" name="Google Shape;410;p58" descr="A multigenerational choir singing."/>
          <p:cNvPicPr preferRelativeResize="0"/>
          <p:nvPr/>
        </p:nvPicPr>
        <p:blipFill>
          <a:blip r:embed="rId3">
            <a:alphaModFix/>
          </a:blip>
          <a:stretch>
            <a:fillRect/>
          </a:stretch>
        </p:blipFill>
        <p:spPr>
          <a:xfrm>
            <a:off x="2555763" y="192900"/>
            <a:ext cx="4032363" cy="4575731"/>
          </a:xfrm>
          <a:prstGeom prst="rect">
            <a:avLst/>
          </a:prstGeom>
          <a:noFill/>
          <a:ln>
            <a:noFill/>
          </a:ln>
        </p:spPr>
      </p:pic>
      <p:sp>
        <p:nvSpPr>
          <p:cNvPr id="409" name="Google Shape;409;p58"/>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 name="Title 1">
            <a:extLst>
              <a:ext uri="{FF2B5EF4-FFF2-40B4-BE49-F238E27FC236}">
                <a16:creationId xmlns:a16="http://schemas.microsoft.com/office/drawing/2014/main" id="{BEE01D41-A299-E6D2-76E6-83AF4909E272}"/>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Poetry Slam</a:t>
            </a:r>
          </a:p>
        </p:txBody>
      </p:sp>
      <p:pic>
        <p:nvPicPr>
          <p:cNvPr id="416" name="Google Shape;416;p59" descr="An older woman speaking at a poetry slam."/>
          <p:cNvPicPr preferRelativeResize="0"/>
          <p:nvPr/>
        </p:nvPicPr>
        <p:blipFill>
          <a:blip r:embed="rId3">
            <a:alphaModFix/>
          </a:blip>
          <a:stretch>
            <a:fillRect/>
          </a:stretch>
        </p:blipFill>
        <p:spPr>
          <a:xfrm>
            <a:off x="1670213" y="304800"/>
            <a:ext cx="5803478" cy="4368850"/>
          </a:xfrm>
          <a:prstGeom prst="rect">
            <a:avLst/>
          </a:prstGeom>
          <a:noFill/>
          <a:ln>
            <a:noFill/>
          </a:ln>
        </p:spPr>
      </p:pic>
      <p:sp>
        <p:nvSpPr>
          <p:cNvPr id="415" name="Google Shape;415;p59"/>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2" name="Title 1">
            <a:extLst>
              <a:ext uri="{FF2B5EF4-FFF2-40B4-BE49-F238E27FC236}">
                <a16:creationId xmlns:a16="http://schemas.microsoft.com/office/drawing/2014/main" id="{28891D8C-8EC9-FB7E-248A-58E0F812166C}"/>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Memory Café Walk</a:t>
            </a:r>
          </a:p>
        </p:txBody>
      </p:sp>
      <p:pic>
        <p:nvPicPr>
          <p:cNvPr id="422" name="Google Shape;422;p60" descr="A group of older people walking."/>
          <p:cNvPicPr preferRelativeResize="0"/>
          <p:nvPr/>
        </p:nvPicPr>
        <p:blipFill>
          <a:blip r:embed="rId3">
            <a:alphaModFix/>
          </a:blip>
          <a:stretch>
            <a:fillRect/>
          </a:stretch>
        </p:blipFill>
        <p:spPr>
          <a:xfrm>
            <a:off x="1983000" y="304800"/>
            <a:ext cx="5177896" cy="4368850"/>
          </a:xfrm>
          <a:prstGeom prst="rect">
            <a:avLst/>
          </a:prstGeom>
          <a:noFill/>
          <a:ln>
            <a:noFill/>
          </a:ln>
        </p:spPr>
      </p:pic>
      <p:sp>
        <p:nvSpPr>
          <p:cNvPr id="421" name="Google Shape;421;p60"/>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The negative view of “aging” and “old”</a:t>
            </a:r>
            <a:endParaRPr dirty="0"/>
          </a:p>
        </p:txBody>
      </p:sp>
      <p:sp>
        <p:nvSpPr>
          <p:cNvPr id="98" name="Google Shape;98;p16"/>
          <p:cNvSpPr txBox="1">
            <a:spLocks noGrp="1"/>
          </p:cNvSpPr>
          <p:nvPr>
            <p:ph type="body" idx="1"/>
          </p:nvPr>
        </p:nvSpPr>
        <p:spPr>
          <a:xfrm>
            <a:off x="304800" y="1200150"/>
            <a:ext cx="2777700" cy="34734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Declining</a:t>
            </a:r>
            <a:endParaRPr/>
          </a:p>
          <a:p>
            <a:pPr marL="457200" lvl="0" indent="-381000" algn="l" rtl="0">
              <a:spcBef>
                <a:spcPts val="0"/>
              </a:spcBef>
              <a:spcAft>
                <a:spcPts val="0"/>
              </a:spcAft>
              <a:buSzPts val="2400"/>
              <a:buChar char="▫"/>
            </a:pPr>
            <a:r>
              <a:rPr lang="en"/>
              <a:t>Forgetful</a:t>
            </a:r>
            <a:endParaRPr/>
          </a:p>
          <a:p>
            <a:pPr marL="457200" lvl="0" indent="-381000" algn="l" rtl="0">
              <a:spcBef>
                <a:spcPts val="0"/>
              </a:spcBef>
              <a:spcAft>
                <a:spcPts val="0"/>
              </a:spcAft>
              <a:buSzPts val="2400"/>
              <a:buChar char="▫"/>
            </a:pPr>
            <a:r>
              <a:rPr lang="en"/>
              <a:t>Weak</a:t>
            </a:r>
            <a:endParaRPr/>
          </a:p>
          <a:p>
            <a:pPr marL="457200" lvl="0" indent="-381000" algn="l" rtl="0">
              <a:spcBef>
                <a:spcPts val="0"/>
              </a:spcBef>
              <a:spcAft>
                <a:spcPts val="0"/>
              </a:spcAft>
              <a:buSzPts val="2400"/>
              <a:buChar char="▫"/>
            </a:pPr>
            <a:r>
              <a:rPr lang="en"/>
              <a:t>Out of touch</a:t>
            </a:r>
            <a:endParaRPr/>
          </a:p>
          <a:p>
            <a:pPr marL="457200" lvl="0" indent="-381000" algn="l" rtl="0">
              <a:spcBef>
                <a:spcPts val="0"/>
              </a:spcBef>
              <a:spcAft>
                <a:spcPts val="0"/>
              </a:spcAft>
              <a:buSzPts val="2400"/>
              <a:buChar char="▫"/>
            </a:pPr>
            <a:r>
              <a:rPr lang="en"/>
              <a:t>Sad</a:t>
            </a:r>
            <a:endParaRPr/>
          </a:p>
          <a:p>
            <a:pPr marL="457200" lvl="0" indent="-381000" algn="l" rtl="0">
              <a:spcBef>
                <a:spcPts val="0"/>
              </a:spcBef>
              <a:spcAft>
                <a:spcPts val="0"/>
              </a:spcAft>
              <a:buSzPts val="2400"/>
              <a:buChar char="▫"/>
            </a:pPr>
            <a:r>
              <a:rPr lang="en"/>
              <a:t>Depressing</a:t>
            </a:r>
            <a:endParaRPr/>
          </a:p>
          <a:p>
            <a:pPr marL="457200" lvl="0" indent="-381000" algn="l" rtl="0">
              <a:spcBef>
                <a:spcPts val="0"/>
              </a:spcBef>
              <a:spcAft>
                <a:spcPts val="0"/>
              </a:spcAft>
              <a:buSzPts val="2400"/>
              <a:buChar char="▫"/>
            </a:pPr>
            <a:r>
              <a:rPr lang="en"/>
              <a:t>Rigid </a:t>
            </a:r>
            <a:endParaRPr/>
          </a:p>
          <a:p>
            <a:pPr marL="457200" lvl="0" indent="-381000" algn="l" rtl="0">
              <a:spcBef>
                <a:spcPts val="0"/>
              </a:spcBef>
              <a:spcAft>
                <a:spcPts val="0"/>
              </a:spcAft>
              <a:buSzPts val="2400"/>
              <a:buChar char="▫"/>
            </a:pPr>
            <a:r>
              <a:rPr lang="en"/>
              <a:t>Closed minded</a:t>
            </a:r>
            <a:endParaRPr/>
          </a:p>
        </p:txBody>
      </p:sp>
      <p:sp>
        <p:nvSpPr>
          <p:cNvPr id="100" name="Google Shape;100;p16"/>
          <p:cNvSpPr txBox="1">
            <a:spLocks noGrp="1"/>
          </p:cNvSpPr>
          <p:nvPr>
            <p:ph type="body" idx="1"/>
          </p:nvPr>
        </p:nvSpPr>
        <p:spPr>
          <a:xfrm rot="-428">
            <a:off x="3082500" y="1200348"/>
            <a:ext cx="2407500" cy="34731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Slow</a:t>
            </a:r>
            <a:endParaRPr/>
          </a:p>
          <a:p>
            <a:pPr marL="457200" lvl="0" indent="-381000" algn="l" rtl="0">
              <a:spcBef>
                <a:spcPts val="0"/>
              </a:spcBef>
              <a:spcAft>
                <a:spcPts val="0"/>
              </a:spcAft>
              <a:buSzPts val="2400"/>
              <a:buChar char="▫"/>
            </a:pPr>
            <a:r>
              <a:rPr lang="en"/>
              <a:t>Disabled</a:t>
            </a:r>
            <a:endParaRPr/>
          </a:p>
          <a:p>
            <a:pPr marL="457200" lvl="0" indent="-381000" algn="l" rtl="0">
              <a:spcBef>
                <a:spcPts val="0"/>
              </a:spcBef>
              <a:spcAft>
                <a:spcPts val="0"/>
              </a:spcAft>
              <a:buSzPts val="2400"/>
              <a:buChar char="▫"/>
            </a:pPr>
            <a:r>
              <a:rPr lang="en"/>
              <a:t>Ugly</a:t>
            </a:r>
            <a:endParaRPr/>
          </a:p>
          <a:p>
            <a:pPr marL="457200" lvl="0" indent="-381000" algn="l" rtl="0">
              <a:spcBef>
                <a:spcPts val="0"/>
              </a:spcBef>
              <a:spcAft>
                <a:spcPts val="0"/>
              </a:spcAft>
              <a:buSzPts val="2400"/>
              <a:buChar char="▫"/>
            </a:pPr>
            <a:r>
              <a:rPr lang="en"/>
              <a:t>Unattractive</a:t>
            </a:r>
            <a:endParaRPr/>
          </a:p>
          <a:p>
            <a:pPr marL="457200" lvl="0" indent="-381000" algn="l" rtl="0">
              <a:spcBef>
                <a:spcPts val="0"/>
              </a:spcBef>
              <a:spcAft>
                <a:spcPts val="0"/>
              </a:spcAft>
              <a:buSzPts val="2400"/>
              <a:buChar char="▫"/>
            </a:pPr>
            <a:r>
              <a:rPr lang="en"/>
              <a:t>Pathetic</a:t>
            </a:r>
            <a:endParaRPr/>
          </a:p>
          <a:p>
            <a:pPr marL="457200" lvl="0" indent="-381000" algn="l" rtl="0">
              <a:spcBef>
                <a:spcPts val="0"/>
              </a:spcBef>
              <a:spcAft>
                <a:spcPts val="0"/>
              </a:spcAft>
              <a:buSzPts val="2400"/>
              <a:buChar char="▫"/>
            </a:pPr>
            <a:r>
              <a:rPr lang="en"/>
              <a:t>Silly</a:t>
            </a:r>
            <a:endParaRPr/>
          </a:p>
          <a:p>
            <a:pPr marL="457200" lvl="0" indent="-381000" algn="l" rtl="0">
              <a:spcBef>
                <a:spcPts val="0"/>
              </a:spcBef>
              <a:spcAft>
                <a:spcPts val="0"/>
              </a:spcAft>
              <a:buSzPts val="2400"/>
              <a:buChar char="▫"/>
            </a:pPr>
            <a:r>
              <a:rPr lang="en"/>
              <a:t>Dried up</a:t>
            </a:r>
            <a:endParaRPr/>
          </a:p>
          <a:p>
            <a:pPr marL="457200" lvl="0" indent="-381000" algn="l" rtl="0">
              <a:spcBef>
                <a:spcPts val="0"/>
              </a:spcBef>
              <a:spcAft>
                <a:spcPts val="0"/>
              </a:spcAft>
              <a:buSzPts val="2400"/>
              <a:buChar char="▫"/>
            </a:pPr>
            <a:r>
              <a:rPr lang="en"/>
              <a:t>Grumpy</a:t>
            </a:r>
            <a:endParaRPr/>
          </a:p>
        </p:txBody>
      </p:sp>
      <p:sp>
        <p:nvSpPr>
          <p:cNvPr id="101" name="Google Shape;101;p16"/>
          <p:cNvSpPr txBox="1">
            <a:spLocks noGrp="1"/>
          </p:cNvSpPr>
          <p:nvPr>
            <p:ph type="body" idx="1"/>
          </p:nvPr>
        </p:nvSpPr>
        <p:spPr>
          <a:xfrm>
            <a:off x="5490000" y="1200200"/>
            <a:ext cx="2656800" cy="36915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
              <a:t>Vulnerable</a:t>
            </a:r>
            <a:endParaRPr/>
          </a:p>
          <a:p>
            <a:pPr marL="457200" lvl="0" indent="-381000" algn="l" rtl="0">
              <a:spcBef>
                <a:spcPts val="0"/>
              </a:spcBef>
              <a:spcAft>
                <a:spcPts val="0"/>
              </a:spcAft>
              <a:buSzPts val="2400"/>
              <a:buChar char="▫"/>
            </a:pPr>
            <a:r>
              <a:rPr lang="en"/>
              <a:t>Socially conservative</a:t>
            </a:r>
            <a:endParaRPr/>
          </a:p>
          <a:p>
            <a:pPr marL="457200" lvl="0" indent="-381000" algn="l" rtl="0">
              <a:spcBef>
                <a:spcPts val="0"/>
              </a:spcBef>
              <a:spcAft>
                <a:spcPts val="0"/>
              </a:spcAft>
              <a:buSzPts val="2400"/>
              <a:buChar char="▫"/>
            </a:pPr>
            <a:r>
              <a:rPr lang="en"/>
              <a:t>Bad at tech</a:t>
            </a:r>
            <a:endParaRPr/>
          </a:p>
          <a:p>
            <a:pPr marL="457200" lvl="0" indent="-381000" algn="l" rtl="0">
              <a:spcBef>
                <a:spcPts val="0"/>
              </a:spcBef>
              <a:spcAft>
                <a:spcPts val="0"/>
              </a:spcAft>
              <a:buSzPts val="2400"/>
              <a:buChar char="▫"/>
            </a:pPr>
            <a:r>
              <a:rPr lang="en"/>
              <a:t>Unable to learn</a:t>
            </a:r>
            <a:endParaRPr/>
          </a:p>
          <a:p>
            <a:pPr marL="457200" lvl="0" indent="-381000" algn="l" rtl="0">
              <a:spcBef>
                <a:spcPts val="0"/>
              </a:spcBef>
              <a:spcAft>
                <a:spcPts val="0"/>
              </a:spcAft>
              <a:buSzPts val="2400"/>
              <a:buChar char="▫"/>
            </a:pPr>
            <a:r>
              <a:rPr lang="en"/>
              <a:t>Not interested in new things</a:t>
            </a:r>
            <a:endParaRPr/>
          </a:p>
          <a:p>
            <a:pPr marL="457200" lvl="0" indent="-381000" algn="l" rtl="0">
              <a:spcBef>
                <a:spcPts val="0"/>
              </a:spcBef>
              <a:spcAft>
                <a:spcPts val="0"/>
              </a:spcAft>
              <a:buSzPts val="2400"/>
              <a:buChar char="▫"/>
            </a:pPr>
            <a:r>
              <a:rPr lang="en"/>
              <a:t>Clueless</a:t>
            </a:r>
            <a:endParaRPr/>
          </a:p>
        </p:txBody>
      </p:sp>
      <p:sp>
        <p:nvSpPr>
          <p:cNvPr id="99" name="Google Shape;99;p16"/>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2" name="Title 1">
            <a:extLst>
              <a:ext uri="{FF2B5EF4-FFF2-40B4-BE49-F238E27FC236}">
                <a16:creationId xmlns:a16="http://schemas.microsoft.com/office/drawing/2014/main" id="{E8334F71-C4BE-86DF-BB00-8FB136ADBD50}"/>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Memoir Writing Class in Chesterfield, SC</a:t>
            </a:r>
            <a:br>
              <a:rPr lang="en-US" dirty="0"/>
            </a:br>
            <a:endParaRPr lang="en-US" dirty="0"/>
          </a:p>
        </p:txBody>
      </p:sp>
      <p:pic>
        <p:nvPicPr>
          <p:cNvPr id="428" name="Google Shape;428;p61" descr="Two men on either side of a woman holding their memoirs."/>
          <p:cNvPicPr preferRelativeResize="0"/>
          <p:nvPr/>
        </p:nvPicPr>
        <p:blipFill>
          <a:blip r:embed="rId3">
            <a:alphaModFix/>
          </a:blip>
          <a:stretch>
            <a:fillRect/>
          </a:stretch>
        </p:blipFill>
        <p:spPr>
          <a:xfrm>
            <a:off x="1348875" y="387325"/>
            <a:ext cx="6446257" cy="4368850"/>
          </a:xfrm>
          <a:prstGeom prst="rect">
            <a:avLst/>
          </a:prstGeom>
          <a:noFill/>
          <a:ln>
            <a:noFill/>
          </a:ln>
        </p:spPr>
      </p:pic>
      <p:sp>
        <p:nvSpPr>
          <p:cNvPr id="427" name="Google Shape;427;p61"/>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2" name="Title 1">
            <a:extLst>
              <a:ext uri="{FF2B5EF4-FFF2-40B4-BE49-F238E27FC236}">
                <a16:creationId xmlns:a16="http://schemas.microsoft.com/office/drawing/2014/main" id="{C96047EF-5592-E27A-0D2E-401CA9AC4645}"/>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Older Adult Biking Club</a:t>
            </a:r>
          </a:p>
        </p:txBody>
      </p:sp>
      <p:pic>
        <p:nvPicPr>
          <p:cNvPr id="434" name="Google Shape;434;p62" descr="A groups of older adults in a biking club."/>
          <p:cNvPicPr preferRelativeResize="0"/>
          <p:nvPr/>
        </p:nvPicPr>
        <p:blipFill>
          <a:blip r:embed="rId3">
            <a:alphaModFix/>
          </a:blip>
          <a:stretch>
            <a:fillRect/>
          </a:stretch>
        </p:blipFill>
        <p:spPr>
          <a:xfrm>
            <a:off x="785263" y="157700"/>
            <a:ext cx="7573475" cy="4828100"/>
          </a:xfrm>
          <a:prstGeom prst="rect">
            <a:avLst/>
          </a:prstGeom>
          <a:noFill/>
          <a:ln>
            <a:noFill/>
          </a:ln>
        </p:spPr>
      </p:pic>
      <p:sp>
        <p:nvSpPr>
          <p:cNvPr id="433" name="Google Shape;433;p62"/>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2" name="Title 1">
            <a:extLst>
              <a:ext uri="{FF2B5EF4-FFF2-40B4-BE49-F238E27FC236}">
                <a16:creationId xmlns:a16="http://schemas.microsoft.com/office/drawing/2014/main" id="{645ADA79-2DCB-F371-69E5-E2767AD062E8}"/>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Qigong at Brooklyn Public Library</a:t>
            </a:r>
            <a:br>
              <a:rPr lang="en-US" dirty="0"/>
            </a:br>
            <a:endParaRPr lang="en-US" dirty="0"/>
          </a:p>
        </p:txBody>
      </p:sp>
      <p:pic>
        <p:nvPicPr>
          <p:cNvPr id="440" name="Google Shape;440;p63" descr="A group of older adults doing Qigong."/>
          <p:cNvPicPr preferRelativeResize="0"/>
          <p:nvPr/>
        </p:nvPicPr>
        <p:blipFill>
          <a:blip r:embed="rId3">
            <a:alphaModFix/>
          </a:blip>
          <a:stretch>
            <a:fillRect/>
          </a:stretch>
        </p:blipFill>
        <p:spPr>
          <a:xfrm>
            <a:off x="1300113" y="504825"/>
            <a:ext cx="6543675" cy="4133850"/>
          </a:xfrm>
          <a:prstGeom prst="rect">
            <a:avLst/>
          </a:prstGeom>
          <a:noFill/>
          <a:ln>
            <a:noFill/>
          </a:ln>
        </p:spPr>
      </p:pic>
      <p:sp>
        <p:nvSpPr>
          <p:cNvPr id="439" name="Google Shape;439;p63"/>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2" name="Title 1">
            <a:extLst>
              <a:ext uri="{FF2B5EF4-FFF2-40B4-BE49-F238E27FC236}">
                <a16:creationId xmlns:a16="http://schemas.microsoft.com/office/drawing/2014/main" id="{C210B367-70DE-2858-7666-54FB6F6E08C1}"/>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3d printing at a makerspace in New Jersey</a:t>
            </a:r>
            <a:br>
              <a:rPr lang="en-US" dirty="0"/>
            </a:br>
            <a:endParaRPr lang="en-US" dirty="0"/>
          </a:p>
        </p:txBody>
      </p:sp>
      <p:pic>
        <p:nvPicPr>
          <p:cNvPr id="446" name="Google Shape;446;p64" descr="An older woman showing of a 3D printed vase she created."/>
          <p:cNvPicPr preferRelativeResize="0"/>
          <p:nvPr/>
        </p:nvPicPr>
        <p:blipFill>
          <a:blip r:embed="rId3">
            <a:alphaModFix/>
          </a:blip>
          <a:stretch>
            <a:fillRect/>
          </a:stretch>
        </p:blipFill>
        <p:spPr>
          <a:xfrm>
            <a:off x="1353313" y="387325"/>
            <a:ext cx="6437286" cy="4368849"/>
          </a:xfrm>
          <a:prstGeom prst="rect">
            <a:avLst/>
          </a:prstGeom>
          <a:noFill/>
          <a:ln>
            <a:noFill/>
          </a:ln>
        </p:spPr>
      </p:pic>
      <p:sp>
        <p:nvSpPr>
          <p:cNvPr id="445" name="Google Shape;445;p64"/>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2" name="Title 1">
            <a:extLst>
              <a:ext uri="{FF2B5EF4-FFF2-40B4-BE49-F238E27FC236}">
                <a16:creationId xmlns:a16="http://schemas.microsoft.com/office/drawing/2014/main" id="{DB4B50F3-876D-CB73-6F0E-85AF3DADD6E9}"/>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Workshop about equity, diversity, and inclusion at DPL</a:t>
            </a:r>
            <a:br>
              <a:rPr lang="en-US" dirty="0"/>
            </a:br>
            <a:endParaRPr lang="en-US" dirty="0"/>
          </a:p>
        </p:txBody>
      </p:sp>
      <p:pic>
        <p:nvPicPr>
          <p:cNvPr id="452" name="Google Shape;452;p65" descr="A large groups of older adults engaged in conversation."/>
          <p:cNvPicPr preferRelativeResize="0"/>
          <p:nvPr/>
        </p:nvPicPr>
        <p:blipFill>
          <a:blip r:embed="rId3">
            <a:alphaModFix/>
          </a:blip>
          <a:stretch>
            <a:fillRect/>
          </a:stretch>
        </p:blipFill>
        <p:spPr>
          <a:xfrm>
            <a:off x="1359988" y="387325"/>
            <a:ext cx="6424018" cy="4368849"/>
          </a:xfrm>
          <a:prstGeom prst="rect">
            <a:avLst/>
          </a:prstGeom>
          <a:noFill/>
          <a:ln>
            <a:noFill/>
          </a:ln>
        </p:spPr>
      </p:pic>
      <p:sp>
        <p:nvSpPr>
          <p:cNvPr id="451" name="Google Shape;451;p65"/>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2" name="Title 1">
            <a:extLst>
              <a:ext uri="{FF2B5EF4-FFF2-40B4-BE49-F238E27FC236}">
                <a16:creationId xmlns:a16="http://schemas.microsoft.com/office/drawing/2014/main" id="{FA73AA65-06EE-A509-7A9E-52FC074190F9}"/>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London Public Library recording studio</a:t>
            </a:r>
            <a:br>
              <a:rPr lang="en-US" dirty="0"/>
            </a:br>
            <a:endParaRPr lang="en-US" dirty="0"/>
          </a:p>
        </p:txBody>
      </p:sp>
      <p:pic>
        <p:nvPicPr>
          <p:cNvPr id="458" name="Google Shape;458;p66" descr="An older woman wearing headphones playing a guitar and laughing."/>
          <p:cNvPicPr preferRelativeResize="0"/>
          <p:nvPr/>
        </p:nvPicPr>
        <p:blipFill>
          <a:blip r:embed="rId3">
            <a:alphaModFix/>
          </a:blip>
          <a:stretch>
            <a:fillRect/>
          </a:stretch>
        </p:blipFill>
        <p:spPr>
          <a:xfrm>
            <a:off x="2000738" y="387325"/>
            <a:ext cx="5142435" cy="4368851"/>
          </a:xfrm>
          <a:prstGeom prst="rect">
            <a:avLst/>
          </a:prstGeom>
          <a:noFill/>
          <a:ln>
            <a:noFill/>
          </a:ln>
        </p:spPr>
      </p:pic>
      <p:sp>
        <p:nvSpPr>
          <p:cNvPr id="457" name="Google Shape;457;p66"/>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7"/>
          <p:cNvSpPr txBox="1">
            <a:spLocks noGrp="1"/>
          </p:cNvSpPr>
          <p:nvPr>
            <p:ph type="ctrTitle" idx="4294967295"/>
          </p:nvPr>
        </p:nvSpPr>
        <p:spPr>
          <a:xfrm>
            <a:off x="2140050" y="1693575"/>
            <a:ext cx="4863900" cy="718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6000"/>
              <a:t>Thanks!</a:t>
            </a:r>
            <a:endParaRPr sz="6000"/>
          </a:p>
        </p:txBody>
      </p:sp>
      <p:sp>
        <p:nvSpPr>
          <p:cNvPr id="464" name="Google Shape;464;p67"/>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56</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a:extLst>
              <a:ext uri="{FF2B5EF4-FFF2-40B4-BE49-F238E27FC236}">
                <a16:creationId xmlns:a16="http://schemas.microsoft.com/office/drawing/2014/main" id="{0995D9C1-FCCE-74A5-C165-81281E6C53A0}"/>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Small view of car</a:t>
            </a:r>
          </a:p>
        </p:txBody>
      </p:sp>
      <p:pic>
        <p:nvPicPr>
          <p:cNvPr id="107" name="Google Shape;107;p17" descr="Small image of a car on a road."/>
          <p:cNvPicPr preferRelativeResize="0"/>
          <p:nvPr/>
        </p:nvPicPr>
        <p:blipFill>
          <a:blip r:embed="rId3">
            <a:alphaModFix/>
          </a:blip>
          <a:stretch>
            <a:fillRect/>
          </a:stretch>
        </p:blipFill>
        <p:spPr>
          <a:xfrm>
            <a:off x="3650875" y="1726950"/>
            <a:ext cx="1842150" cy="1869250"/>
          </a:xfrm>
          <a:prstGeom prst="rect">
            <a:avLst/>
          </a:prstGeom>
          <a:noFill/>
          <a:ln>
            <a:noFill/>
          </a:ln>
        </p:spPr>
      </p:pic>
      <p:sp>
        <p:nvSpPr>
          <p:cNvPr id="106" name="Google Shape;106;p17"/>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2" name="Title 1">
            <a:extLst>
              <a:ext uri="{FF2B5EF4-FFF2-40B4-BE49-F238E27FC236}">
                <a16:creationId xmlns:a16="http://schemas.microsoft.com/office/drawing/2014/main" id="{E6FFB027-9FA3-E2A5-F930-E6EC8D8ED61B}"/>
              </a:ext>
            </a:extLst>
          </p:cNvPr>
          <p:cNvSpPr>
            <a:spLocks noGrp="1"/>
          </p:cNvSpPr>
          <p:nvPr>
            <p:ph type="title" idx="4294967295"/>
          </p:nvPr>
        </p:nvSpPr>
        <p:spPr>
          <a:xfrm>
            <a:off x="304800" y="-708300"/>
            <a:ext cx="8474700" cy="708300"/>
          </a:xfrm>
        </p:spPr>
        <p:txBody>
          <a:bodyPr spcFirstLastPara="1" wrap="square" lIns="0" tIns="0" rIns="0" bIns="0" anchor="b" anchorCtr="0">
            <a:noAutofit/>
          </a:bodyPr>
          <a:lstStyle/>
          <a:p>
            <a:r>
              <a:rPr lang="en-US" dirty="0"/>
              <a:t>Bigger Picture</a:t>
            </a:r>
          </a:p>
        </p:txBody>
      </p:sp>
      <p:pic>
        <p:nvPicPr>
          <p:cNvPr id="113" name="Google Shape;113;p18" descr="Car driving down a highway with majestic mountains in the distance."/>
          <p:cNvPicPr preferRelativeResize="0"/>
          <p:nvPr/>
        </p:nvPicPr>
        <p:blipFill>
          <a:blip r:embed="rId3">
            <a:alphaModFix/>
          </a:blip>
          <a:stretch>
            <a:fillRect/>
          </a:stretch>
        </p:blipFill>
        <p:spPr>
          <a:xfrm>
            <a:off x="900725" y="161600"/>
            <a:ext cx="7342550" cy="4820300"/>
          </a:xfrm>
          <a:prstGeom prst="rect">
            <a:avLst/>
          </a:prstGeom>
          <a:noFill/>
          <a:ln>
            <a:noFill/>
          </a:ln>
        </p:spPr>
      </p:pic>
      <p:sp>
        <p:nvSpPr>
          <p:cNvPr id="112" name="Google Shape;112;p18"/>
          <p:cNvSpPr txBox="1">
            <a:spLocks noGrp="1"/>
          </p:cNvSpPr>
          <p:nvPr>
            <p:ph type="sldNum" idx="12"/>
          </p:nvPr>
        </p:nvSpPr>
        <p:spPr>
          <a:xfrm>
            <a:off x="4337038"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9"/>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Let’s Share #2!</a:t>
            </a:r>
            <a:endParaRPr dirty="0"/>
          </a:p>
        </p:txBody>
      </p:sp>
      <p:sp>
        <p:nvSpPr>
          <p:cNvPr id="120" name="Google Shape;120;p19"/>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Please put in the chat:</a:t>
            </a:r>
            <a:endParaRPr dirty="0"/>
          </a:p>
          <a:p>
            <a:pPr marL="457200" lvl="0" indent="-381000" algn="l" rtl="0">
              <a:spcBef>
                <a:spcPts val="600"/>
              </a:spcBef>
              <a:spcAft>
                <a:spcPts val="0"/>
              </a:spcAft>
              <a:buSzPts val="2400"/>
              <a:buChar char="▫"/>
            </a:pPr>
            <a:r>
              <a:rPr lang="en" dirty="0"/>
              <a:t>Your age</a:t>
            </a:r>
            <a:endParaRPr dirty="0"/>
          </a:p>
          <a:p>
            <a:pPr marL="457200" lvl="0" indent="-381000" algn="l" rtl="0">
              <a:spcBef>
                <a:spcPts val="0"/>
              </a:spcBef>
              <a:spcAft>
                <a:spcPts val="0"/>
              </a:spcAft>
              <a:buSzPts val="2400"/>
              <a:buChar char="▫"/>
            </a:pPr>
            <a:r>
              <a:rPr lang="en" dirty="0"/>
              <a:t>Something hard about being your age</a:t>
            </a:r>
            <a:endParaRPr dirty="0"/>
          </a:p>
          <a:p>
            <a:pPr marL="457200" lvl="0" indent="0" algn="l" rtl="0">
              <a:spcBef>
                <a:spcPts val="600"/>
              </a:spcBef>
              <a:spcAft>
                <a:spcPts val="0"/>
              </a:spcAft>
              <a:buNone/>
            </a:pPr>
            <a:endParaRPr dirty="0"/>
          </a:p>
        </p:txBody>
      </p:sp>
      <p:sp>
        <p:nvSpPr>
          <p:cNvPr id="118" name="Google Shape;118;p19"/>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0"/>
          <p:cNvSpPr txBox="1">
            <a:spLocks noGrp="1"/>
          </p:cNvSpPr>
          <p:nvPr>
            <p:ph type="title"/>
          </p:nvPr>
        </p:nvSpPr>
        <p:spPr>
          <a:xfrm>
            <a:off x="304800" y="355075"/>
            <a:ext cx="8474700" cy="708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Let’s Share #3!</a:t>
            </a:r>
            <a:endParaRPr dirty="0"/>
          </a:p>
        </p:txBody>
      </p:sp>
      <p:sp>
        <p:nvSpPr>
          <p:cNvPr id="127" name="Google Shape;127;p20"/>
          <p:cNvSpPr txBox="1">
            <a:spLocks noGrp="1"/>
          </p:cNvSpPr>
          <p:nvPr>
            <p:ph type="body" idx="1"/>
          </p:nvPr>
        </p:nvSpPr>
        <p:spPr>
          <a:xfrm>
            <a:off x="1136000" y="1200150"/>
            <a:ext cx="6872100" cy="3473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Please put in the chat:</a:t>
            </a:r>
            <a:endParaRPr dirty="0"/>
          </a:p>
          <a:p>
            <a:pPr marL="457200" lvl="0" indent="-381000" algn="l" rtl="0">
              <a:spcBef>
                <a:spcPts val="600"/>
              </a:spcBef>
              <a:spcAft>
                <a:spcPts val="0"/>
              </a:spcAft>
              <a:buSzPts val="2400"/>
              <a:buChar char="▫"/>
            </a:pPr>
            <a:r>
              <a:rPr lang="en" dirty="0"/>
              <a:t>Your age</a:t>
            </a:r>
            <a:endParaRPr dirty="0"/>
          </a:p>
          <a:p>
            <a:pPr marL="457200" lvl="0" indent="-381000" algn="l" rtl="0">
              <a:spcBef>
                <a:spcPts val="0"/>
              </a:spcBef>
              <a:spcAft>
                <a:spcPts val="0"/>
              </a:spcAft>
              <a:buSzPts val="2400"/>
              <a:buChar char="▫"/>
            </a:pPr>
            <a:r>
              <a:rPr lang="en" dirty="0"/>
              <a:t>Something wonderful about being your age</a:t>
            </a:r>
            <a:endParaRPr dirty="0"/>
          </a:p>
          <a:p>
            <a:pPr marL="457200" lvl="0" indent="0" algn="l" rtl="0">
              <a:spcBef>
                <a:spcPts val="600"/>
              </a:spcBef>
              <a:spcAft>
                <a:spcPts val="0"/>
              </a:spcAft>
              <a:buNone/>
            </a:pPr>
            <a:endParaRPr dirty="0"/>
          </a:p>
        </p:txBody>
      </p:sp>
      <p:sp>
        <p:nvSpPr>
          <p:cNvPr id="125" name="Google Shape;125;p20"/>
          <p:cNvSpPr txBox="1">
            <a:spLocks noGrp="1"/>
          </p:cNvSpPr>
          <p:nvPr>
            <p:ph type="sldNum" idx="12"/>
          </p:nvPr>
        </p:nvSpPr>
        <p:spPr>
          <a:xfrm>
            <a:off x="8674075" y="4673650"/>
            <a:ext cx="469800" cy="46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Dercetus template">
  <a:themeElements>
    <a:clrScheme name="Custom 347">
      <a:dk1>
        <a:srgbClr val="00162A"/>
      </a:dk1>
      <a:lt1>
        <a:srgbClr val="FFFFFF"/>
      </a:lt1>
      <a:dk2>
        <a:srgbClr val="ABB8C0"/>
      </a:dk2>
      <a:lt2>
        <a:srgbClr val="F0F2F3"/>
      </a:lt2>
      <a:accent1>
        <a:srgbClr val="05B3F1"/>
      </a:accent1>
      <a:accent2>
        <a:srgbClr val="0073BB"/>
      </a:accent2>
      <a:accent3>
        <a:srgbClr val="B8DD63"/>
      </a:accent3>
      <a:accent4>
        <a:srgbClr val="78B329"/>
      </a:accent4>
      <a:accent5>
        <a:srgbClr val="FF9367"/>
      </a:accent5>
      <a:accent6>
        <a:srgbClr val="EE2424"/>
      </a:accent6>
      <a:hlink>
        <a:srgbClr val="05B3F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4404</Words>
  <Application>Microsoft Office PowerPoint</Application>
  <PresentationFormat>On-screen Show (16:9)</PresentationFormat>
  <Paragraphs>386</Paragraphs>
  <Slides>56</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Verdana</vt:lpstr>
      <vt:lpstr>Arial</vt:lpstr>
      <vt:lpstr>Calibri</vt:lpstr>
      <vt:lpstr>DM Sans</vt:lpstr>
      <vt:lpstr>Dercetus template</vt:lpstr>
      <vt:lpstr>Age Savvy</vt:lpstr>
      <vt:lpstr>Hello!</vt:lpstr>
      <vt:lpstr>Today’s Agenda</vt:lpstr>
      <vt:lpstr>Let’s Share #1!</vt:lpstr>
      <vt:lpstr>The negative view of “aging” and “old”</vt:lpstr>
      <vt:lpstr>Small view of car</vt:lpstr>
      <vt:lpstr>Bigger Picture</vt:lpstr>
      <vt:lpstr>Let’s Share #2!</vt:lpstr>
      <vt:lpstr>Let’s Share #3!</vt:lpstr>
      <vt:lpstr>Expansive View</vt:lpstr>
      <vt:lpstr>Child Development</vt:lpstr>
      <vt:lpstr>Carl Jung’s Afternoon of Life</vt:lpstr>
      <vt:lpstr>Jung’s Quote</vt:lpstr>
      <vt:lpstr>Treasure Chest</vt:lpstr>
      <vt:lpstr>Gene Cohen’s Developmental Stages of Aging</vt:lpstr>
      <vt:lpstr>Four Stages of Maturity</vt:lpstr>
      <vt:lpstr>Developmental Intelligence</vt:lpstr>
      <vt:lpstr>Gene Cohen Quote</vt:lpstr>
      <vt:lpstr>Neuro- plasticity</vt:lpstr>
      <vt:lpstr>Creative Aging</vt:lpstr>
      <vt:lpstr>Changes in the brain as we age</vt:lpstr>
      <vt:lpstr>New research on emotions as we age:</vt:lpstr>
      <vt:lpstr>New research on personality as we age:</vt:lpstr>
      <vt:lpstr>Wall Street Journal Quote</vt:lpstr>
      <vt:lpstr>Ageism </vt:lpstr>
      <vt:lpstr>Quote</vt:lpstr>
      <vt:lpstr>The self-inflicted harm of ageism:</vt:lpstr>
      <vt:lpstr>Types of Ageism</vt:lpstr>
      <vt:lpstr>Fran Pratt Quote</vt:lpstr>
      <vt:lpstr>Poll</vt:lpstr>
      <vt:lpstr>Prevalence of Ageism:</vt:lpstr>
      <vt:lpstr>Things to Know About Ageism:</vt:lpstr>
      <vt:lpstr>Children and Ageism:</vt:lpstr>
      <vt:lpstr>Ageism in Books</vt:lpstr>
      <vt:lpstr>Aging (not ageism) </vt:lpstr>
      <vt:lpstr>Age Positivity:</vt:lpstr>
      <vt:lpstr>DPL OAS: In a Nutshell</vt:lpstr>
      <vt:lpstr>DPL OAS: Foundation</vt:lpstr>
      <vt:lpstr>Goals and Alignment:</vt:lpstr>
      <vt:lpstr>Library Programs for the New Old Age</vt:lpstr>
      <vt:lpstr>    Positive Aging Programs</vt:lpstr>
      <vt:lpstr>Positive Aging Programs</vt:lpstr>
      <vt:lpstr>Art class at Brooklyn Public Library </vt:lpstr>
      <vt:lpstr>Art class at Brooklyn Public Library</vt:lpstr>
      <vt:lpstr>Intergenerational photography class at DPL </vt:lpstr>
      <vt:lpstr>African drumming and dance at DPL’s Memory Cafe </vt:lpstr>
      <vt:lpstr>Older adult singing club at a public library in Hawaii </vt:lpstr>
      <vt:lpstr>Poetry Slam</vt:lpstr>
      <vt:lpstr>Memory Café Walk</vt:lpstr>
      <vt:lpstr>Memoir Writing Class in Chesterfield, SC </vt:lpstr>
      <vt:lpstr>Older Adult Biking Club</vt:lpstr>
      <vt:lpstr>Qigong at Brooklyn Public Library </vt:lpstr>
      <vt:lpstr>3d printing at a makerspace in New Jersey </vt:lpstr>
      <vt:lpstr>Workshop about equity, diversity, and inclusion at DPL </vt:lpstr>
      <vt:lpstr>London Public Library recording studio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 Savvy</dc:title>
  <dc:creator>Kreger, Christine</dc:creator>
  <cp:lastModifiedBy>Kreger, Christine</cp:lastModifiedBy>
  <cp:revision>6</cp:revision>
  <dcterms:modified xsi:type="dcterms:W3CDTF">2024-12-10T16:25:56Z</dcterms:modified>
</cp:coreProperties>
</file>