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0" r:id="rId1"/>
  </p:sldMasterIdLst>
  <p:notesMasterIdLst>
    <p:notesMasterId r:id="rId29"/>
  </p:notesMasterIdLst>
  <p:sldIdLst>
    <p:sldId id="256" r:id="rId2"/>
    <p:sldId id="257" r:id="rId3"/>
    <p:sldId id="280" r:id="rId4"/>
    <p:sldId id="258" r:id="rId5"/>
    <p:sldId id="260" r:id="rId6"/>
    <p:sldId id="261" r:id="rId7"/>
    <p:sldId id="262" r:id="rId8"/>
    <p:sldId id="263" r:id="rId9"/>
    <p:sldId id="264" r:id="rId10"/>
    <p:sldId id="268" r:id="rId11"/>
    <p:sldId id="265" r:id="rId12"/>
    <p:sldId id="266" r:id="rId13"/>
    <p:sldId id="283" r:id="rId14"/>
    <p:sldId id="297" r:id="rId15"/>
    <p:sldId id="267" r:id="rId16"/>
    <p:sldId id="284" r:id="rId17"/>
    <p:sldId id="285" r:id="rId18"/>
    <p:sldId id="286" r:id="rId19"/>
    <p:sldId id="287" r:id="rId20"/>
    <p:sldId id="288" r:id="rId21"/>
    <p:sldId id="289" r:id="rId22"/>
    <p:sldId id="291" r:id="rId23"/>
    <p:sldId id="292" r:id="rId24"/>
    <p:sldId id="295" r:id="rId25"/>
    <p:sldId id="294" r:id="rId26"/>
    <p:sldId id="279" r:id="rId27"/>
    <p:sldId id="293" r:id="rId28"/>
  </p:sldIdLst>
  <p:sldSz cx="9144000" cy="5143500" type="screen16x9"/>
  <p:notesSz cx="6938963" cy="9236075"/>
  <p:embeddedFontLst>
    <p:embeddedFont>
      <p:font typeface="Cabin"/>
      <p:regular r:id="rId30"/>
      <p:bold r:id="rId31"/>
      <p:italic r:id="rId32"/>
      <p:boldItalic r:id="rId33"/>
    </p:embeddedFont>
    <p:embeddedFont>
      <p:font typeface="Economica" panose="020B0604020202020204" charset="0"/>
      <p:regular r:id="rId34"/>
      <p:bold r:id="rId35"/>
      <p:italic r:id="rId36"/>
      <p:boldItalic r:id="rId3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F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1A1184-12E2-497D-A1C7-4697DF6A01FE}" v="4" dt="2025-03-12T17:22:15.0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467" autoAdjust="0"/>
  </p:normalViewPr>
  <p:slideViewPr>
    <p:cSldViewPr snapToGrid="0">
      <p:cViewPr varScale="1">
        <p:scale>
          <a:sx n="77" d="100"/>
          <a:sy n="77" d="100"/>
        </p:scale>
        <p:origin x="16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5.fntdata"/><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eger, Christine" userId="07b08700-4580-4b2b-8f3c-b5ccee8dc705" providerId="ADAL" clId="{8E1A1184-12E2-497D-A1C7-4697DF6A01FE}"/>
    <pc:docChg chg="custSel mod modSld">
      <pc:chgData name="Kreger, Christine" userId="07b08700-4580-4b2b-8f3c-b5ccee8dc705" providerId="ADAL" clId="{8E1A1184-12E2-497D-A1C7-4697DF6A01FE}" dt="2025-03-12T17:22:36.913" v="1269"/>
      <pc:docMkLst>
        <pc:docMk/>
      </pc:docMkLst>
      <pc:sldChg chg="addSp modSp mod">
        <pc:chgData name="Kreger, Christine" userId="07b08700-4580-4b2b-8f3c-b5ccee8dc705" providerId="ADAL" clId="{8E1A1184-12E2-497D-A1C7-4697DF6A01FE}" dt="2025-03-12T17:09:53.157" v="44" actId="962"/>
        <pc:sldMkLst>
          <pc:docMk/>
          <pc:sldMk cId="0" sldId="258"/>
        </pc:sldMkLst>
        <pc:spChg chg="add mod">
          <ac:chgData name="Kreger, Christine" userId="07b08700-4580-4b2b-8f3c-b5ccee8dc705" providerId="ADAL" clId="{8E1A1184-12E2-497D-A1C7-4697DF6A01FE}" dt="2025-03-12T17:07:14.289" v="26" actId="20577"/>
          <ac:spMkLst>
            <pc:docMk/>
            <pc:sldMk cId="0" sldId="258"/>
            <ac:spMk id="2" creationId="{3CD3CCEF-0418-4286-2737-FCF4C0CE5237}"/>
          </ac:spMkLst>
        </pc:spChg>
        <pc:picChg chg="mod">
          <ac:chgData name="Kreger, Christine" userId="07b08700-4580-4b2b-8f3c-b5ccee8dc705" providerId="ADAL" clId="{8E1A1184-12E2-497D-A1C7-4697DF6A01FE}" dt="2025-03-12T17:09:53.157" v="44" actId="962"/>
          <ac:picMkLst>
            <pc:docMk/>
            <pc:sldMk cId="0" sldId="258"/>
            <ac:picMk id="117" creationId="{00000000-0000-0000-0000-000000000000}"/>
          </ac:picMkLst>
        </pc:picChg>
      </pc:sldChg>
      <pc:sldChg chg="delSp modSp mod">
        <pc:chgData name="Kreger, Christine" userId="07b08700-4580-4b2b-8f3c-b5ccee8dc705" providerId="ADAL" clId="{8E1A1184-12E2-497D-A1C7-4697DF6A01FE}" dt="2025-03-12T17:20:16.170" v="1235" actId="33553"/>
        <pc:sldMkLst>
          <pc:docMk/>
          <pc:sldMk cId="0" sldId="260"/>
        </pc:sldMkLst>
        <pc:spChg chg="del">
          <ac:chgData name="Kreger, Christine" userId="07b08700-4580-4b2b-8f3c-b5ccee8dc705" providerId="ADAL" clId="{8E1A1184-12E2-497D-A1C7-4697DF6A01FE}" dt="2025-03-12T17:20:11.476" v="1234" actId="21"/>
          <ac:spMkLst>
            <pc:docMk/>
            <pc:sldMk cId="0" sldId="260"/>
            <ac:spMk id="128" creationId="{00000000-0000-0000-0000-000000000000}"/>
          </ac:spMkLst>
        </pc:spChg>
        <pc:spChg chg="mod">
          <ac:chgData name="Kreger, Christine" userId="07b08700-4580-4b2b-8f3c-b5ccee8dc705" providerId="ADAL" clId="{8E1A1184-12E2-497D-A1C7-4697DF6A01FE}" dt="2025-03-12T17:20:16.170" v="1235" actId="33553"/>
          <ac:spMkLst>
            <pc:docMk/>
            <pc:sldMk cId="0" sldId="260"/>
            <ac:spMk id="129" creationId="{00000000-0000-0000-0000-000000000000}"/>
          </ac:spMkLst>
        </pc:spChg>
      </pc:sldChg>
      <pc:sldChg chg="modSp mod">
        <pc:chgData name="Kreger, Christine" userId="07b08700-4580-4b2b-8f3c-b5ccee8dc705" providerId="ADAL" clId="{8E1A1184-12E2-497D-A1C7-4697DF6A01FE}" dt="2025-03-12T17:09:58.612" v="45" actId="962"/>
        <pc:sldMkLst>
          <pc:docMk/>
          <pc:sldMk cId="0" sldId="261"/>
        </pc:sldMkLst>
        <pc:picChg chg="mod">
          <ac:chgData name="Kreger, Christine" userId="07b08700-4580-4b2b-8f3c-b5ccee8dc705" providerId="ADAL" clId="{8E1A1184-12E2-497D-A1C7-4697DF6A01FE}" dt="2025-03-12T17:09:58.612" v="45" actId="962"/>
          <ac:picMkLst>
            <pc:docMk/>
            <pc:sldMk cId="0" sldId="261"/>
            <ac:picMk id="2" creationId="{00000000-0000-0000-0000-000000000000}"/>
          </ac:picMkLst>
        </pc:picChg>
      </pc:sldChg>
      <pc:sldChg chg="modSp mod">
        <pc:chgData name="Kreger, Christine" userId="07b08700-4580-4b2b-8f3c-b5ccee8dc705" providerId="ADAL" clId="{8E1A1184-12E2-497D-A1C7-4697DF6A01FE}" dt="2025-03-12T17:10:00.027" v="46" actId="962"/>
        <pc:sldMkLst>
          <pc:docMk/>
          <pc:sldMk cId="0" sldId="262"/>
        </pc:sldMkLst>
        <pc:picChg chg="mod">
          <ac:chgData name="Kreger, Christine" userId="07b08700-4580-4b2b-8f3c-b5ccee8dc705" providerId="ADAL" clId="{8E1A1184-12E2-497D-A1C7-4697DF6A01FE}" dt="2025-03-12T17:10:00.027" v="46" actId="962"/>
          <ac:picMkLst>
            <pc:docMk/>
            <pc:sldMk cId="0" sldId="262"/>
            <ac:picMk id="4" creationId="{00000000-0000-0000-0000-000000000000}"/>
          </ac:picMkLst>
        </pc:picChg>
      </pc:sldChg>
      <pc:sldChg chg="modSp mod">
        <pc:chgData name="Kreger, Christine" userId="07b08700-4580-4b2b-8f3c-b5ccee8dc705" providerId="ADAL" clId="{8E1A1184-12E2-497D-A1C7-4697DF6A01FE}" dt="2025-03-12T17:10:02.370" v="47" actId="962"/>
        <pc:sldMkLst>
          <pc:docMk/>
          <pc:sldMk cId="0" sldId="265"/>
        </pc:sldMkLst>
        <pc:picChg chg="mod">
          <ac:chgData name="Kreger, Christine" userId="07b08700-4580-4b2b-8f3c-b5ccee8dc705" providerId="ADAL" clId="{8E1A1184-12E2-497D-A1C7-4697DF6A01FE}" dt="2025-03-12T17:10:02.370" v="47" actId="962"/>
          <ac:picMkLst>
            <pc:docMk/>
            <pc:sldMk cId="0" sldId="265"/>
            <ac:picMk id="5" creationId="{00000000-0000-0000-0000-000000000000}"/>
          </ac:picMkLst>
        </pc:picChg>
      </pc:sldChg>
      <pc:sldChg chg="modSp mod">
        <pc:chgData name="Kreger, Christine" userId="07b08700-4580-4b2b-8f3c-b5ccee8dc705" providerId="ADAL" clId="{8E1A1184-12E2-497D-A1C7-4697DF6A01FE}" dt="2025-03-12T17:12:05.323" v="97" actId="962"/>
        <pc:sldMkLst>
          <pc:docMk/>
          <pc:sldMk cId="0" sldId="266"/>
        </pc:sldMkLst>
        <pc:picChg chg="mod">
          <ac:chgData name="Kreger, Christine" userId="07b08700-4580-4b2b-8f3c-b5ccee8dc705" providerId="ADAL" clId="{8E1A1184-12E2-497D-A1C7-4697DF6A01FE}" dt="2025-03-12T17:12:05.323" v="97" actId="962"/>
          <ac:picMkLst>
            <pc:docMk/>
            <pc:sldMk cId="0" sldId="266"/>
            <ac:picMk id="2" creationId="{00000000-0000-0000-0000-000000000000}"/>
          </ac:picMkLst>
        </pc:picChg>
      </pc:sldChg>
      <pc:sldChg chg="delSp modSp mod">
        <pc:chgData name="Kreger, Christine" userId="07b08700-4580-4b2b-8f3c-b5ccee8dc705" providerId="ADAL" clId="{8E1A1184-12E2-497D-A1C7-4697DF6A01FE}" dt="2025-03-12T17:21:33.845" v="1260" actId="33553"/>
        <pc:sldMkLst>
          <pc:docMk/>
          <pc:sldMk cId="0" sldId="267"/>
        </pc:sldMkLst>
        <pc:spChg chg="del">
          <ac:chgData name="Kreger, Christine" userId="07b08700-4580-4b2b-8f3c-b5ccee8dc705" providerId="ADAL" clId="{8E1A1184-12E2-497D-A1C7-4697DF6A01FE}" dt="2025-03-12T17:20:37.582" v="1236" actId="21"/>
          <ac:spMkLst>
            <pc:docMk/>
            <pc:sldMk cId="0" sldId="267"/>
            <ac:spMk id="170" creationId="{00000000-0000-0000-0000-000000000000}"/>
          </ac:spMkLst>
        </pc:spChg>
        <pc:spChg chg="mod">
          <ac:chgData name="Kreger, Christine" userId="07b08700-4580-4b2b-8f3c-b5ccee8dc705" providerId="ADAL" clId="{8E1A1184-12E2-497D-A1C7-4697DF6A01FE}" dt="2025-03-12T17:21:33.845" v="1260" actId="33553"/>
          <ac:spMkLst>
            <pc:docMk/>
            <pc:sldMk cId="0" sldId="267"/>
            <ac:spMk id="171" creationId="{00000000-0000-0000-0000-000000000000}"/>
          </ac:spMkLst>
        </pc:spChg>
      </pc:sldChg>
      <pc:sldChg chg="modSp mod">
        <pc:chgData name="Kreger, Christine" userId="07b08700-4580-4b2b-8f3c-b5ccee8dc705" providerId="ADAL" clId="{8E1A1184-12E2-497D-A1C7-4697DF6A01FE}" dt="2025-03-12T17:09:34.773" v="43" actId="207"/>
        <pc:sldMkLst>
          <pc:docMk/>
          <pc:sldMk cId="0" sldId="279"/>
        </pc:sldMkLst>
        <pc:spChg chg="mod">
          <ac:chgData name="Kreger, Christine" userId="07b08700-4580-4b2b-8f3c-b5ccee8dc705" providerId="ADAL" clId="{8E1A1184-12E2-497D-A1C7-4697DF6A01FE}" dt="2025-03-12T17:09:34.773" v="43" actId="207"/>
          <ac:spMkLst>
            <pc:docMk/>
            <pc:sldMk cId="0" sldId="279"/>
            <ac:spMk id="246" creationId="{00000000-0000-0000-0000-000000000000}"/>
          </ac:spMkLst>
        </pc:spChg>
      </pc:sldChg>
      <pc:sldChg chg="modSp mod">
        <pc:chgData name="Kreger, Christine" userId="07b08700-4580-4b2b-8f3c-b5ccee8dc705" providerId="ADAL" clId="{8E1A1184-12E2-497D-A1C7-4697DF6A01FE}" dt="2025-03-12T17:13:18.857" v="389" actId="962"/>
        <pc:sldMkLst>
          <pc:docMk/>
          <pc:sldMk cId="2093281621" sldId="283"/>
        </pc:sldMkLst>
        <pc:picChg chg="mod">
          <ac:chgData name="Kreger, Christine" userId="07b08700-4580-4b2b-8f3c-b5ccee8dc705" providerId="ADAL" clId="{8E1A1184-12E2-497D-A1C7-4697DF6A01FE}" dt="2025-03-12T17:13:18.857" v="389" actId="962"/>
          <ac:picMkLst>
            <pc:docMk/>
            <pc:sldMk cId="2093281621" sldId="283"/>
            <ac:picMk id="6" creationId="{00000000-0000-0000-0000-000000000000}"/>
          </ac:picMkLst>
        </pc:picChg>
      </pc:sldChg>
      <pc:sldChg chg="modSp">
        <pc:chgData name="Kreger, Christine" userId="07b08700-4580-4b2b-8f3c-b5ccee8dc705" providerId="ADAL" clId="{8E1A1184-12E2-497D-A1C7-4697DF6A01FE}" dt="2025-03-12T17:18:12.834" v="1228" actId="962"/>
        <pc:sldMkLst>
          <pc:docMk/>
          <pc:sldMk cId="2090922620" sldId="285"/>
        </pc:sldMkLst>
        <pc:picChg chg="mod">
          <ac:chgData name="Kreger, Christine" userId="07b08700-4580-4b2b-8f3c-b5ccee8dc705" providerId="ADAL" clId="{8E1A1184-12E2-497D-A1C7-4697DF6A01FE}" dt="2025-03-12T17:18:12.834" v="1228" actId="962"/>
          <ac:picMkLst>
            <pc:docMk/>
            <pc:sldMk cId="2090922620" sldId="285"/>
            <ac:picMk id="1026" creationId="{A9ED1EB1-EF91-4035-8135-FD973C7C8BEC}"/>
          </ac:picMkLst>
        </pc:picChg>
      </pc:sldChg>
      <pc:sldChg chg="modSp mod">
        <pc:chgData name="Kreger, Christine" userId="07b08700-4580-4b2b-8f3c-b5ccee8dc705" providerId="ADAL" clId="{8E1A1184-12E2-497D-A1C7-4697DF6A01FE}" dt="2025-03-12T17:18:15.427" v="1229" actId="962"/>
        <pc:sldMkLst>
          <pc:docMk/>
          <pc:sldMk cId="620113738" sldId="287"/>
        </pc:sldMkLst>
        <pc:spChg chg="mod">
          <ac:chgData name="Kreger, Christine" userId="07b08700-4580-4b2b-8f3c-b5ccee8dc705" providerId="ADAL" clId="{8E1A1184-12E2-497D-A1C7-4697DF6A01FE}" dt="2025-03-12T17:18:15.427" v="1229" actId="962"/>
          <ac:spMkLst>
            <pc:docMk/>
            <pc:sldMk cId="620113738" sldId="287"/>
            <ac:spMk id="5" creationId="{A82C41D3-418F-425B-B4E8-D132834FB3B3}"/>
          </ac:spMkLst>
        </pc:spChg>
      </pc:sldChg>
      <pc:sldChg chg="modSp mod">
        <pc:chgData name="Kreger, Christine" userId="07b08700-4580-4b2b-8f3c-b5ccee8dc705" providerId="ADAL" clId="{8E1A1184-12E2-497D-A1C7-4697DF6A01FE}" dt="2025-03-12T17:20:56.187" v="1237" actId="33553"/>
        <pc:sldMkLst>
          <pc:docMk/>
          <pc:sldMk cId="631415817" sldId="288"/>
        </pc:sldMkLst>
        <pc:spChg chg="mod">
          <ac:chgData name="Kreger, Christine" userId="07b08700-4580-4b2b-8f3c-b5ccee8dc705" providerId="ADAL" clId="{8E1A1184-12E2-497D-A1C7-4697DF6A01FE}" dt="2025-03-12T17:20:56.187" v="1237" actId="33553"/>
          <ac:spMkLst>
            <pc:docMk/>
            <pc:sldMk cId="631415817" sldId="288"/>
            <ac:spMk id="3" creationId="{E99D887A-B77A-4A4A-8C59-FE0315612E13}"/>
          </ac:spMkLst>
        </pc:spChg>
      </pc:sldChg>
      <pc:sldChg chg="modSp mod">
        <pc:chgData name="Kreger, Christine" userId="07b08700-4580-4b2b-8f3c-b5ccee8dc705" providerId="ADAL" clId="{8E1A1184-12E2-497D-A1C7-4697DF6A01FE}" dt="2025-03-12T17:22:15.596" v="1267" actId="962"/>
        <pc:sldMkLst>
          <pc:docMk/>
          <pc:sldMk cId="3794926594" sldId="289"/>
        </pc:sldMkLst>
        <pc:spChg chg="ord">
          <ac:chgData name="Kreger, Christine" userId="07b08700-4580-4b2b-8f3c-b5ccee8dc705" providerId="ADAL" clId="{8E1A1184-12E2-497D-A1C7-4697DF6A01FE}" dt="2025-03-12T17:21:57.201" v="1263" actId="13244"/>
          <ac:spMkLst>
            <pc:docMk/>
            <pc:sldMk cId="3794926594" sldId="289"/>
            <ac:spMk id="4" creationId="{3CE33131-5468-4D9F-9649-CA502199DAE7}"/>
          </ac:spMkLst>
        </pc:spChg>
        <pc:spChg chg="mod">
          <ac:chgData name="Kreger, Christine" userId="07b08700-4580-4b2b-8f3c-b5ccee8dc705" providerId="ADAL" clId="{8E1A1184-12E2-497D-A1C7-4697DF6A01FE}" dt="2025-03-12T17:22:15.024" v="1266" actId="962"/>
          <ac:spMkLst>
            <pc:docMk/>
            <pc:sldMk cId="3794926594" sldId="289"/>
            <ac:spMk id="6" creationId="{E67034F1-970B-4EA5-B1A1-E5635844668E}"/>
          </ac:spMkLst>
        </pc:spChg>
        <pc:spChg chg="mod">
          <ac:chgData name="Kreger, Christine" userId="07b08700-4580-4b2b-8f3c-b5ccee8dc705" providerId="ADAL" clId="{8E1A1184-12E2-497D-A1C7-4697DF6A01FE}" dt="2025-03-12T17:22:15.596" v="1267" actId="962"/>
          <ac:spMkLst>
            <pc:docMk/>
            <pc:sldMk cId="3794926594" sldId="289"/>
            <ac:spMk id="10" creationId="{3EBC1EC3-987A-4303-82F4-242F9FDE504D}"/>
          </ac:spMkLst>
        </pc:spChg>
        <pc:picChg chg="mod">
          <ac:chgData name="Kreger, Christine" userId="07b08700-4580-4b2b-8f3c-b5ccee8dc705" providerId="ADAL" clId="{8E1A1184-12E2-497D-A1C7-4697DF6A01FE}" dt="2025-03-12T17:22:05.834" v="1265" actId="962"/>
          <ac:picMkLst>
            <pc:docMk/>
            <pc:sldMk cId="3794926594" sldId="289"/>
            <ac:picMk id="1028" creationId="{6A705FB2-29E3-4577-BDE9-B571A45E676E}"/>
          </ac:picMkLst>
        </pc:picChg>
        <pc:picChg chg="mod">
          <ac:chgData name="Kreger, Christine" userId="07b08700-4580-4b2b-8f3c-b5ccee8dc705" providerId="ADAL" clId="{8E1A1184-12E2-497D-A1C7-4697DF6A01FE}" dt="2025-03-12T17:21:59.544" v="1264" actId="962"/>
          <ac:picMkLst>
            <pc:docMk/>
            <pc:sldMk cId="3794926594" sldId="289"/>
            <ac:picMk id="1038" creationId="{C2288404-130C-463C-88B0-E2F1DB0FCFD3}"/>
          </ac:picMkLst>
        </pc:picChg>
      </pc:sldChg>
      <pc:sldChg chg="modSp mod">
        <pc:chgData name="Kreger, Christine" userId="07b08700-4580-4b2b-8f3c-b5ccee8dc705" providerId="ADAL" clId="{8E1A1184-12E2-497D-A1C7-4697DF6A01FE}" dt="2025-03-12T17:18:19.088" v="1230" actId="962"/>
        <pc:sldMkLst>
          <pc:docMk/>
          <pc:sldMk cId="1800463694" sldId="291"/>
        </pc:sldMkLst>
        <pc:picChg chg="mod">
          <ac:chgData name="Kreger, Christine" userId="07b08700-4580-4b2b-8f3c-b5ccee8dc705" providerId="ADAL" clId="{8E1A1184-12E2-497D-A1C7-4697DF6A01FE}" dt="2025-03-12T17:18:19.088" v="1230" actId="962"/>
          <ac:picMkLst>
            <pc:docMk/>
            <pc:sldMk cId="1800463694" sldId="291"/>
            <ac:picMk id="3" creationId="{00000000-0000-0000-0000-000000000000}"/>
          </ac:picMkLst>
        </pc:picChg>
      </pc:sldChg>
      <pc:sldChg chg="modSp mod">
        <pc:chgData name="Kreger, Christine" userId="07b08700-4580-4b2b-8f3c-b5ccee8dc705" providerId="ADAL" clId="{8E1A1184-12E2-497D-A1C7-4697DF6A01FE}" dt="2025-03-12T17:18:20.949" v="1231" actId="962"/>
        <pc:sldMkLst>
          <pc:docMk/>
          <pc:sldMk cId="2776834591" sldId="292"/>
        </pc:sldMkLst>
        <pc:picChg chg="mod">
          <ac:chgData name="Kreger, Christine" userId="07b08700-4580-4b2b-8f3c-b5ccee8dc705" providerId="ADAL" clId="{8E1A1184-12E2-497D-A1C7-4697DF6A01FE}" dt="2025-03-12T17:18:20.949" v="1231" actId="962"/>
          <ac:picMkLst>
            <pc:docMk/>
            <pc:sldMk cId="2776834591" sldId="292"/>
            <ac:picMk id="4" creationId="{EFD26CCA-BEC1-48C4-B4CB-4351FD649B48}"/>
          </ac:picMkLst>
        </pc:picChg>
      </pc:sldChg>
      <pc:sldChg chg="modSp mod">
        <pc:chgData name="Kreger, Christine" userId="07b08700-4580-4b2b-8f3c-b5ccee8dc705" providerId="ADAL" clId="{8E1A1184-12E2-497D-A1C7-4697DF6A01FE}" dt="2025-03-12T17:21:28.066" v="1259" actId="33553"/>
        <pc:sldMkLst>
          <pc:docMk/>
          <pc:sldMk cId="3749788020" sldId="293"/>
        </pc:sldMkLst>
        <pc:spChg chg="mod">
          <ac:chgData name="Kreger, Christine" userId="07b08700-4580-4b2b-8f3c-b5ccee8dc705" providerId="ADAL" clId="{8E1A1184-12E2-497D-A1C7-4697DF6A01FE}" dt="2025-03-12T17:21:28.066" v="1259" actId="33553"/>
          <ac:spMkLst>
            <pc:docMk/>
            <pc:sldMk cId="3749788020" sldId="293"/>
            <ac:spMk id="2" creationId="{00000000-0000-0000-0000-000000000000}"/>
          </ac:spMkLst>
        </pc:spChg>
      </pc:sldChg>
      <pc:sldChg chg="addSp modSp mod">
        <pc:chgData name="Kreger, Christine" userId="07b08700-4580-4b2b-8f3c-b5ccee8dc705" providerId="ADAL" clId="{8E1A1184-12E2-497D-A1C7-4697DF6A01FE}" dt="2025-03-12T17:22:22.149" v="1268" actId="13244"/>
        <pc:sldMkLst>
          <pc:docMk/>
          <pc:sldMk cId="138187799" sldId="294"/>
        </pc:sldMkLst>
        <pc:spChg chg="add mod ord">
          <ac:chgData name="Kreger, Christine" userId="07b08700-4580-4b2b-8f3c-b5ccee8dc705" providerId="ADAL" clId="{8E1A1184-12E2-497D-A1C7-4697DF6A01FE}" dt="2025-03-12T17:22:22.149" v="1268" actId="13244"/>
          <ac:spMkLst>
            <pc:docMk/>
            <pc:sldMk cId="138187799" sldId="294"/>
            <ac:spMk id="2" creationId="{5C0BDD46-12DD-FF6A-AD83-D0CE27831FAD}"/>
          </ac:spMkLst>
        </pc:spChg>
        <pc:picChg chg="mod">
          <ac:chgData name="Kreger, Christine" userId="07b08700-4580-4b2b-8f3c-b5ccee8dc705" providerId="ADAL" clId="{8E1A1184-12E2-497D-A1C7-4697DF6A01FE}" dt="2025-03-12T17:20:00.813" v="1233" actId="962"/>
          <ac:picMkLst>
            <pc:docMk/>
            <pc:sldMk cId="138187799" sldId="294"/>
            <ac:picMk id="3" creationId="{00000000-0000-0000-0000-000000000000}"/>
          </ac:picMkLst>
        </pc:picChg>
      </pc:sldChg>
      <pc:sldChg chg="modSp mod">
        <pc:chgData name="Kreger, Christine" userId="07b08700-4580-4b2b-8f3c-b5ccee8dc705" providerId="ADAL" clId="{8E1A1184-12E2-497D-A1C7-4697DF6A01FE}" dt="2025-03-12T17:21:50.617" v="1262" actId="962"/>
        <pc:sldMkLst>
          <pc:docMk/>
          <pc:sldMk cId="3712373893" sldId="297"/>
        </pc:sldMkLst>
        <pc:spChg chg="mod">
          <ac:chgData name="Kreger, Christine" userId="07b08700-4580-4b2b-8f3c-b5ccee8dc705" providerId="ADAL" clId="{8E1A1184-12E2-497D-A1C7-4697DF6A01FE}" dt="2025-03-12T17:21:49.973" v="1261" actId="962"/>
          <ac:spMkLst>
            <pc:docMk/>
            <pc:sldMk cId="3712373893" sldId="297"/>
            <ac:spMk id="6" creationId="{00000000-0000-0000-0000-000000000000}"/>
          </ac:spMkLst>
        </pc:spChg>
        <pc:spChg chg="mod">
          <ac:chgData name="Kreger, Christine" userId="07b08700-4580-4b2b-8f3c-b5ccee8dc705" providerId="ADAL" clId="{8E1A1184-12E2-497D-A1C7-4697DF6A01FE}" dt="2025-03-12T17:21:50.617" v="1262" actId="962"/>
          <ac:spMkLst>
            <pc:docMk/>
            <pc:sldMk cId="3712373893" sldId="297"/>
            <ac:spMk id="7" creationId="{00000000-0000-0000-0000-000000000000}"/>
          </ac:spMkLst>
        </pc:spChg>
        <pc:picChg chg="mod">
          <ac:chgData name="Kreger, Christine" userId="07b08700-4580-4b2b-8f3c-b5ccee8dc705" providerId="ADAL" clId="{8E1A1184-12E2-497D-A1C7-4697DF6A01FE}" dt="2025-03-12T17:17:57.296" v="1227" actId="962"/>
          <ac:picMkLst>
            <pc:docMk/>
            <pc:sldMk cId="3712373893" sldId="297"/>
            <ac:picMk id="4" creationId="{00000000-0000-0000-0000-000000000000}"/>
          </ac:picMkLst>
        </pc:picChg>
        <pc:picChg chg="mod">
          <ac:chgData name="Kreger, Christine" userId="07b08700-4580-4b2b-8f3c-b5ccee8dc705" providerId="ADAL" clId="{8E1A1184-12E2-497D-A1C7-4697DF6A01FE}" dt="2025-03-12T17:16:43.050" v="883" actId="962"/>
          <ac:picMkLst>
            <pc:docMk/>
            <pc:sldMk cId="3712373893" sldId="297"/>
            <ac:picMk id="5"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90525" y="692150"/>
            <a:ext cx="6157913"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3897" y="4387136"/>
            <a:ext cx="5551170" cy="4156234"/>
          </a:xfrm>
          <a:prstGeom prst="rect">
            <a:avLst/>
          </a:prstGeom>
          <a:noFill/>
          <a:ln>
            <a:noFill/>
          </a:ln>
        </p:spPr>
        <p:txBody>
          <a:bodyPr spcFirstLastPara="1" wrap="square" lIns="91425" tIns="91425" rIns="91425" bIns="91425" anchor="t" anchorCtr="0"/>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infodocket.com/2016/05/20/library-of-congress-offering-chance-for-public-to-comment-proposed-ilegal-aliens-subject-heading-cancellatio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raceforward.org/sites/default/files/DTIW_HistoricalBackground.pdf"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lj.libraryjournal.com/2016/06/legislation/library-of-congress-drops-illegal-alien-subject-heading-provokes-backlash-legislation/#_" TargetMode="External"/><Relationship Id="rId4" Type="http://schemas.openxmlformats.org/officeDocument/2006/relationships/hyperlink" Target="http://act.colorlines.com/acton/attachment/1069/f-0115/1/-/-/-/-/Racial_Discourse_Part_2.PDF"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ymcdn.com/sites/www.musiclibraryassoc.org/resource/resmgr/BCC_ALA_Reports/2018_ALA-Midwinter_SAC.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a:spLocks noGrp="1" noRot="1" noChangeAspect="1"/>
          </p:cNvSpPr>
          <p:nvPr>
            <p:ph type="sldImg" idx="2"/>
          </p:nvPr>
        </p:nvSpPr>
        <p:spPr>
          <a:xfrm>
            <a:off x="390525" y="692150"/>
            <a:ext cx="6157913"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1:notes"/>
          <p:cNvSpPr txBox="1">
            <a:spLocks noGrp="1"/>
          </p:cNvSpPr>
          <p:nvPr>
            <p:ph type="body" idx="1"/>
          </p:nvPr>
        </p:nvSpPr>
        <p:spPr>
          <a:xfrm>
            <a:off x="693897" y="4387136"/>
            <a:ext cx="5551170" cy="415623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100" b="0" i="0" u="none" strike="noStrike" cap="none" dirty="0">
                <a:solidFill>
                  <a:srgbClr val="000000"/>
                </a:solidFill>
                <a:latin typeface="Arial"/>
                <a:ea typeface="Arial"/>
                <a:cs typeface="Arial"/>
                <a:sym typeface="Arial"/>
              </a:rPr>
              <a:t>Give introductions</a:t>
            </a:r>
          </a:p>
          <a:p>
            <a:pPr marL="0" marR="0" lvl="0" indent="0" algn="l" rtl="0">
              <a:lnSpc>
                <a:spcPct val="100000"/>
              </a:lnSpc>
              <a:spcBef>
                <a:spcPts val="0"/>
              </a:spcBef>
              <a:spcAft>
                <a:spcPts val="0"/>
              </a:spcAft>
              <a:buClr>
                <a:srgbClr val="000000"/>
              </a:buClr>
              <a:buSzPts val="1400"/>
              <a:buFont typeface="Arial"/>
              <a:buNone/>
            </a:pPr>
            <a:endParaRPr lang="en-US"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100" b="0" i="0" u="none" strike="noStrike" cap="none" dirty="0">
                <a:solidFill>
                  <a:srgbClr val="000000"/>
                </a:solidFill>
                <a:latin typeface="Arial"/>
                <a:ea typeface="Arial"/>
                <a:cs typeface="Arial"/>
                <a:sym typeface="Arial"/>
              </a:rPr>
              <a:t>Sol</a:t>
            </a:r>
          </a:p>
          <a:p>
            <a:pPr marL="0" marR="0" lvl="0" indent="0" algn="l" rtl="0">
              <a:lnSpc>
                <a:spcPct val="100000"/>
              </a:lnSpc>
              <a:spcBef>
                <a:spcPts val="0"/>
              </a:spcBef>
              <a:spcAft>
                <a:spcPts val="0"/>
              </a:spcAft>
              <a:buClr>
                <a:srgbClr val="000000"/>
              </a:buClr>
              <a:buSzPts val="1400"/>
              <a:buFont typeface="Arial"/>
              <a:buNone/>
            </a:pPr>
            <a:endParaRPr lang="en-US"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100" b="0" i="0" u="none" strike="noStrike" cap="none" dirty="0">
                <a:solidFill>
                  <a:srgbClr val="000000"/>
                </a:solidFill>
                <a:latin typeface="Arial"/>
                <a:ea typeface="Arial"/>
                <a:cs typeface="Arial"/>
                <a:sym typeface="Arial"/>
              </a:rPr>
              <a:t>Laura</a:t>
            </a: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2:notes"/>
          <p:cNvSpPr>
            <a:spLocks noGrp="1" noRot="1" noChangeAspect="1"/>
          </p:cNvSpPr>
          <p:nvPr>
            <p:ph type="sldImg" idx="2"/>
          </p:nvPr>
        </p:nvSpPr>
        <p:spPr>
          <a:xfrm>
            <a:off x="390525" y="692150"/>
            <a:ext cx="6157913"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p12:notes"/>
          <p:cNvSpPr txBox="1">
            <a:spLocks noGrp="1"/>
          </p:cNvSpPr>
          <p:nvPr>
            <p:ph type="body" idx="1"/>
          </p:nvPr>
        </p:nvSpPr>
        <p:spPr>
          <a:xfrm>
            <a:off x="693897" y="4387136"/>
            <a:ext cx="5551170" cy="415623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100" b="0" i="0" u="none" strike="noStrike" cap="none" dirty="0">
                <a:solidFill>
                  <a:srgbClr val="000000"/>
                </a:solidFill>
                <a:latin typeface="Arial"/>
                <a:ea typeface="Arial"/>
                <a:cs typeface="Arial"/>
                <a:sym typeface="Arial"/>
              </a:rPr>
              <a:t>This has the description of my proposal at CU Boulder Libraries.</a:t>
            </a:r>
          </a:p>
          <a:p>
            <a:pPr marL="0" marR="0" lvl="0" indent="0" algn="l" rtl="0">
              <a:lnSpc>
                <a:spcPct val="100000"/>
              </a:lnSpc>
              <a:spcBef>
                <a:spcPts val="0"/>
              </a:spcBef>
              <a:spcAft>
                <a:spcPts val="0"/>
              </a:spcAft>
              <a:buClr>
                <a:srgbClr val="000000"/>
              </a:buClr>
              <a:buSzPts val="1400"/>
              <a:buFont typeface="Arial"/>
              <a:buNone/>
            </a:pPr>
            <a:r>
              <a:rPr lang="en-US" sz="1100" b="0" i="0" u="none" strike="noStrike" cap="none" dirty="0">
                <a:solidFill>
                  <a:srgbClr val="000000"/>
                </a:solidFill>
                <a:latin typeface="Arial"/>
                <a:ea typeface="Arial"/>
                <a:cs typeface="Arial"/>
                <a:sym typeface="Arial"/>
              </a:rPr>
              <a:t>My proposal asked</a:t>
            </a:r>
            <a:r>
              <a:rPr lang="en-US" sz="1100" b="0" i="0" u="none" strike="noStrike" cap="none" baseline="0" dirty="0">
                <a:solidFill>
                  <a:srgbClr val="000000"/>
                </a:solidFill>
                <a:latin typeface="Arial"/>
                <a:ea typeface="Arial"/>
                <a:cs typeface="Arial"/>
                <a:sym typeface="Arial"/>
              </a:rPr>
              <a:t> for the ability to e</a:t>
            </a:r>
            <a:r>
              <a:rPr lang="en-US" sz="1100" b="0" i="0" u="none" strike="noStrike" cap="none" dirty="0">
                <a:solidFill>
                  <a:srgbClr val="000000"/>
                </a:solidFill>
                <a:latin typeface="Arial"/>
                <a:ea typeface="Arial"/>
                <a:cs typeface="Arial"/>
                <a:sym typeface="Arial"/>
              </a:rPr>
              <a:t>nhance and help</a:t>
            </a:r>
            <a:r>
              <a:rPr lang="en-US" sz="1100" b="0" i="0" u="none" strike="noStrike" cap="none" baseline="0" dirty="0">
                <a:solidFill>
                  <a:srgbClr val="000000"/>
                </a:solidFill>
                <a:latin typeface="Arial"/>
                <a:ea typeface="Arial"/>
                <a:cs typeface="Arial"/>
                <a:sym typeface="Arial"/>
              </a:rPr>
              <a:t> with </a:t>
            </a:r>
            <a:r>
              <a:rPr lang="en-US" sz="1100" b="0" i="0" u="none" strike="noStrike" cap="none" dirty="0">
                <a:solidFill>
                  <a:srgbClr val="000000"/>
                </a:solidFill>
                <a:latin typeface="Arial"/>
                <a:ea typeface="Arial"/>
                <a:cs typeface="Arial"/>
                <a:sym typeface="Arial"/>
              </a:rPr>
              <a:t>discovery and access to our collections on the topic of immigration. </a:t>
            </a:r>
          </a:p>
          <a:p>
            <a:pPr marL="0" marR="0" lvl="0" indent="0" algn="l" rtl="0">
              <a:lnSpc>
                <a:spcPct val="100000"/>
              </a:lnSpc>
              <a:spcBef>
                <a:spcPts val="0"/>
              </a:spcBef>
              <a:spcAft>
                <a:spcPts val="0"/>
              </a:spcAft>
              <a:buClr>
                <a:srgbClr val="000000"/>
              </a:buClr>
              <a:buSzPts val="1400"/>
              <a:buFont typeface="Arial"/>
              <a:buNone/>
            </a:pPr>
            <a:r>
              <a:rPr lang="en-US" sz="1100" b="0" i="0" u="none" strike="noStrike" cap="none" dirty="0">
                <a:solidFill>
                  <a:srgbClr val="000000"/>
                </a:solidFill>
                <a:latin typeface="Arial"/>
                <a:ea typeface="Arial"/>
                <a:cs typeface="Arial"/>
                <a:sym typeface="Arial"/>
              </a:rPr>
              <a:t>The enhancement would add access by allowing the alternative subject headings to be searchable as keywords. I have an example of this later.</a:t>
            </a:r>
          </a:p>
          <a:p>
            <a:pPr marL="0" marR="0" lvl="0" indent="0" algn="l" rtl="0">
              <a:lnSpc>
                <a:spcPct val="100000"/>
              </a:lnSpc>
              <a:spcBef>
                <a:spcPts val="0"/>
              </a:spcBef>
              <a:spcAft>
                <a:spcPts val="0"/>
              </a:spcAft>
              <a:buClr>
                <a:srgbClr val="000000"/>
              </a:buClr>
              <a:buSzPts val="1400"/>
              <a:buFont typeface="Arial"/>
              <a:buNone/>
            </a:pPr>
            <a:r>
              <a:rPr lang="en-US" sz="1100" b="0" i="0" u="none" strike="noStrike" cap="none" dirty="0">
                <a:solidFill>
                  <a:srgbClr val="000000"/>
                </a:solidFill>
                <a:latin typeface="Arial"/>
                <a:cs typeface="Arial"/>
                <a:sym typeface="Arial"/>
              </a:rPr>
              <a:t>This slide</a:t>
            </a:r>
            <a:r>
              <a:rPr lang="en-US" sz="1100" b="0" i="0" u="none" strike="noStrike" cap="none" baseline="0" dirty="0">
                <a:solidFill>
                  <a:srgbClr val="000000"/>
                </a:solidFill>
                <a:latin typeface="Arial"/>
                <a:cs typeface="Arial"/>
                <a:sym typeface="Arial"/>
              </a:rPr>
              <a:t> has a list of all the alternative subject headings that were inserted in our bibliographic records.</a:t>
            </a:r>
            <a:endParaRPr lang="en-US" dirty="0"/>
          </a:p>
          <a:p>
            <a:pPr marL="0" marR="0" lvl="0" indent="0" algn="l" rtl="0">
              <a:lnSpc>
                <a:spcPct val="100000"/>
              </a:lnSpc>
              <a:spcBef>
                <a:spcPts val="0"/>
              </a:spcBef>
              <a:spcAft>
                <a:spcPts val="0"/>
              </a:spcAft>
              <a:buClr>
                <a:srgbClr val="000000"/>
              </a:buClr>
              <a:buSzPts val="1400"/>
              <a:buFont typeface="Arial"/>
              <a:buNone/>
            </a:pPr>
            <a:endParaRPr lang="en-US"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0:notes"/>
          <p:cNvSpPr>
            <a:spLocks noGrp="1" noRot="1" noChangeAspect="1"/>
          </p:cNvSpPr>
          <p:nvPr>
            <p:ph type="sldImg" idx="2"/>
          </p:nvPr>
        </p:nvSpPr>
        <p:spPr>
          <a:xfrm>
            <a:off x="390525" y="692150"/>
            <a:ext cx="6157913"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p10:notes"/>
          <p:cNvSpPr txBox="1">
            <a:spLocks noGrp="1"/>
          </p:cNvSpPr>
          <p:nvPr>
            <p:ph type="body" idx="1"/>
          </p:nvPr>
        </p:nvSpPr>
        <p:spPr>
          <a:xfrm>
            <a:off x="693897" y="4387136"/>
            <a:ext cx="5551170" cy="4156234"/>
          </a:xfrm>
          <a:prstGeom prst="rect">
            <a:avLst/>
          </a:prstGeom>
          <a:noFill/>
          <a:ln>
            <a:noFill/>
          </a:ln>
        </p:spPr>
        <p:txBody>
          <a:bodyPr spcFirstLastPara="1" wrap="square" lIns="91425" tIns="91425" rIns="91425" bIns="91425" anchor="t" anchorCtr="0">
            <a:noAutofit/>
          </a:bodyPr>
          <a:lstStyle/>
          <a:p>
            <a:pPr marL="139700" indent="0">
              <a:buNone/>
            </a:pPr>
            <a:r>
              <a:rPr lang="en-US" sz="1100" b="0" i="0" u="none" strike="noStrike" cap="none" dirty="0">
                <a:solidFill>
                  <a:srgbClr val="000000"/>
                </a:solidFill>
                <a:effectLst/>
                <a:latin typeface="Arial"/>
                <a:ea typeface="Arial"/>
                <a:cs typeface="Arial"/>
                <a:sym typeface="Arial"/>
              </a:rPr>
              <a:t> </a:t>
            </a:r>
          </a:p>
          <a:p>
            <a:pPr marL="139700" marR="0" lvl="0" indent="0" algn="l" rtl="0">
              <a:lnSpc>
                <a:spcPct val="100000"/>
              </a:lnSpc>
              <a:spcBef>
                <a:spcPts val="0"/>
              </a:spcBef>
              <a:spcAft>
                <a:spcPts val="0"/>
              </a:spcAft>
              <a:buClr>
                <a:srgbClr val="000000"/>
              </a:buClr>
              <a:buSzPts val="1400"/>
              <a:buFont typeface="Arial"/>
              <a:buNone/>
            </a:pPr>
            <a:r>
              <a:rPr lang="en-US" sz="1100" b="0" i="0" u="none" strike="noStrike" cap="none" dirty="0">
                <a:solidFill>
                  <a:srgbClr val="000000"/>
                </a:solidFill>
                <a:latin typeface="Arial"/>
                <a:ea typeface="Arial"/>
                <a:cs typeface="Arial"/>
                <a:sym typeface="Arial"/>
              </a:rPr>
              <a:t>These are the two institutions</a:t>
            </a:r>
            <a:r>
              <a:rPr lang="en-US" sz="1100" b="0" i="0" u="none" strike="noStrike" cap="none" baseline="0" dirty="0">
                <a:solidFill>
                  <a:srgbClr val="000000"/>
                </a:solidFill>
                <a:latin typeface="Arial"/>
                <a:ea typeface="Arial"/>
                <a:cs typeface="Arial"/>
                <a:sym typeface="Arial"/>
              </a:rPr>
              <a:t> where the project has been implemented, along with dates of implementation.</a:t>
            </a: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e7f42fa65_0_0:notes"/>
          <p:cNvSpPr>
            <a:spLocks noGrp="1" noRot="1" noChangeAspect="1"/>
          </p:cNvSpPr>
          <p:nvPr>
            <p:ph type="sldImg" idx="2"/>
          </p:nvPr>
        </p:nvSpPr>
        <p:spPr>
          <a:xfrm>
            <a:off x="390525" y="692150"/>
            <a:ext cx="6157913"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3e7f42fa65_0_0:notes"/>
          <p:cNvSpPr txBox="1">
            <a:spLocks noGrp="1"/>
          </p:cNvSpPr>
          <p:nvPr>
            <p:ph type="body" idx="1"/>
          </p:nvPr>
        </p:nvSpPr>
        <p:spPr>
          <a:xfrm>
            <a:off x="693897" y="4387136"/>
            <a:ext cx="5551170" cy="4156200"/>
          </a:xfrm>
          <a:prstGeom prst="rect">
            <a:avLst/>
          </a:prstGeom>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r>
              <a:rPr lang="en-US" sz="1100" b="0" i="0" u="none" strike="noStrike" cap="none" dirty="0">
                <a:solidFill>
                  <a:srgbClr val="000000"/>
                </a:solidFill>
                <a:latin typeface="Arial"/>
                <a:ea typeface="Arial"/>
                <a:cs typeface="Arial"/>
                <a:sym typeface="Arial"/>
              </a:rPr>
              <a:t>While at Regis University, as a Cataloging Librarian, I used Create Lists to identify all bibliographic records with the offensive LCSH terms. I ran a separate lists for each of the 7 terms. </a:t>
            </a:r>
          </a:p>
          <a:p>
            <a:pPr marL="457200" marR="0" lvl="0" indent="-317500" algn="l" rtl="0">
              <a:lnSpc>
                <a:spcPct val="100000"/>
              </a:lnSpc>
              <a:spcBef>
                <a:spcPts val="0"/>
              </a:spcBef>
              <a:spcAft>
                <a:spcPts val="0"/>
              </a:spcAft>
              <a:buClr>
                <a:srgbClr val="000000"/>
              </a:buClr>
              <a:buSzPts val="1400"/>
              <a:buFont typeface="Arial"/>
              <a:buChar char="●"/>
            </a:pPr>
            <a:r>
              <a:rPr lang="en-US" sz="1100" b="0" i="0" u="none" strike="noStrike" cap="none" dirty="0">
                <a:solidFill>
                  <a:srgbClr val="000000"/>
                </a:solidFill>
                <a:latin typeface="Arial"/>
                <a:ea typeface="Arial"/>
                <a:cs typeface="Arial"/>
                <a:sym typeface="Arial"/>
              </a:rPr>
              <a:t>I then used Global Updates to delete the offensive terms, and replaced them with the alternative ones. I edited about </a:t>
            </a:r>
            <a:r>
              <a:rPr lang="en-US" sz="1100" b="1" i="0" u="none" strike="noStrike" cap="none" dirty="0">
                <a:solidFill>
                  <a:srgbClr val="000000"/>
                </a:solidFill>
                <a:latin typeface="Arial"/>
                <a:ea typeface="Arial"/>
                <a:cs typeface="Arial"/>
                <a:sym typeface="Arial"/>
              </a:rPr>
              <a:t>500 records </a:t>
            </a:r>
            <a:r>
              <a:rPr lang="en-US" sz="1100" b="0" i="0" u="none" strike="noStrike" cap="none" dirty="0">
                <a:solidFill>
                  <a:srgbClr val="000000"/>
                </a:solidFill>
                <a:latin typeface="Arial"/>
                <a:ea typeface="Arial"/>
                <a:cs typeface="Arial"/>
                <a:sym typeface="Arial"/>
              </a:rPr>
              <a:t>this way.</a:t>
            </a:r>
          </a:p>
          <a:p>
            <a:pPr marL="457200" marR="0" lvl="0" indent="-317500" algn="l" rtl="0">
              <a:lnSpc>
                <a:spcPct val="100000"/>
              </a:lnSpc>
              <a:spcBef>
                <a:spcPts val="0"/>
              </a:spcBef>
              <a:spcAft>
                <a:spcPts val="0"/>
              </a:spcAft>
              <a:buClr>
                <a:srgbClr val="000000"/>
              </a:buClr>
              <a:buSzPts val="1400"/>
              <a:buFont typeface="Arial"/>
              <a:buChar char="●"/>
            </a:pPr>
            <a:r>
              <a:rPr lang="en-US" sz="1100" b="0" i="0" u="none" strike="noStrike" cap="none" dirty="0">
                <a:solidFill>
                  <a:srgbClr val="000000"/>
                </a:solidFill>
                <a:latin typeface="Arial"/>
                <a:ea typeface="Arial"/>
                <a:cs typeface="Arial"/>
                <a:sym typeface="Arial"/>
              </a:rPr>
              <a:t>Because I had stripped</a:t>
            </a:r>
            <a:r>
              <a:rPr lang="en-US" sz="1100" b="0" i="0" u="none" strike="noStrike" cap="none" baseline="0" dirty="0">
                <a:solidFill>
                  <a:srgbClr val="000000"/>
                </a:solidFill>
                <a:latin typeface="Arial"/>
                <a:ea typeface="Arial"/>
                <a:cs typeface="Arial"/>
                <a:sym typeface="Arial"/>
              </a:rPr>
              <a:t> the offensive terms altogether and replaced them, I was able to keep the subdivisions. In this example, the subdivisions are “Colorado—Denver” in the same subject string.</a:t>
            </a:r>
            <a:endParaRPr lang="en-US" sz="1100" b="0" i="0" u="none" strike="noStrike" cap="none" dirty="0">
              <a:solidFill>
                <a:srgbClr val="000000"/>
              </a:solidFill>
              <a:latin typeface="Arial"/>
              <a:ea typeface="Arial"/>
              <a:cs typeface="Arial"/>
              <a:sym typeface="Arial"/>
            </a:endParaRPr>
          </a:p>
          <a:p>
            <a:pPr marL="139700" marR="0" lvl="0" indent="0" algn="l" rtl="0">
              <a:lnSpc>
                <a:spcPct val="100000"/>
              </a:lnSpc>
              <a:spcBef>
                <a:spcPts val="0"/>
              </a:spcBef>
              <a:spcAft>
                <a:spcPts val="0"/>
              </a:spcAft>
              <a:buClr>
                <a:srgbClr val="000000"/>
              </a:buClr>
              <a:buSzPts val="1400"/>
              <a:buFont typeface="Arial"/>
              <a:buNone/>
            </a:pPr>
            <a:endParaRPr lang="en-US" sz="1100" b="0" i="0" u="none" strike="noStrike" cap="none" dirty="0">
              <a:solidFill>
                <a:srgbClr val="000000"/>
              </a:solidFill>
              <a:latin typeface="Arial"/>
              <a:ea typeface="Arial"/>
              <a:cs typeface="Arial"/>
              <a:sym typeface="Arial"/>
            </a:endParaRPr>
          </a:p>
          <a:p>
            <a:pPr marL="139700" marR="0" lvl="0" indent="0" algn="l" rtl="0">
              <a:lnSpc>
                <a:spcPct val="100000"/>
              </a:lnSpc>
              <a:spcBef>
                <a:spcPts val="0"/>
              </a:spcBef>
              <a:spcAft>
                <a:spcPts val="0"/>
              </a:spcAft>
              <a:buClr>
                <a:srgbClr val="000000"/>
              </a:buClr>
              <a:buSzPts val="1400"/>
              <a:buFont typeface="Arial"/>
              <a:buNone/>
            </a:pPr>
            <a:r>
              <a:rPr lang="en-US" sz="1100" b="0" i="0" u="none" strike="noStrike" cap="none" dirty="0">
                <a:solidFill>
                  <a:srgbClr val="000000"/>
                </a:solidFill>
                <a:latin typeface="Arial"/>
                <a:ea typeface="Arial"/>
                <a:cs typeface="Arial"/>
                <a:sym typeface="Arial"/>
              </a:rPr>
              <a:t> Once a month, I ran the saved queries, to make sure I kept up with the intended changes, a process that was very fast and easy.</a:t>
            </a:r>
            <a:endParaRPr lang="en-US" dirty="0"/>
          </a:p>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US" sz="1100" b="0" i="0" u="none" strike="noStrike" cap="none" dirty="0">
              <a:solidFill>
                <a:schemeClr val="dk1"/>
              </a:solidFill>
              <a:latin typeface="Arial"/>
              <a:ea typeface="Arial"/>
              <a:cs typeface="Arial"/>
              <a:sym typeface="Arial"/>
            </a:endParaRP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b="0" i="0" u="none" strike="noStrike" cap="none" dirty="0">
                <a:solidFill>
                  <a:schemeClr val="dk1"/>
                </a:solidFill>
                <a:latin typeface="Arial"/>
                <a:ea typeface="Arial"/>
                <a:cs typeface="Arial"/>
                <a:sym typeface="Arial"/>
              </a:rPr>
              <a:t>At</a:t>
            </a:r>
            <a:r>
              <a:rPr lang="en-US" sz="1100" b="0" i="0" u="none" strike="noStrike" cap="none" baseline="0" dirty="0">
                <a:solidFill>
                  <a:schemeClr val="dk1"/>
                </a:solidFill>
                <a:latin typeface="Arial"/>
                <a:ea typeface="Arial"/>
                <a:cs typeface="Arial"/>
                <a:sym typeface="Arial"/>
              </a:rPr>
              <a:t> CU Boulder, the project was implemented differently. Because our libraries are members of the PCC (Program for Cooperative Cataloging) library, and as </a:t>
            </a:r>
            <a:r>
              <a:rPr lang="en-US" sz="1100" b="0" i="0" u="none" strike="noStrike" cap="none" dirty="0">
                <a:solidFill>
                  <a:srgbClr val="000000"/>
                </a:solidFill>
                <a:effectLst/>
                <a:latin typeface="Arial"/>
                <a:ea typeface="Arial"/>
                <a:cs typeface="Arial"/>
                <a:sym typeface="Arial"/>
              </a:rPr>
              <a:t>participants we contribute bibliographic records to international databases, </a:t>
            </a:r>
            <a:r>
              <a:rPr lang="en-US" sz="1100" b="0" i="0" u="none" strike="noStrike" cap="none" baseline="0" dirty="0">
                <a:solidFill>
                  <a:schemeClr val="dk1"/>
                </a:solidFill>
                <a:latin typeface="Arial"/>
                <a:ea typeface="Arial"/>
                <a:cs typeface="Arial"/>
                <a:sym typeface="Arial"/>
              </a:rPr>
              <a:t>we did not eliminate the offensive subject headings. Instead, we kept them as is, but added the alternative subject headings as keywords, as shown in the example above. The added keywords </a:t>
            </a:r>
            <a:r>
              <a:rPr lang="en-US" sz="1100" b="0" i="0" u="none" strike="noStrike" cap="none" dirty="0">
                <a:solidFill>
                  <a:srgbClr val="000000"/>
                </a:solidFill>
                <a:latin typeface="Arial"/>
                <a:ea typeface="Arial"/>
                <a:cs typeface="Arial"/>
                <a:sym typeface="Arial"/>
              </a:rPr>
              <a:t>provide</a:t>
            </a:r>
            <a:r>
              <a:rPr lang="en-US" sz="1100" b="0" i="0" u="none" strike="noStrike" cap="none" baseline="0" dirty="0">
                <a:solidFill>
                  <a:srgbClr val="000000"/>
                </a:solidFill>
                <a:latin typeface="Arial"/>
                <a:ea typeface="Arial"/>
                <a:cs typeface="Arial"/>
                <a:sym typeface="Arial"/>
              </a:rPr>
              <a:t> discoverability to each of the records.</a:t>
            </a:r>
            <a:endParaRPr lang="en-US" dirty="0"/>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US" sz="1100" b="0" i="0" u="none" strike="noStrike" cap="none" dirty="0">
              <a:solidFill>
                <a:schemeClr val="dk1"/>
              </a:solidFill>
              <a:latin typeface="Arial"/>
              <a:ea typeface="Arial"/>
              <a:cs typeface="Arial"/>
              <a:sym typeface="Arial"/>
            </a:endParaRP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b="0" i="0" u="none" strike="noStrike" cap="none" dirty="0">
                <a:solidFill>
                  <a:schemeClr val="dk1"/>
                </a:solidFill>
                <a:latin typeface="Arial"/>
                <a:ea typeface="Arial"/>
                <a:cs typeface="Arial"/>
                <a:sym typeface="Arial"/>
              </a:rPr>
              <a:t>Total number of records changed: </a:t>
            </a:r>
            <a:r>
              <a:rPr lang="en-US" sz="1100" b="1" i="0" u="none" strike="noStrike" cap="none" dirty="0">
                <a:solidFill>
                  <a:schemeClr val="dk1"/>
                </a:solidFill>
                <a:latin typeface="Arial"/>
                <a:ea typeface="Arial"/>
                <a:cs typeface="Arial"/>
                <a:sym typeface="Arial"/>
              </a:rPr>
              <a:t>approximately</a:t>
            </a:r>
            <a:r>
              <a:rPr lang="en-US" sz="1100" b="0" i="0" u="none" strike="noStrike" cap="none" dirty="0">
                <a:solidFill>
                  <a:schemeClr val="dk1"/>
                </a:solidFill>
                <a:latin typeface="Arial"/>
                <a:ea typeface="Arial"/>
                <a:cs typeface="Arial"/>
                <a:sym typeface="Arial"/>
              </a:rPr>
              <a:t> </a:t>
            </a:r>
            <a:r>
              <a:rPr lang="en-US" sz="1100" b="1" i="0" u="none" strike="noStrike" cap="none" dirty="0">
                <a:solidFill>
                  <a:schemeClr val="dk1"/>
                </a:solidFill>
                <a:latin typeface="Arial"/>
                <a:ea typeface="Arial"/>
                <a:cs typeface="Arial"/>
                <a:sym typeface="Arial"/>
              </a:rPr>
              <a:t>5,500 records</a:t>
            </a:r>
            <a:endParaRPr lang="en-US" sz="1050" b="0" i="0" u="none" strike="noStrike" cap="none" dirty="0">
              <a:solidFill>
                <a:srgbClr val="000000"/>
              </a:solidFill>
              <a:latin typeface="Arial"/>
              <a:ea typeface="Arial"/>
              <a:cs typeface="Arial"/>
              <a:sym typeface="Arial"/>
            </a:endParaRPr>
          </a:p>
          <a:p>
            <a:endParaRPr lang="en-US" dirty="0"/>
          </a:p>
        </p:txBody>
      </p:sp>
    </p:spTree>
    <p:extLst>
      <p:ext uri="{BB962C8B-B14F-4D97-AF65-F5344CB8AC3E}">
        <p14:creationId xmlns:p14="http://schemas.microsoft.com/office/powerpoint/2010/main" val="32744297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has the public view of our online</a:t>
            </a:r>
            <a:r>
              <a:rPr lang="en-US" baseline="0" dirty="0"/>
              <a:t> catalog at CU. Because the SH “Noncitizens” is only a See Reference under the authorized “illegal aliens” authority record, when searched for it as a subject term, the catalog instructs the users to search using “Aliens”</a:t>
            </a:r>
          </a:p>
          <a:p>
            <a:r>
              <a:rPr lang="en-US" baseline="0" dirty="0"/>
              <a:t>This is very problematic!</a:t>
            </a:r>
          </a:p>
          <a:p>
            <a:r>
              <a:rPr lang="en-US" baseline="0" dirty="0"/>
              <a:t>On the bottom half of the slide, you can see how our project allows users to search for “Noncitizens” as a keyword search, with over 3,000 results!</a:t>
            </a:r>
          </a:p>
          <a:p>
            <a:pPr lvl="0"/>
            <a:r>
              <a:rPr lang="en-US" sz="1100" b="0" i="0" u="none" strike="noStrike" cap="none" dirty="0">
                <a:solidFill>
                  <a:srgbClr val="000000"/>
                </a:solidFill>
                <a:effectLst/>
                <a:latin typeface="Arial"/>
                <a:ea typeface="Arial"/>
                <a:cs typeface="Arial"/>
                <a:sym typeface="Arial"/>
              </a:rPr>
              <a:t>This slide has the before and after results so to speak. Seeing the results in this way, from the public view, is extremely satisfying to a cataloger, I will say!</a:t>
            </a:r>
          </a:p>
        </p:txBody>
      </p:sp>
    </p:spTree>
    <p:extLst>
      <p:ext uri="{BB962C8B-B14F-4D97-AF65-F5344CB8AC3E}">
        <p14:creationId xmlns:p14="http://schemas.microsoft.com/office/powerpoint/2010/main" val="2469772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1:notes"/>
          <p:cNvSpPr>
            <a:spLocks noGrp="1" noRot="1" noChangeAspect="1"/>
          </p:cNvSpPr>
          <p:nvPr>
            <p:ph type="sldImg" idx="2"/>
          </p:nvPr>
        </p:nvSpPr>
        <p:spPr>
          <a:xfrm>
            <a:off x="390525" y="692150"/>
            <a:ext cx="6157913"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p11:notes"/>
          <p:cNvSpPr txBox="1">
            <a:spLocks noGrp="1"/>
          </p:cNvSpPr>
          <p:nvPr>
            <p:ph type="body" idx="1"/>
          </p:nvPr>
        </p:nvSpPr>
        <p:spPr>
          <a:xfrm>
            <a:off x="693897" y="4387136"/>
            <a:ext cx="5551170" cy="415623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100" b="0" i="0" u="none" strike="noStrike" cap="none" dirty="0">
                <a:solidFill>
                  <a:srgbClr val="000000"/>
                </a:solidFill>
                <a:latin typeface="Arial"/>
                <a:ea typeface="Arial"/>
                <a:cs typeface="Arial"/>
                <a:sym typeface="Arial"/>
              </a:rPr>
              <a:t>In summary…</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1600"/>
              </a:spcBef>
              <a:spcAft>
                <a:spcPts val="0"/>
              </a:spcAft>
              <a:buClr>
                <a:schemeClr val="dk1"/>
              </a:buClr>
              <a:buSzPts val="1100"/>
              <a:buFont typeface="Arial"/>
              <a:buNone/>
            </a:pPr>
            <a:r>
              <a:rPr lang="en" sz="1100" b="0" i="0" u="none" strike="noStrike" cap="none" dirty="0">
                <a:solidFill>
                  <a:schemeClr val="dk1"/>
                </a:solidFill>
                <a:latin typeface="Economica"/>
                <a:ea typeface="Economica"/>
                <a:cs typeface="Economica"/>
                <a:sym typeface="Economica"/>
              </a:rPr>
              <a:t>*Changes were done in batches using Create Lists and Global Updates in our ILS</a:t>
            </a:r>
            <a:r>
              <a:rPr lang="en" sz="1100" b="0" i="0" u="none" strike="noStrike" cap="none" baseline="0" dirty="0">
                <a:solidFill>
                  <a:schemeClr val="dk1"/>
                </a:solidFill>
                <a:latin typeface="Economica"/>
                <a:ea typeface="Economica"/>
                <a:cs typeface="Economica"/>
                <a:sym typeface="Economica"/>
              </a:rPr>
              <a:t> (Sierra)</a:t>
            </a:r>
            <a:endParaRPr dirty="0"/>
          </a:p>
          <a:p>
            <a:pPr marL="0" marR="0" lvl="0" indent="0" algn="l" rtl="0">
              <a:lnSpc>
                <a:spcPct val="100000"/>
              </a:lnSpc>
              <a:spcBef>
                <a:spcPts val="1600"/>
              </a:spcBef>
              <a:spcAft>
                <a:spcPts val="0"/>
              </a:spcAft>
              <a:buClr>
                <a:schemeClr val="dk1"/>
              </a:buClr>
              <a:buSzPts val="1100"/>
              <a:buFont typeface="Arial"/>
              <a:buNone/>
            </a:pPr>
            <a:r>
              <a:rPr lang="en" sz="1100" b="0" i="0" u="none" strike="noStrike" cap="none" dirty="0">
                <a:solidFill>
                  <a:schemeClr val="dk1"/>
                </a:solidFill>
                <a:latin typeface="Economica"/>
                <a:ea typeface="Economica"/>
                <a:cs typeface="Economica"/>
                <a:sym typeface="Economica"/>
              </a:rPr>
              <a:t>*Run Create Lists once a month to make sure changes stay consistent and that any</a:t>
            </a:r>
            <a:r>
              <a:rPr lang="en" sz="1100" b="0" i="0" u="none" strike="noStrike" cap="none" baseline="0" dirty="0">
                <a:solidFill>
                  <a:schemeClr val="dk1"/>
                </a:solidFill>
                <a:latin typeface="Economica"/>
                <a:ea typeface="Economica"/>
                <a:cs typeface="Economica"/>
                <a:sym typeface="Economica"/>
              </a:rPr>
              <a:t> new record entered in the system containing any of the offensive terms gets batch edited/enhanced</a:t>
            </a:r>
          </a:p>
          <a:p>
            <a:pPr marL="0" marR="0" lvl="0" indent="0" algn="l" rtl="0">
              <a:lnSpc>
                <a:spcPct val="100000"/>
              </a:lnSpc>
              <a:spcBef>
                <a:spcPts val="1600"/>
              </a:spcBef>
              <a:spcAft>
                <a:spcPts val="0"/>
              </a:spcAft>
              <a:buClr>
                <a:schemeClr val="dk1"/>
              </a:buClr>
              <a:buSzPts val="1100"/>
              <a:buFont typeface="Arial"/>
              <a:buNone/>
            </a:pPr>
            <a:r>
              <a:rPr lang="en" sz="1100" b="0" i="0" u="none" strike="noStrike" cap="none" baseline="0" dirty="0">
                <a:solidFill>
                  <a:schemeClr val="dk1"/>
                </a:solidFill>
                <a:latin typeface="Economica"/>
                <a:sym typeface="Economica"/>
              </a:rPr>
              <a:t>*So now, we’ll switch gears slightly and talk about the administrative decision making background information, which Laura will enlighten you with!</a:t>
            </a:r>
            <a:endParaRPr dirty="0"/>
          </a:p>
          <a:p>
            <a:pPr marL="0" marR="0" lvl="0" indent="0" algn="l" rtl="0">
              <a:lnSpc>
                <a:spcPct val="100000"/>
              </a:lnSpc>
              <a:spcBef>
                <a:spcPts val="1600"/>
              </a:spcBef>
              <a:spcAft>
                <a:spcPts val="0"/>
              </a:spcAft>
              <a:buClr>
                <a:schemeClr val="dk1"/>
              </a:buClr>
              <a:buSzPts val="1100"/>
              <a:buFont typeface="Arial"/>
              <a:buNone/>
            </a:pP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Before Sol joined our department I had thought a</a:t>
            </a:r>
            <a:r>
              <a:rPr lang="en-US" baseline="0" dirty="0"/>
              <a:t> lot about this issue, but I was still really considering it from a detached, theoretical perspective. I think it’s important to talk about how Sol changed my mind about appropriate responses to and actions on the issue of these subject headings not being updated by the Library of Congress.</a:t>
            </a:r>
            <a:endParaRPr lang="en-US" dirty="0"/>
          </a:p>
        </p:txBody>
      </p:sp>
      <p:sp>
        <p:nvSpPr>
          <p:cNvPr id="4" name="Slide Number Placeholder 3"/>
          <p:cNvSpPr>
            <a:spLocks noGrp="1"/>
          </p:cNvSpPr>
          <p:nvPr>
            <p:ph type="sldNum" sz="quarter" idx="10"/>
          </p:nvPr>
        </p:nvSpPr>
        <p:spPr/>
        <p:txBody>
          <a:bodyPr/>
          <a:lstStyle/>
          <a:p>
            <a:fld id="{45F74D29-7C81-4BA4-88E8-1160548CE775}" type="slidenum">
              <a:rPr lang="en-US" smtClean="0"/>
              <a:t>16</a:t>
            </a:fld>
            <a:endParaRPr lang="en-US"/>
          </a:p>
        </p:txBody>
      </p:sp>
    </p:spTree>
    <p:extLst>
      <p:ext uri="{BB962C8B-B14F-4D97-AF65-F5344CB8AC3E}">
        <p14:creationId xmlns:p14="http://schemas.microsoft.com/office/powerpoint/2010/main" val="3737434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dirty="0"/>
              <a:t>I had been thinking</a:t>
            </a:r>
            <a:r>
              <a:rPr lang="en-US" baseline="0" dirty="0"/>
              <a:t> that this change needed to happen at the national level, that is, in the Library of Congress Subject Authorities. I still think this needs to happen. But Sol’s outline of the issue made me realize I had been waiting for change to come from above. Now I think that perhaps the change needs to start with us and move up.</a:t>
            </a:r>
          </a:p>
          <a:p>
            <a:endParaRPr lang="en-US" baseline="0" dirty="0"/>
          </a:p>
          <a:p>
            <a:pPr marL="139700" indent="0">
              <a:buNone/>
            </a:pPr>
            <a:r>
              <a:rPr lang="en-US" baseline="0" dirty="0"/>
              <a:t>What really got to me was the number 70. This was the number at the time Sol made the proposal to address this issue, but according to our University’s latest reports, there are currently close to 100 DACA students at our institution. I imagined each of those students not feeling welcomed by the library and it made me want to cry. That was the moment I changed my mind. I had been focusing on the technical aspects of this problem and I am grateful to Sol for helping me see this issue from a human perspective. After all, what’s the use of being technically proficient if we don’t serve our real users’ basic needs? Those needs include feeling safe and being included in the intellectual discourse of their education. </a:t>
            </a:r>
          </a:p>
          <a:p>
            <a:pPr marL="139700" indent="0">
              <a:buNone/>
            </a:pPr>
            <a:endParaRPr lang="en-US" baseline="0" dirty="0"/>
          </a:p>
          <a:p>
            <a:pPr marL="139700" indent="0">
              <a:buNone/>
            </a:pPr>
            <a:r>
              <a:rPr lang="en-US" baseline="0" dirty="0"/>
              <a:t>**Activity chat: </a:t>
            </a:r>
            <a:r>
              <a:rPr lang="en-US" sz="1100" b="1" i="0" u="none" strike="noStrike" cap="none" dirty="0">
                <a:solidFill>
                  <a:srgbClr val="000000"/>
                </a:solidFill>
                <a:effectLst/>
                <a:latin typeface="Arial"/>
                <a:ea typeface="Arial"/>
                <a:cs typeface="Arial"/>
                <a:sym typeface="Arial"/>
              </a:rPr>
              <a:t>Activity Chat: </a:t>
            </a:r>
            <a:endParaRPr lang="en-US" sz="1100" b="0" i="0" u="none" strike="noStrike" cap="none" dirty="0">
              <a:solidFill>
                <a:srgbClr val="000000"/>
              </a:solidFill>
              <a:effectLst/>
              <a:latin typeface="Arial"/>
              <a:ea typeface="Arial"/>
              <a:cs typeface="Arial"/>
              <a:sym typeface="Arial"/>
            </a:endParaRPr>
          </a:p>
          <a:p>
            <a:pPr marL="139700" indent="0">
              <a:buNone/>
            </a:pPr>
            <a:r>
              <a:rPr lang="en-US" sz="1100" b="0" i="0" u="none" strike="noStrike" cap="none" dirty="0">
                <a:solidFill>
                  <a:srgbClr val="000000"/>
                </a:solidFill>
                <a:effectLst/>
                <a:latin typeface="Arial"/>
                <a:ea typeface="Arial"/>
                <a:cs typeface="Arial"/>
                <a:sym typeface="Arial"/>
              </a:rPr>
              <a:t>1.  What challenges do you see in proposing a project like this?</a:t>
            </a:r>
          </a:p>
          <a:p>
            <a:pPr marL="139700" indent="0">
              <a:buNone/>
            </a:pPr>
            <a:endParaRPr lang="en-US" dirty="0"/>
          </a:p>
        </p:txBody>
      </p:sp>
      <p:sp>
        <p:nvSpPr>
          <p:cNvPr id="4" name="Slide Number Placeholder 3"/>
          <p:cNvSpPr>
            <a:spLocks noGrp="1"/>
          </p:cNvSpPr>
          <p:nvPr>
            <p:ph type="sldNum" sz="quarter" idx="10"/>
          </p:nvPr>
        </p:nvSpPr>
        <p:spPr/>
        <p:txBody>
          <a:bodyPr/>
          <a:lstStyle/>
          <a:p>
            <a:fld id="{45F74D29-7C81-4BA4-88E8-1160548CE775}" type="slidenum">
              <a:rPr lang="en-US" smtClean="0"/>
              <a:t>17</a:t>
            </a:fld>
            <a:endParaRPr lang="en-US"/>
          </a:p>
        </p:txBody>
      </p:sp>
    </p:spTree>
    <p:extLst>
      <p:ext uri="{BB962C8B-B14F-4D97-AF65-F5344CB8AC3E}">
        <p14:creationId xmlns:p14="http://schemas.microsoft.com/office/powerpoint/2010/main" val="243787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dirty="0"/>
              <a:t>Once</a:t>
            </a:r>
            <a:r>
              <a:rPr lang="en-US" baseline="0" dirty="0"/>
              <a:t> I decided that we needed to actively address this, I rethought the technical and logistical issues. Our database is large, we have over 7 million bibliographic records. And we have records from a number of different sources, including many that are batch loaded and routinely batch updated. We can’t make local changes and count on them not being overwritten. </a:t>
            </a:r>
          </a:p>
          <a:p>
            <a:pPr marL="139700" indent="0">
              <a:buNone/>
            </a:pPr>
            <a:r>
              <a:rPr lang="en-US" baseline="0" dirty="0"/>
              <a:t>Furthermore, we are a PCC library – we participate in the BIBCO, CONSER, and NACO programs and we have to create records that meet community standards. So we can’t throw out the LCSH terms entirely (yet). But we </a:t>
            </a:r>
            <a:r>
              <a:rPr lang="en-US" b="1" baseline="0" dirty="0"/>
              <a:t>can</a:t>
            </a:r>
            <a:r>
              <a:rPr lang="en-US" b="0" baseline="0" dirty="0"/>
              <a:t> add alternative terms.</a:t>
            </a:r>
            <a:endParaRPr lang="en-US" dirty="0"/>
          </a:p>
        </p:txBody>
      </p:sp>
      <p:sp>
        <p:nvSpPr>
          <p:cNvPr id="4" name="Slide Number Placeholder 3"/>
          <p:cNvSpPr>
            <a:spLocks noGrp="1"/>
          </p:cNvSpPr>
          <p:nvPr>
            <p:ph type="sldNum" sz="quarter" idx="10"/>
          </p:nvPr>
        </p:nvSpPr>
        <p:spPr/>
        <p:txBody>
          <a:bodyPr/>
          <a:lstStyle/>
          <a:p>
            <a:fld id="{45F74D29-7C81-4BA4-88E8-1160548CE775}" type="slidenum">
              <a:rPr lang="en-US" smtClean="0"/>
              <a:t>18</a:t>
            </a:fld>
            <a:endParaRPr lang="en-US"/>
          </a:p>
        </p:txBody>
      </p:sp>
    </p:spTree>
    <p:extLst>
      <p:ext uri="{BB962C8B-B14F-4D97-AF65-F5344CB8AC3E}">
        <p14:creationId xmlns:p14="http://schemas.microsoft.com/office/powerpoint/2010/main" val="14581219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dirty="0"/>
              <a:t>In the next few slides, I’ll talk through each of these questions and their implications.</a:t>
            </a:r>
          </a:p>
        </p:txBody>
      </p:sp>
      <p:sp>
        <p:nvSpPr>
          <p:cNvPr id="4" name="Slide Number Placeholder 3"/>
          <p:cNvSpPr>
            <a:spLocks noGrp="1"/>
          </p:cNvSpPr>
          <p:nvPr>
            <p:ph type="sldNum" sz="quarter" idx="10"/>
          </p:nvPr>
        </p:nvSpPr>
        <p:spPr/>
        <p:txBody>
          <a:bodyPr/>
          <a:lstStyle/>
          <a:p>
            <a:fld id="{45F74D29-7C81-4BA4-88E8-1160548CE775}" type="slidenum">
              <a:rPr lang="en-US" smtClean="0"/>
              <a:t>19</a:t>
            </a:fld>
            <a:endParaRPr lang="en-US"/>
          </a:p>
        </p:txBody>
      </p:sp>
    </p:spTree>
    <p:extLst>
      <p:ext uri="{BB962C8B-B14F-4D97-AF65-F5344CB8AC3E}">
        <p14:creationId xmlns:p14="http://schemas.microsoft.com/office/powerpoint/2010/main" val="1192632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a:spLocks noGrp="1" noRot="1" noChangeAspect="1"/>
          </p:cNvSpPr>
          <p:nvPr>
            <p:ph type="sldImg" idx="2"/>
          </p:nvPr>
        </p:nvSpPr>
        <p:spPr>
          <a:xfrm>
            <a:off x="390525" y="692150"/>
            <a:ext cx="6157913"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p2:notes"/>
          <p:cNvSpPr txBox="1">
            <a:spLocks noGrp="1"/>
          </p:cNvSpPr>
          <p:nvPr>
            <p:ph type="body" idx="1"/>
          </p:nvPr>
        </p:nvSpPr>
        <p:spPr>
          <a:xfrm>
            <a:off x="693897" y="4387136"/>
            <a:ext cx="5551170" cy="415623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100" b="0" i="0" u="none" strike="noStrike" cap="none" dirty="0">
                <a:solidFill>
                  <a:srgbClr val="000000"/>
                </a:solidFill>
                <a:latin typeface="Arial"/>
                <a:ea typeface="Arial"/>
                <a:cs typeface="Arial"/>
                <a:sym typeface="Arial"/>
              </a:rPr>
              <a:t>Welcome everyone! </a:t>
            </a:r>
          </a:p>
          <a:p>
            <a:pPr marL="0" marR="0" lvl="0" indent="0" algn="l" rtl="0">
              <a:lnSpc>
                <a:spcPct val="100000"/>
              </a:lnSpc>
              <a:spcBef>
                <a:spcPts val="0"/>
              </a:spcBef>
              <a:spcAft>
                <a:spcPts val="0"/>
              </a:spcAft>
              <a:buClr>
                <a:srgbClr val="000000"/>
              </a:buClr>
              <a:buSzPts val="1400"/>
              <a:buFont typeface="Arial"/>
              <a:buNone/>
            </a:pPr>
            <a:endParaRPr lang="en-US"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100" b="0" i="0" u="none" strike="noStrike" cap="none" dirty="0">
                <a:solidFill>
                  <a:srgbClr val="000000"/>
                </a:solidFill>
                <a:latin typeface="Arial"/>
                <a:ea typeface="Arial"/>
                <a:cs typeface="Arial"/>
                <a:sym typeface="Arial"/>
              </a:rPr>
              <a:t>Before</a:t>
            </a:r>
            <a:r>
              <a:rPr lang="en-US" sz="1100" b="0" i="0" u="none" strike="noStrike" cap="none" baseline="0" dirty="0">
                <a:solidFill>
                  <a:srgbClr val="000000"/>
                </a:solidFill>
                <a:latin typeface="Arial"/>
                <a:ea typeface="Arial"/>
                <a:cs typeface="Arial"/>
                <a:sym typeface="Arial"/>
              </a:rPr>
              <a:t> we get started I want to say that we are very happy to be given an opportunity to speak to the larger library community about our topic.</a:t>
            </a:r>
          </a:p>
          <a:p>
            <a:pPr marL="0" marR="0" lvl="0" indent="0" algn="l" rtl="0">
              <a:lnSpc>
                <a:spcPct val="100000"/>
              </a:lnSpc>
              <a:spcBef>
                <a:spcPts val="0"/>
              </a:spcBef>
              <a:spcAft>
                <a:spcPts val="0"/>
              </a:spcAft>
              <a:buClr>
                <a:srgbClr val="000000"/>
              </a:buClr>
              <a:buSzPts val="1400"/>
              <a:buFont typeface="Arial"/>
              <a:buNone/>
            </a:pPr>
            <a:endParaRPr lang="en-US" sz="1100" b="0" i="0" u="none" strike="noStrike" cap="none" baseline="0" dirty="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rgbClr val="000000"/>
                </a:solidFill>
                <a:effectLst/>
                <a:latin typeface="Arial"/>
                <a:ea typeface="Arial"/>
                <a:cs typeface="Arial"/>
                <a:sym typeface="Arial"/>
              </a:rPr>
              <a:t>Today we will be discussing what is defined as “radical cataloging”; I will provide background information on a specific subject heading for “illegal aliens” or the “</a:t>
            </a:r>
            <a:r>
              <a:rPr lang="en-US" sz="1100" b="0" i="0" u="none" strike="noStrike" cap="none" dirty="0" err="1">
                <a:solidFill>
                  <a:srgbClr val="000000"/>
                </a:solidFill>
                <a:effectLst/>
                <a:latin typeface="Arial"/>
                <a:ea typeface="Arial"/>
                <a:cs typeface="Arial"/>
                <a:sym typeface="Arial"/>
              </a:rPr>
              <a:t>i</a:t>
            </a:r>
            <a:r>
              <a:rPr lang="en-US" sz="1100" b="0" i="0" u="none" strike="noStrike" cap="none" dirty="0">
                <a:solidFill>
                  <a:srgbClr val="000000"/>
                </a:solidFill>
                <a:effectLst/>
                <a:latin typeface="Arial"/>
                <a:ea typeface="Arial"/>
                <a:cs typeface="Arial"/>
                <a:sym typeface="Arial"/>
              </a:rPr>
              <a:t>-word” and the role of the Library of Congress and other national organizations; I will talk about the specifics of our project, which has been implemented at two universities in Colorado; and I’ll go over some examples. Then, I’ll hand it over to my colleague Laura, who will talk about the administrative side of things and will discuss other impacts and implications of inclusive practices done at the local level.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rgbClr val="000000"/>
                </a:solidFill>
                <a:effectLst/>
                <a:latin typeface="Arial"/>
                <a:ea typeface="Arial"/>
                <a:cs typeface="Arial"/>
                <a:sym typeface="Arial"/>
              </a:rPr>
              <a:t>**Before</a:t>
            </a:r>
            <a:r>
              <a:rPr lang="en-US" sz="1100" b="0" i="0" u="none" strike="noStrike" cap="none" baseline="0" dirty="0">
                <a:solidFill>
                  <a:srgbClr val="000000"/>
                </a:solidFill>
                <a:effectLst/>
                <a:latin typeface="Arial"/>
                <a:ea typeface="Arial"/>
                <a:cs typeface="Arial"/>
                <a:sym typeface="Arial"/>
              </a:rPr>
              <a:t> we begin, t</a:t>
            </a:r>
            <a:r>
              <a:rPr lang="en-US" sz="1100" b="0" i="0" u="none" strike="noStrike" cap="none" dirty="0">
                <a:solidFill>
                  <a:srgbClr val="000000"/>
                </a:solidFill>
                <a:effectLst/>
                <a:latin typeface="Arial"/>
                <a:ea typeface="Arial"/>
                <a:cs typeface="Arial"/>
                <a:sym typeface="Arial"/>
              </a:rPr>
              <a:t>hanks for letting us know what type of library you work in. To get to you know you all a bit better, we have a few more questions for you.</a:t>
            </a:r>
          </a:p>
          <a:p>
            <a:pPr marL="139700" indent="0">
              <a:buNone/>
            </a:pPr>
            <a:r>
              <a:rPr lang="en-US" sz="1100" b="0" i="0" u="none" strike="noStrike" cap="none" dirty="0">
                <a:solidFill>
                  <a:srgbClr val="000000"/>
                </a:solidFill>
                <a:effectLst/>
                <a:latin typeface="Arial"/>
                <a:ea typeface="Arial"/>
                <a:cs typeface="Arial"/>
                <a:sym typeface="Arial"/>
              </a:rPr>
              <a:t> </a:t>
            </a:r>
          </a:p>
          <a:p>
            <a:pPr marL="139700" indent="0">
              <a:buNone/>
            </a:pPr>
            <a:r>
              <a:rPr lang="en-US" sz="1100" b="0" i="0" u="none" strike="noStrike" cap="none" dirty="0">
                <a:solidFill>
                  <a:srgbClr val="000000"/>
                </a:solidFill>
                <a:effectLst/>
                <a:latin typeface="Arial"/>
                <a:ea typeface="Arial"/>
                <a:cs typeface="Arial"/>
                <a:sym typeface="Arial"/>
              </a:rPr>
              <a:t>1. Do you have experience using LOCAL subject headings?</a:t>
            </a:r>
          </a:p>
          <a:p>
            <a:pPr lvl="0"/>
            <a:r>
              <a:rPr lang="en-US" sz="1100" b="0" i="0" u="none" strike="noStrike" cap="none" dirty="0">
                <a:solidFill>
                  <a:srgbClr val="000000"/>
                </a:solidFill>
                <a:effectLst/>
                <a:latin typeface="Arial"/>
                <a:ea typeface="Arial"/>
                <a:cs typeface="Arial"/>
                <a:sym typeface="Arial"/>
              </a:rPr>
              <a:t>Yes</a:t>
            </a:r>
          </a:p>
          <a:p>
            <a:pPr lvl="0"/>
            <a:r>
              <a:rPr lang="en-US" sz="1100" b="0" i="0" u="none" strike="noStrike" cap="none" dirty="0">
                <a:solidFill>
                  <a:srgbClr val="000000"/>
                </a:solidFill>
                <a:effectLst/>
                <a:latin typeface="Arial"/>
                <a:ea typeface="Arial"/>
                <a:cs typeface="Arial"/>
                <a:sym typeface="Arial"/>
              </a:rPr>
              <a:t>No</a:t>
            </a:r>
          </a:p>
          <a:p>
            <a:pPr lvl="0"/>
            <a:endParaRPr lang="en-US" sz="1100" b="0" i="0" u="none" strike="noStrike" cap="none" dirty="0">
              <a:solidFill>
                <a:srgbClr val="000000"/>
              </a:solidFill>
              <a:effectLst/>
              <a:latin typeface="Arial"/>
              <a:ea typeface="Arial"/>
              <a:cs typeface="Arial"/>
              <a:sym typeface="Arial"/>
            </a:endParaRPr>
          </a:p>
          <a:p>
            <a:pPr marL="139700" indent="0">
              <a:buNone/>
            </a:pPr>
            <a:r>
              <a:rPr lang="en-US" sz="1100" b="0" i="0" u="none" strike="noStrike" cap="none" dirty="0">
                <a:solidFill>
                  <a:srgbClr val="000000"/>
                </a:solidFill>
                <a:effectLst/>
                <a:latin typeface="Arial"/>
                <a:ea typeface="Arial"/>
                <a:cs typeface="Arial"/>
                <a:sym typeface="Arial"/>
              </a:rPr>
              <a:t>2. Have you, or your organization ever discussed using non Library of Congress (non-sears – for public libraries) subject headings?</a:t>
            </a:r>
          </a:p>
          <a:p>
            <a:pPr lvl="0"/>
            <a:r>
              <a:rPr lang="en-US" sz="1100" b="0" i="0" u="none" strike="noStrike" cap="none" dirty="0">
                <a:solidFill>
                  <a:srgbClr val="000000"/>
                </a:solidFill>
                <a:effectLst/>
                <a:latin typeface="Arial"/>
                <a:ea typeface="Arial"/>
                <a:cs typeface="Arial"/>
                <a:sym typeface="Arial"/>
              </a:rPr>
              <a:t>Yes</a:t>
            </a:r>
          </a:p>
          <a:p>
            <a:pPr lvl="0"/>
            <a:r>
              <a:rPr lang="en-US" sz="1100" b="0" i="0" u="none" strike="noStrike" cap="none" dirty="0">
                <a:solidFill>
                  <a:srgbClr val="000000"/>
                </a:solidFill>
                <a:effectLst/>
                <a:latin typeface="Arial"/>
                <a:ea typeface="Arial"/>
                <a:cs typeface="Arial"/>
                <a:sym typeface="Arial"/>
              </a:rPr>
              <a:t>No</a:t>
            </a:r>
          </a:p>
          <a:p>
            <a:pPr lvl="0"/>
            <a:r>
              <a:rPr lang="en-US" sz="1100" b="0" i="0" u="none" strike="noStrike" cap="none" dirty="0">
                <a:solidFill>
                  <a:srgbClr val="000000"/>
                </a:solidFill>
                <a:effectLst/>
                <a:latin typeface="Arial"/>
                <a:ea typeface="Arial"/>
                <a:cs typeface="Arial"/>
                <a:sym typeface="Arial"/>
              </a:rPr>
              <a:t>I don’t know</a:t>
            </a:r>
          </a:p>
          <a:p>
            <a:pPr marL="139700" lvl="0" indent="0">
              <a:buNone/>
            </a:pPr>
            <a:endParaRPr lang="en-US" sz="11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b="0" i="0" u="none" strike="noStrike" cap="none" dirty="0">
              <a:solidFill>
                <a:srgbClr val="000000"/>
              </a:solidFill>
              <a:effectLst/>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dirty="0"/>
              <a:t>I chose this image because there is a tension between maintaining cooperative, shared standards and addressing local needs. Both are important. </a:t>
            </a:r>
          </a:p>
          <a:p>
            <a:pPr marL="139700" indent="0">
              <a:buNone/>
            </a:pPr>
            <a:endParaRPr lang="en-US" dirty="0"/>
          </a:p>
          <a:p>
            <a:pPr marL="139700" indent="0">
              <a:buNone/>
            </a:pPr>
            <a:r>
              <a:rPr lang="en-US" dirty="0"/>
              <a:t>The arguments in favor of keeping the LCSH terms include keeping in sync with the cooperative cataloging environment, the ability to programmatically change these once they are officially changed (I’m being optimistic), and maintaining access for those who know and use the established terminology.  Additional considerations need to be given to indexing: in our system local subjects are indexed as keywords only, so there is no hyperlinked browse option in the online catalog for those. </a:t>
            </a:r>
            <a:r>
              <a:rPr lang="en-US" dirty="0" err="1"/>
              <a:t>Reindexing</a:t>
            </a:r>
            <a:r>
              <a:rPr lang="en-US" dirty="0"/>
              <a:t> is costly and would have other, broad impacts as well. This was one of the additional reasons we kept the official, questionable terms rather than replacing them entirely.</a:t>
            </a:r>
          </a:p>
          <a:p>
            <a:pPr marL="139700" indent="0">
              <a:buNone/>
            </a:pPr>
            <a:endParaRPr lang="en-US" dirty="0"/>
          </a:p>
          <a:p>
            <a:pPr marL="139700" indent="0">
              <a:buNone/>
            </a:pPr>
            <a:r>
              <a:rPr lang="en-US" dirty="0"/>
              <a:t>Another option, if you maintain a local authority file, would be to change those records so that a search, for example, for “Illegal aliens” would result in a see reference to “Undocumented immigrants.” We did not consider this solution because we outsource our authority control.</a:t>
            </a:r>
          </a:p>
          <a:p>
            <a:pPr marL="139700" indent="0">
              <a:buNone/>
            </a:pPr>
            <a:endParaRPr lang="en-US" dirty="0"/>
          </a:p>
          <a:p>
            <a:pPr marL="139700" indent="0">
              <a:buNone/>
            </a:pPr>
            <a:r>
              <a:rPr lang="en-US" dirty="0"/>
              <a:t>Finally, there is the possibility, depending on your discovery tools, to keep the LCSH terms in your records but display them differently to users. Kristina Spurgin at the University of North Carolina at Chapel Hill is experimenting with this. I have some hope that in the future linked data will facilitate more customizable displays, perhaps even to the point where users could choose a different “skin” that would display concepts in the terms they are most familiar or comfortable with.</a:t>
            </a:r>
          </a:p>
          <a:p>
            <a:pPr marL="139700" indent="0">
              <a:buNone/>
            </a:pPr>
            <a:endParaRPr lang="en-US" dirty="0"/>
          </a:p>
        </p:txBody>
      </p:sp>
      <p:sp>
        <p:nvSpPr>
          <p:cNvPr id="4" name="Slide Number Placeholder 3"/>
          <p:cNvSpPr>
            <a:spLocks noGrp="1"/>
          </p:cNvSpPr>
          <p:nvPr>
            <p:ph type="sldNum" sz="quarter" idx="10"/>
          </p:nvPr>
        </p:nvSpPr>
        <p:spPr/>
        <p:txBody>
          <a:bodyPr/>
          <a:lstStyle/>
          <a:p>
            <a:fld id="{45F74D29-7C81-4BA4-88E8-1160548CE775}" type="slidenum">
              <a:rPr lang="en-US" smtClean="0"/>
              <a:t>20</a:t>
            </a:fld>
            <a:endParaRPr lang="en-US"/>
          </a:p>
        </p:txBody>
      </p:sp>
    </p:spTree>
    <p:extLst>
      <p:ext uri="{BB962C8B-B14F-4D97-AF65-F5344CB8AC3E}">
        <p14:creationId xmlns:p14="http://schemas.microsoft.com/office/powerpoint/2010/main" val="29917983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tx1"/>
                </a:solidFill>
                <a:effectLst/>
                <a:latin typeface="Arial"/>
                <a:ea typeface="Arial"/>
                <a:cs typeface="Arial"/>
                <a:sym typeface="Arial"/>
              </a:rPr>
              <a:t>Whichever option you choose, you’ll need to come up with efficient ways to identify records that need changing and to make changes. Are records updated routinely or will only new records need to be changed? Can changes be made at point of cataloging or loading rather than afterward? The flexibility and/or limitations of the tools available to you may dictate your approach to a project or process like this.</a:t>
            </a:r>
          </a:p>
          <a:p>
            <a:pPr marL="139700" indent="0">
              <a:buNone/>
            </a:pPr>
            <a:endParaRPr lang="en-US" dirty="0"/>
          </a:p>
        </p:txBody>
      </p:sp>
      <p:sp>
        <p:nvSpPr>
          <p:cNvPr id="4" name="Slide Number Placeholder 3"/>
          <p:cNvSpPr>
            <a:spLocks noGrp="1"/>
          </p:cNvSpPr>
          <p:nvPr>
            <p:ph type="sldNum" sz="quarter" idx="10"/>
          </p:nvPr>
        </p:nvSpPr>
        <p:spPr/>
        <p:txBody>
          <a:bodyPr/>
          <a:lstStyle/>
          <a:p>
            <a:fld id="{45F74D29-7C81-4BA4-88E8-1160548CE775}" type="slidenum">
              <a:rPr lang="en-US" smtClean="0"/>
              <a:t>21</a:t>
            </a:fld>
            <a:endParaRPr lang="en-US"/>
          </a:p>
        </p:txBody>
      </p:sp>
    </p:spTree>
    <p:extLst>
      <p:ext uri="{BB962C8B-B14F-4D97-AF65-F5344CB8AC3E}">
        <p14:creationId xmlns:p14="http://schemas.microsoft.com/office/powerpoint/2010/main" val="42395028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Then, there’s ongoing maintenance. Once again, it’s important to consider the tools and resources you have. Who is responsible for maintaining changes like this in the catalog? How often can it be done, realistically? Where is it documented? And, can it be automated? Automation is something we are looking at, as that is the only way we could feasibly expand on efforts like this. We have approached this as a pilot project with our Libraries IT. </a:t>
            </a:r>
          </a:p>
          <a:p>
            <a:pPr marL="139700" indent="0">
              <a:buNone/>
            </a:pPr>
            <a:endParaRPr lang="en-US" dirty="0"/>
          </a:p>
        </p:txBody>
      </p:sp>
      <p:sp>
        <p:nvSpPr>
          <p:cNvPr id="4" name="Slide Number Placeholder 3"/>
          <p:cNvSpPr>
            <a:spLocks noGrp="1"/>
          </p:cNvSpPr>
          <p:nvPr>
            <p:ph type="sldNum" sz="quarter" idx="10"/>
          </p:nvPr>
        </p:nvSpPr>
        <p:spPr/>
        <p:txBody>
          <a:bodyPr/>
          <a:lstStyle/>
          <a:p>
            <a:fld id="{45F74D29-7C81-4BA4-88E8-1160548CE775}" type="slidenum">
              <a:rPr lang="en-US" smtClean="0"/>
              <a:t>22</a:t>
            </a:fld>
            <a:endParaRPr lang="en-US"/>
          </a:p>
        </p:txBody>
      </p:sp>
    </p:spTree>
    <p:extLst>
      <p:ext uri="{BB962C8B-B14F-4D97-AF65-F5344CB8AC3E}">
        <p14:creationId xmlns:p14="http://schemas.microsoft.com/office/powerpoint/2010/main" val="33768820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dirty="0"/>
              <a:t>Really, we’ve only just begun.</a:t>
            </a:r>
          </a:p>
          <a:p>
            <a:pPr marL="139700" indent="0">
              <a:buNone/>
            </a:pPr>
            <a:endParaRPr lang="en-US" dirty="0"/>
          </a:p>
          <a:p>
            <a:pPr marL="139700" indent="0">
              <a:buNone/>
            </a:pPr>
            <a:r>
              <a:rPr lang="en-US" dirty="0"/>
              <a:t>There are many similar problems in other areas – for example subject headings such as “Problem children,” and many Indigenous names, both for places and people.</a:t>
            </a:r>
          </a:p>
          <a:p>
            <a:pPr marL="139700" indent="0">
              <a:buNone/>
            </a:pPr>
            <a:r>
              <a:rPr lang="en-US" dirty="0"/>
              <a:t>Then there are related issues, such as the </a:t>
            </a:r>
            <a:r>
              <a:rPr lang="en-US" dirty="0" err="1"/>
              <a:t>mis</a:t>
            </a:r>
            <a:r>
              <a:rPr lang="en-US" dirty="0"/>
              <a:t>-assignment of subjects and the subsequent acceptance of these subjects via cooperative cataloging workflows. An example of this came to our attention recently via our Music Librarian. [summarize excepts of e-mail from Music librarian below]  </a:t>
            </a:r>
          </a:p>
          <a:p>
            <a:pPr marL="139700" indent="0">
              <a:buNone/>
            </a:pPr>
            <a:endParaRPr lang="en-US" dirty="0"/>
          </a:p>
          <a:p>
            <a:pPr marL="139700" indent="0">
              <a:buNone/>
            </a:pPr>
            <a:r>
              <a:rPr lang="en-US" dirty="0"/>
              <a:t>The record has subsequently been updated in OCLC. In our catalog, it is now classed in the MTs and the subject headings are Singing--Instruction and study, School music--Instruction and study, and Transgender students. In considering this issue, I also looked at other subjects related to transgender people and realized that currently they are segregated, like women, with terms such as “Transgender artists” and “Transgender athletes.” We still have a long way to go in combating the biases of our culture and their influence on how we describe library resources.</a:t>
            </a:r>
          </a:p>
          <a:p>
            <a:pPr marL="139700" indent="0">
              <a:buNone/>
            </a:pPr>
            <a:endParaRPr lang="en-US" dirty="0"/>
          </a:p>
          <a:p>
            <a:pPr marL="139700" indent="0">
              <a:buNone/>
            </a:pPr>
            <a:r>
              <a:rPr lang="en-US" i="0" dirty="0"/>
              <a:t>My current question is this: </a:t>
            </a:r>
            <a:r>
              <a:rPr lang="en-US" i="1" dirty="0"/>
              <a:t>How do we balance being efficient and giving sufficient attention to individual materials?</a:t>
            </a:r>
          </a:p>
          <a:p>
            <a:pPr marL="139700" indent="0">
              <a:buNone/>
            </a:pPr>
            <a:endParaRPr lang="en-US" dirty="0"/>
          </a:p>
          <a:p>
            <a:pPr marL="139700" indent="0">
              <a:buNone/>
            </a:pPr>
            <a:endParaRPr lang="en-US" dirty="0"/>
          </a:p>
          <a:p>
            <a:pPr marL="139700" indent="0">
              <a:buNone/>
            </a:pPr>
            <a:endParaRPr lang="en-US" dirty="0"/>
          </a:p>
          <a:p>
            <a:pPr marL="139700" indent="0">
              <a:buNone/>
            </a:pPr>
            <a:endParaRPr lang="en-US" dirty="0"/>
          </a:p>
          <a:p>
            <a:pPr marL="139700" indent="0">
              <a:buNone/>
            </a:pPr>
            <a:r>
              <a:rPr lang="en-US" dirty="0"/>
              <a:t>(E-mail message)</a:t>
            </a:r>
          </a:p>
          <a:p>
            <a:pPr marL="139700" indent="0">
              <a:buNone/>
            </a:pPr>
            <a:endParaRPr lang="en-US" dirty="0"/>
          </a:p>
          <a:p>
            <a:pPr marL="139700" indent="0">
              <a:buNone/>
            </a:pPr>
            <a:r>
              <a:rPr lang="en-US" sz="1100" b="1" i="0" u="none" strike="noStrike" kern="1200" cap="none" dirty="0">
                <a:solidFill>
                  <a:schemeClr val="tx1"/>
                </a:solidFill>
                <a:effectLst/>
                <a:latin typeface="Arial"/>
                <a:ea typeface="Arial"/>
                <a:cs typeface="Arial"/>
                <a:sym typeface="Arial"/>
              </a:rPr>
              <a:t>It recently came to my attention that there are fairly widespread cataloging errors when it comes to the “Singing teacher's guide to transgender voices,” a landmark new book on vocal technique for transgender students</a:t>
            </a:r>
            <a:r>
              <a:rPr lang="en-US" sz="1100" b="0" i="0" u="none" strike="noStrike" kern="1200" cap="none" dirty="0">
                <a:solidFill>
                  <a:schemeClr val="tx1"/>
                </a:solidFill>
                <a:effectLst/>
                <a:latin typeface="Arial"/>
                <a:ea typeface="Arial"/>
                <a:cs typeface="Arial"/>
                <a:sym typeface="Arial"/>
              </a:rPr>
              <a:t>. I brought this issue up in a cataloger’s Facebook group today, and it sparked an excellent conversation and even some private messages to me regarding the situation. On that note, I decided that it seemed right to bring this to MLA-L as well. </a:t>
            </a:r>
          </a:p>
          <a:p>
            <a:pPr marL="139700" indent="0">
              <a:buNone/>
            </a:pPr>
            <a:r>
              <a:rPr lang="en-US" sz="1100" b="0" i="0" u="none" strike="noStrike" kern="1200" cap="none" dirty="0">
                <a:solidFill>
                  <a:schemeClr val="tx1"/>
                </a:solidFill>
                <a:effectLst/>
                <a:latin typeface="Arial"/>
                <a:ea typeface="Arial"/>
                <a:cs typeface="Arial"/>
                <a:sym typeface="Arial"/>
              </a:rPr>
              <a:t> </a:t>
            </a:r>
          </a:p>
          <a:p>
            <a:pPr marL="139700" indent="0">
              <a:buNone/>
            </a:pPr>
            <a:r>
              <a:rPr lang="en-US" sz="1100" b="0" i="0" u="none" strike="noStrike" kern="1200" cap="none" dirty="0">
                <a:solidFill>
                  <a:schemeClr val="tx1"/>
                </a:solidFill>
                <a:effectLst/>
                <a:latin typeface="Arial"/>
                <a:ea typeface="Arial"/>
                <a:cs typeface="Arial"/>
                <a:sym typeface="Arial"/>
              </a:rPr>
              <a:t>We are purchasing this book at both of our campuses, and were disgusted and shocked to see some of the existing catalog records available for this item. </a:t>
            </a:r>
            <a:r>
              <a:rPr lang="en-US" sz="1100" b="1" i="0" u="none" strike="noStrike" kern="1200" cap="none" dirty="0">
                <a:solidFill>
                  <a:schemeClr val="tx1"/>
                </a:solidFill>
                <a:effectLst/>
                <a:latin typeface="Arial"/>
                <a:ea typeface="Arial"/>
                <a:cs typeface="Arial"/>
                <a:sym typeface="Arial"/>
              </a:rPr>
              <a:t>Quite a few libraries, including the Library of Congress, have cataloged this book under an RF call number (the LOC subclass for otorhinolaryngology, i.e. "the study of DISEASES of the ear nose and throat"). The subject fields it has been given in these records are: “Voice disorders -- Treatment," "Communicative disorders -- Treatment," and "Voice culture – Complications." </a:t>
            </a:r>
          </a:p>
          <a:p>
            <a:pPr marL="139700" indent="0">
              <a:buNone/>
            </a:pPr>
            <a:r>
              <a:rPr lang="en-US" sz="1100" b="0" i="0" u="none" strike="noStrike" kern="1200" cap="none" dirty="0">
                <a:solidFill>
                  <a:schemeClr val="tx1"/>
                </a:solidFill>
                <a:effectLst/>
                <a:latin typeface="Arial"/>
                <a:ea typeface="Arial"/>
                <a:cs typeface="Arial"/>
                <a:sym typeface="Arial"/>
              </a:rPr>
              <a:t> </a:t>
            </a:r>
          </a:p>
          <a:p>
            <a:pPr marL="139700" indent="0">
              <a:buNone/>
            </a:pPr>
            <a:r>
              <a:rPr lang="en-US" sz="1100" b="0" i="0" u="none" strike="noStrike" kern="1200" cap="none" dirty="0">
                <a:solidFill>
                  <a:schemeClr val="tx1"/>
                </a:solidFill>
                <a:effectLst/>
                <a:latin typeface="Arial"/>
                <a:ea typeface="Arial"/>
                <a:cs typeface="Arial"/>
                <a:sym typeface="Arial"/>
              </a:rPr>
              <a:t>Regardless of how you may feel personally about transgender individuals and their rights, it is painfully obvious that this type of catalog record does a disservice to our library patrons while also grossly insulting an already marginalized group of people. </a:t>
            </a:r>
            <a:r>
              <a:rPr lang="en-US" sz="1100" b="1" i="0" u="none" strike="noStrike" kern="1200" cap="none" dirty="0">
                <a:solidFill>
                  <a:schemeClr val="tx1"/>
                </a:solidFill>
                <a:effectLst/>
                <a:latin typeface="Arial"/>
                <a:ea typeface="Arial"/>
                <a:cs typeface="Arial"/>
                <a:sym typeface="Arial"/>
              </a:rPr>
              <a:t>This is a book of vocal pedagogy, not a tome dealing with diseases of the ear nose and throat! </a:t>
            </a:r>
            <a:r>
              <a:rPr lang="en-US" sz="1100" b="0" i="0" u="none" strike="noStrike" kern="1200" cap="none" dirty="0">
                <a:solidFill>
                  <a:schemeClr val="tx1"/>
                </a:solidFill>
                <a:effectLst/>
                <a:latin typeface="Arial"/>
                <a:ea typeface="Arial"/>
                <a:cs typeface="Arial"/>
                <a:sym typeface="Arial"/>
              </a:rPr>
              <a:t>I do not know for certain where this cataloging originated, but its adoption by the Library of Congress causes me much pain and anger, as so many libraries look to LOC for copy-cataloging purposes, and as such, have likely copied their record verbatim. A quick perusal of </a:t>
            </a:r>
            <a:r>
              <a:rPr lang="en-US" sz="1100" b="0" i="0" u="none" strike="noStrike" kern="1200" cap="none" dirty="0" err="1">
                <a:solidFill>
                  <a:schemeClr val="tx1"/>
                </a:solidFill>
                <a:effectLst/>
                <a:latin typeface="Arial"/>
                <a:ea typeface="Arial"/>
                <a:cs typeface="Arial"/>
                <a:sym typeface="Arial"/>
              </a:rPr>
              <a:t>WorldCat</a:t>
            </a:r>
            <a:r>
              <a:rPr lang="en-US" sz="1100" b="0" i="0" u="none" strike="noStrike" kern="1200" cap="none" dirty="0">
                <a:solidFill>
                  <a:schemeClr val="tx1"/>
                </a:solidFill>
                <a:effectLst/>
                <a:latin typeface="Arial"/>
                <a:ea typeface="Arial"/>
                <a:cs typeface="Arial"/>
                <a:sym typeface="Arial"/>
              </a:rPr>
              <a:t>, and then the library catalogs of those who own this item showed me that these errors have persisted into many local records. While some libraries have taken it upon themselves to re-catalog the item almost entirely, there are too many others who have not done so. I am not seeking blame or derision of any individuals at LOC or elsewhere, but am simply trying to bring awareness of this issue to the community. I implore you all to please, take a look in your catalogs and, if you do own this book (which I highly recommend!), check to make sure the catalog record has been updated with less-offensive, not to mention more accurate, copy. </a:t>
            </a:r>
          </a:p>
        </p:txBody>
      </p:sp>
      <p:sp>
        <p:nvSpPr>
          <p:cNvPr id="4" name="Slide Number Placeholder 3"/>
          <p:cNvSpPr>
            <a:spLocks noGrp="1"/>
          </p:cNvSpPr>
          <p:nvPr>
            <p:ph type="sldNum" sz="quarter" idx="10"/>
          </p:nvPr>
        </p:nvSpPr>
        <p:spPr/>
        <p:txBody>
          <a:bodyPr/>
          <a:lstStyle/>
          <a:p>
            <a:fld id="{45F74D29-7C81-4BA4-88E8-1160548CE775}" type="slidenum">
              <a:rPr lang="en-US" smtClean="0"/>
              <a:t>23</a:t>
            </a:fld>
            <a:endParaRPr lang="en-US"/>
          </a:p>
        </p:txBody>
      </p:sp>
    </p:spTree>
    <p:extLst>
      <p:ext uri="{BB962C8B-B14F-4D97-AF65-F5344CB8AC3E}">
        <p14:creationId xmlns:p14="http://schemas.microsoft.com/office/powerpoint/2010/main" val="11820444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dirty="0"/>
              <a:t>I don’t have the answer to this. And although this image is a bit tongue-in-cheek I hope it’s apparent that I think these issues should be taken seriously. How we describe materials impacts how and whether our users can find and use them.</a:t>
            </a:r>
          </a:p>
          <a:p>
            <a:pPr marL="139700" indent="0">
              <a:buNone/>
            </a:pPr>
            <a:endParaRPr lang="en-US" dirty="0"/>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rgbClr val="000000"/>
                </a:solidFill>
                <a:effectLst/>
                <a:latin typeface="Arial"/>
                <a:ea typeface="Arial"/>
                <a:cs typeface="Arial"/>
                <a:sym typeface="Arial"/>
              </a:rPr>
              <a:t>Now I’ll hand it back to Sol to finish</a:t>
            </a:r>
          </a:p>
          <a:p>
            <a:pPr marL="139700" indent="0">
              <a:buNone/>
            </a:pPr>
            <a:endParaRPr lang="en-US" dirty="0"/>
          </a:p>
        </p:txBody>
      </p:sp>
      <p:sp>
        <p:nvSpPr>
          <p:cNvPr id="4" name="Slide Number Placeholder 3"/>
          <p:cNvSpPr>
            <a:spLocks noGrp="1"/>
          </p:cNvSpPr>
          <p:nvPr>
            <p:ph type="sldNum" sz="quarter" idx="10"/>
          </p:nvPr>
        </p:nvSpPr>
        <p:spPr/>
        <p:txBody>
          <a:bodyPr/>
          <a:lstStyle/>
          <a:p>
            <a:fld id="{45F74D29-7C81-4BA4-88E8-1160548CE775}" type="slidenum">
              <a:rPr lang="en-US" smtClean="0"/>
              <a:t>24</a:t>
            </a:fld>
            <a:endParaRPr lang="en-US"/>
          </a:p>
        </p:txBody>
      </p:sp>
    </p:spTree>
    <p:extLst>
      <p:ext uri="{BB962C8B-B14F-4D97-AF65-F5344CB8AC3E}">
        <p14:creationId xmlns:p14="http://schemas.microsoft.com/office/powerpoint/2010/main" val="32176268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rgbClr val="000000"/>
                </a:solidFill>
                <a:effectLst/>
                <a:latin typeface="Arial"/>
                <a:ea typeface="Arial"/>
                <a:cs typeface="Arial"/>
                <a:sym typeface="Arial"/>
              </a:rPr>
              <a:t>Thank you, Laura!</a:t>
            </a:r>
            <a:endParaRPr lang="en-US" dirty="0"/>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To share</a:t>
            </a:r>
            <a:r>
              <a:rPr lang="en-US" baseline="0" dirty="0"/>
              <a:t> a concluding inspirational quote, Do Work That Matters, Vale La Pena ( or It’s Worth It) by Gloria E. </a:t>
            </a:r>
            <a:r>
              <a:rPr lang="en-US" baseline="0" dirty="0" err="1"/>
              <a:t>Anzaldúa</a:t>
            </a:r>
            <a:r>
              <a:rPr lang="en-US" baseline="0" dirty="0"/>
              <a:t>, a poet, writer, and scholar. The quote applies so well to this initiative.</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aseline="0" dirty="0"/>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a:t>And lastly, I know there are many libraries and librarians who deeply care about oppression and social justice issues. For me it is encouraging, and so refreshing, to see colleagues respond so positively to this and other initiatives that specifically foster diversity and inclusivity to the users we serve. I want to thank you to all who have shown your support! We are in fact, a service profession and our collective efforts are for good causes and they don’t go unnoticed!</a:t>
            </a:r>
            <a:endParaRPr lang="en-US" dirty="0"/>
          </a:p>
        </p:txBody>
      </p:sp>
    </p:spTree>
    <p:extLst>
      <p:ext uri="{BB962C8B-B14F-4D97-AF65-F5344CB8AC3E}">
        <p14:creationId xmlns:p14="http://schemas.microsoft.com/office/powerpoint/2010/main" val="9262631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3:notes"/>
          <p:cNvSpPr>
            <a:spLocks noGrp="1" noRot="1" noChangeAspect="1"/>
          </p:cNvSpPr>
          <p:nvPr>
            <p:ph type="sldImg" idx="2"/>
          </p:nvPr>
        </p:nvSpPr>
        <p:spPr>
          <a:xfrm>
            <a:off x="390525" y="692150"/>
            <a:ext cx="6157913"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23:notes"/>
          <p:cNvSpPr txBox="1">
            <a:spLocks noGrp="1"/>
          </p:cNvSpPr>
          <p:nvPr>
            <p:ph type="body" idx="1"/>
          </p:nvPr>
        </p:nvSpPr>
        <p:spPr>
          <a:xfrm>
            <a:off x="693897" y="4387136"/>
            <a:ext cx="5551170" cy="4156234"/>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US" sz="1100" b="0" i="0" u="none" strike="noStrike" cap="none" dirty="0">
                <a:solidFill>
                  <a:srgbClr val="000000"/>
                </a:solidFill>
                <a:latin typeface="Arial"/>
                <a:ea typeface="Arial"/>
                <a:cs typeface="Arial"/>
                <a:sym typeface="Arial"/>
              </a:rPr>
              <a:t>Here are our references.</a:t>
            </a:r>
            <a:endParaRPr sz="1100" b="0" i="0" u="none" strike="noStrike" cap="none" dirty="0">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400"/>
              <a:buFont typeface="Arial"/>
              <a:buNone/>
            </a:pP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Thank you for attending our webinar! Thank you Christina for working with us to present today</a:t>
            </a:r>
            <a:r>
              <a:rPr lang="en-US" sz="1100" b="0" i="0" u="none" strike="noStrike" cap="none" baseline="0" dirty="0">
                <a:solidFill>
                  <a:srgbClr val="000000"/>
                </a:solidFill>
                <a:effectLst/>
                <a:latin typeface="Arial"/>
                <a:ea typeface="Arial"/>
                <a:cs typeface="Arial"/>
                <a:sym typeface="Arial"/>
              </a:rPr>
              <a:t> with the Colorado State Library.</a:t>
            </a:r>
            <a:endParaRPr lang="en-US" sz="1100" b="0" i="0" u="none" strike="noStrike" cap="none" dirty="0">
              <a:solidFill>
                <a:srgbClr val="000000"/>
              </a:solidFill>
              <a:effectLst/>
              <a:latin typeface="Arial"/>
              <a:ea typeface="Arial"/>
              <a:cs typeface="Arial"/>
              <a:sym typeface="Arial"/>
            </a:endParaRPr>
          </a:p>
          <a:p>
            <a:pPr marL="139700" indent="0">
              <a:buNone/>
            </a:pPr>
            <a:r>
              <a:rPr lang="en-US" sz="1100" b="0" i="0" u="none" strike="noStrike" cap="none" dirty="0">
                <a:solidFill>
                  <a:srgbClr val="000000"/>
                </a:solidFill>
                <a:effectLst/>
                <a:latin typeface="Arial"/>
                <a:ea typeface="Arial"/>
                <a:cs typeface="Arial"/>
                <a:sym typeface="Arial"/>
              </a:rPr>
              <a:t> </a:t>
            </a:r>
          </a:p>
          <a:p>
            <a:r>
              <a:rPr lang="en-US" sz="1100" b="0" i="0" u="none" strike="noStrike" cap="none" dirty="0">
                <a:solidFill>
                  <a:srgbClr val="000000"/>
                </a:solidFill>
                <a:effectLst/>
                <a:latin typeface="Arial"/>
                <a:ea typeface="Arial"/>
                <a:cs typeface="Arial"/>
                <a:sym typeface="Arial"/>
              </a:rPr>
              <a:t>We’ve included our contact information for comments or questions regarding the presentation.</a:t>
            </a:r>
          </a:p>
          <a:p>
            <a:endParaRPr lang="en-US" sz="1100" b="0" i="0" u="none" strike="noStrike" cap="none" dirty="0">
              <a:solidFill>
                <a:srgbClr val="000000"/>
              </a:solidFill>
              <a:effectLst/>
              <a:latin typeface="Arial"/>
              <a:cs typeface="Arial"/>
              <a:sym typeface="Arial"/>
            </a:endParaRPr>
          </a:p>
          <a:p>
            <a:pPr marL="139700" indent="0">
              <a:buNone/>
            </a:pPr>
            <a:r>
              <a:rPr lang="en-US" sz="1100" b="0" i="0" u="none" strike="noStrike" cap="none" dirty="0">
                <a:solidFill>
                  <a:srgbClr val="000000"/>
                </a:solidFill>
                <a:effectLst/>
                <a:latin typeface="Arial"/>
                <a:cs typeface="Arial"/>
                <a:sym typeface="Arial"/>
              </a:rPr>
              <a:t>**</a:t>
            </a:r>
            <a:r>
              <a:rPr lang="en-US" sz="1100" b="0" i="0" u="none" strike="noStrike" cap="none" dirty="0">
                <a:solidFill>
                  <a:srgbClr val="000000"/>
                </a:solidFill>
                <a:effectLst/>
                <a:latin typeface="Arial"/>
                <a:ea typeface="Arial"/>
                <a:cs typeface="Arial"/>
                <a:sym typeface="Arial"/>
              </a:rPr>
              <a:t>Final Activity (if there is time) – 2 chat windows</a:t>
            </a:r>
          </a:p>
          <a:p>
            <a:pPr marL="139700" indent="0">
              <a:buNone/>
            </a:pPr>
            <a:endParaRPr lang="en-US" sz="1100" b="0" i="0" u="none" strike="noStrike" cap="none" dirty="0">
              <a:solidFill>
                <a:srgbClr val="000000"/>
              </a:solidFill>
              <a:effectLst/>
              <a:latin typeface="Arial"/>
              <a:ea typeface="Arial"/>
              <a:cs typeface="Arial"/>
              <a:sym typeface="Arial"/>
            </a:endParaRPr>
          </a:p>
          <a:p>
            <a:pPr marL="139700" indent="0">
              <a:buNone/>
            </a:pPr>
            <a:r>
              <a:rPr lang="en-US" sz="1100" b="0" i="0" u="none" strike="noStrike" cap="none" dirty="0">
                <a:solidFill>
                  <a:srgbClr val="000000"/>
                </a:solidFill>
                <a:effectLst/>
                <a:latin typeface="Arial"/>
                <a:ea typeface="Arial"/>
                <a:cs typeface="Arial"/>
                <a:sym typeface="Arial"/>
              </a:rPr>
              <a:t>1. Who will you share this idea with at your organization?</a:t>
            </a:r>
          </a:p>
          <a:p>
            <a:pPr marL="139700" indent="0">
              <a:buNone/>
            </a:pPr>
            <a:endParaRPr lang="en-US" sz="1100" b="0" i="0" u="none" strike="noStrike" cap="none" dirty="0">
              <a:solidFill>
                <a:srgbClr val="000000"/>
              </a:solidFill>
              <a:effectLst/>
              <a:latin typeface="Arial"/>
              <a:ea typeface="Arial"/>
              <a:cs typeface="Arial"/>
              <a:sym typeface="Arial"/>
            </a:endParaRPr>
          </a:p>
          <a:p>
            <a:pPr marL="139700" indent="0">
              <a:buNone/>
            </a:pPr>
            <a:r>
              <a:rPr lang="en-US" sz="1100" b="0" i="0" u="none" strike="noStrike" cap="none" dirty="0">
                <a:solidFill>
                  <a:srgbClr val="000000"/>
                </a:solidFill>
                <a:effectLst/>
                <a:latin typeface="Arial"/>
                <a:ea typeface="Arial"/>
                <a:cs typeface="Arial"/>
                <a:sym typeface="Arial"/>
              </a:rPr>
              <a:t>2. What is one thing you can do to move this idea forward at your library?</a:t>
            </a:r>
          </a:p>
          <a:p>
            <a:pPr marL="139700" indent="0">
              <a:buNone/>
            </a:pPr>
            <a:endParaRPr lang="en-US" b="0" dirty="0"/>
          </a:p>
        </p:txBody>
      </p:sp>
    </p:spTree>
    <p:extLst>
      <p:ext uri="{BB962C8B-B14F-4D97-AF65-F5344CB8AC3E}">
        <p14:creationId xmlns:p14="http://schemas.microsoft.com/office/powerpoint/2010/main" val="2902998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fontAlgn="base">
              <a:buNone/>
            </a:pPr>
            <a:r>
              <a:rPr lang="en-US" sz="1100" b="0" i="0" u="none" strike="noStrike" cap="none" dirty="0">
                <a:solidFill>
                  <a:srgbClr val="000000"/>
                </a:solidFill>
                <a:effectLst/>
                <a:latin typeface="Arial"/>
                <a:ea typeface="Arial"/>
                <a:cs typeface="Arial"/>
                <a:sym typeface="Arial"/>
              </a:rPr>
              <a:t>I wanted to start by sharing one</a:t>
            </a:r>
            <a:r>
              <a:rPr lang="en-US" sz="1100" b="0" i="0" u="none" strike="noStrike" cap="none" baseline="0" dirty="0">
                <a:solidFill>
                  <a:srgbClr val="000000"/>
                </a:solidFill>
                <a:effectLst/>
                <a:latin typeface="Arial"/>
                <a:ea typeface="Arial"/>
                <a:cs typeface="Arial"/>
                <a:sym typeface="Arial"/>
              </a:rPr>
              <a:t> definition for “Radical cataloging” – a term I only learned about after I sought to implement this project. </a:t>
            </a:r>
            <a:endParaRPr lang="en-US" sz="1100" b="0" i="0" u="none" strike="noStrike" cap="none" dirty="0">
              <a:solidFill>
                <a:srgbClr val="000000"/>
              </a:solidFill>
              <a:effectLst/>
              <a:latin typeface="Arial"/>
              <a:ea typeface="Arial"/>
              <a:cs typeface="Arial"/>
              <a:sym typeface="Arial"/>
            </a:endParaRPr>
          </a:p>
          <a:p>
            <a:pPr marL="139700" indent="0" fontAlgn="base">
              <a:buNone/>
            </a:pPr>
            <a:endParaRPr lang="en-US" sz="1100" b="0" i="0" u="none" strike="noStrike" cap="none" dirty="0">
              <a:solidFill>
                <a:srgbClr val="000000"/>
              </a:solidFill>
              <a:effectLst/>
              <a:latin typeface="Arial"/>
              <a:ea typeface="Arial"/>
              <a:cs typeface="Arial"/>
              <a:sym typeface="Arial"/>
            </a:endParaRPr>
          </a:p>
          <a:p>
            <a:pPr marL="139700" indent="0" fontAlgn="base">
              <a:buNone/>
            </a:pPr>
            <a:r>
              <a:rPr lang="en-US" sz="1100" b="0" i="0" u="none" strike="noStrike" cap="none" dirty="0">
                <a:solidFill>
                  <a:srgbClr val="000000"/>
                </a:solidFill>
                <a:effectLst/>
                <a:latin typeface="Arial"/>
                <a:ea typeface="Arial"/>
                <a:cs typeface="Arial"/>
                <a:sym typeface="Arial"/>
              </a:rPr>
              <a:t>The definition</a:t>
            </a:r>
            <a:r>
              <a:rPr lang="en-US" sz="1100" b="0" i="0" u="none" strike="noStrike" cap="none" baseline="0" dirty="0">
                <a:solidFill>
                  <a:srgbClr val="000000"/>
                </a:solidFill>
                <a:effectLst/>
                <a:latin typeface="Arial"/>
                <a:ea typeface="Arial"/>
                <a:cs typeface="Arial"/>
                <a:sym typeface="Arial"/>
              </a:rPr>
              <a:t> was borrowed from a paper titled “Radical cataloging: from words to action” (Read…”Radical cataloging….refers to addressing the root-systemic, or structural-issues behind social problems. Radical cataloging, in this way, is not necessarily an attempt to do away with or subvert cataloging altogether, but it is rather intended to address the root issues that can make access to information problematic.”</a:t>
            </a:r>
          </a:p>
          <a:p>
            <a:pPr marL="139700" indent="0" fontAlgn="base">
              <a:buNone/>
            </a:pPr>
            <a:endParaRPr lang="en-US" sz="1100" b="0" i="0" u="none" strike="noStrike" cap="none" baseline="0" dirty="0">
              <a:solidFill>
                <a:srgbClr val="000000"/>
              </a:solidFill>
              <a:effectLst/>
              <a:latin typeface="Arial"/>
              <a:ea typeface="Arial"/>
              <a:cs typeface="Arial"/>
              <a:sym typeface="Arial"/>
            </a:endParaRPr>
          </a:p>
          <a:p>
            <a:pPr marL="139700" indent="0" fontAlgn="base">
              <a:buNone/>
            </a:pPr>
            <a:r>
              <a:rPr lang="en-US" sz="1100" b="0" i="0" u="none" strike="noStrike" cap="none" dirty="0">
                <a:solidFill>
                  <a:srgbClr val="000000"/>
                </a:solidFill>
                <a:effectLst/>
                <a:latin typeface="Arial"/>
                <a:ea typeface="Arial"/>
                <a:cs typeface="Arial"/>
                <a:sym typeface="Arial"/>
              </a:rPr>
              <a:t>The authors go</a:t>
            </a:r>
            <a:r>
              <a:rPr lang="en-US" sz="1100" b="0" i="0" u="none" strike="noStrike" cap="none" baseline="0" dirty="0">
                <a:solidFill>
                  <a:srgbClr val="000000"/>
                </a:solidFill>
                <a:effectLst/>
                <a:latin typeface="Arial"/>
                <a:ea typeface="Arial"/>
                <a:cs typeface="Arial"/>
                <a:sym typeface="Arial"/>
              </a:rPr>
              <a:t> further by stating </a:t>
            </a:r>
            <a:r>
              <a:rPr lang="en-US" sz="1100" b="0" i="0" u="none" strike="noStrike" cap="none" dirty="0">
                <a:solidFill>
                  <a:srgbClr val="000000"/>
                </a:solidFill>
                <a:effectLst/>
                <a:latin typeface="Arial"/>
                <a:ea typeface="Arial"/>
                <a:cs typeface="Arial"/>
                <a:sym typeface="Arial"/>
              </a:rPr>
              <a:t>“Radical cataloging seeks to give a voice to people and concepts that are difficult to access through library subject searches.” They go on by breaking</a:t>
            </a:r>
            <a:r>
              <a:rPr lang="en-US" sz="1100" b="0" i="0" u="none" strike="noStrike" cap="none" baseline="0" dirty="0">
                <a:solidFill>
                  <a:srgbClr val="000000"/>
                </a:solidFill>
                <a:effectLst/>
                <a:latin typeface="Arial"/>
                <a:ea typeface="Arial"/>
                <a:cs typeface="Arial"/>
                <a:sym typeface="Arial"/>
              </a:rPr>
              <a:t> down specific areas of radical cataloging.</a:t>
            </a:r>
          </a:p>
          <a:p>
            <a:pPr marL="139700" indent="0" fontAlgn="base">
              <a:buNone/>
            </a:pPr>
            <a:endParaRPr lang="en-US" sz="1100" b="0" i="0" u="none" strike="noStrike" cap="none" dirty="0">
              <a:solidFill>
                <a:srgbClr val="000000"/>
              </a:solidFill>
              <a:effectLst/>
              <a:latin typeface="Arial"/>
              <a:ea typeface="Arial"/>
              <a:cs typeface="Arial"/>
              <a:sym typeface="Arial"/>
            </a:endParaRPr>
          </a:p>
          <a:p>
            <a:pPr marL="139700" indent="0" fontAlgn="base">
              <a:buNone/>
            </a:pPr>
            <a:r>
              <a:rPr lang="en-US" sz="1100" b="0" i="0" u="none" strike="noStrike" cap="none" dirty="0" err="1">
                <a:solidFill>
                  <a:srgbClr val="000000"/>
                </a:solidFill>
                <a:effectLst/>
                <a:latin typeface="Arial"/>
                <a:ea typeface="Arial"/>
                <a:cs typeface="Arial"/>
                <a:sym typeface="Arial"/>
              </a:rPr>
              <a:t>Lember</a:t>
            </a:r>
            <a:r>
              <a:rPr lang="en-US" sz="1100" b="0" i="0" u="none" strike="noStrike" cap="none" dirty="0">
                <a:solidFill>
                  <a:srgbClr val="000000"/>
                </a:solidFill>
                <a:effectLst/>
                <a:latin typeface="Arial"/>
                <a:ea typeface="Arial"/>
                <a:cs typeface="Arial"/>
                <a:sym typeface="Arial"/>
              </a:rPr>
              <a:t>, H., </a:t>
            </a:r>
            <a:r>
              <a:rPr lang="en-US" sz="1100" b="0" i="0" u="none" strike="noStrike" cap="none" dirty="0" err="1">
                <a:solidFill>
                  <a:srgbClr val="000000"/>
                </a:solidFill>
                <a:effectLst/>
                <a:latin typeface="Arial"/>
                <a:ea typeface="Arial"/>
                <a:cs typeface="Arial"/>
                <a:sym typeface="Arial"/>
              </a:rPr>
              <a:t>Lipkin</a:t>
            </a:r>
            <a:r>
              <a:rPr lang="en-US" sz="1100" b="0" i="0" u="none" strike="noStrike" cap="none" dirty="0">
                <a:solidFill>
                  <a:srgbClr val="000000"/>
                </a:solidFill>
                <a:effectLst/>
                <a:latin typeface="Arial"/>
                <a:ea typeface="Arial"/>
                <a:cs typeface="Arial"/>
                <a:sym typeface="Arial"/>
              </a:rPr>
              <a:t>, S., &amp; Lee, R. J. (2013). Radical Cataloging: From words to action. </a:t>
            </a:r>
            <a:r>
              <a:rPr lang="en-US" sz="1100" b="0" i="1" u="none" strike="noStrike" cap="none" dirty="0">
                <a:solidFill>
                  <a:srgbClr val="000000"/>
                </a:solidFill>
                <a:effectLst/>
                <a:latin typeface="Arial"/>
                <a:ea typeface="Arial"/>
                <a:cs typeface="Arial"/>
                <a:sym typeface="Arial"/>
              </a:rPr>
              <a:t>Urban Library Journal, 19 </a:t>
            </a:r>
            <a:r>
              <a:rPr lang="en-US" sz="1100" b="0" i="0" u="none" strike="noStrike" cap="none" dirty="0">
                <a:solidFill>
                  <a:srgbClr val="000000"/>
                </a:solidFill>
                <a:effectLst/>
                <a:latin typeface="Arial"/>
                <a:ea typeface="Arial"/>
                <a:cs typeface="Arial"/>
                <a:sym typeface="Arial"/>
              </a:rPr>
              <a:t>(1). Retrieved from https://academicworks.cuny.edu/ulj/vol19/iss1/7 </a:t>
            </a:r>
          </a:p>
          <a:p>
            <a:pPr marL="139700" indent="0" fontAlgn="base">
              <a:buNone/>
            </a:pPr>
            <a:r>
              <a:rPr lang="en-US" sz="1100" b="0" i="0" u="none" strike="noStrike" cap="none" dirty="0">
                <a:solidFill>
                  <a:srgbClr val="000000"/>
                </a:solidFill>
                <a:effectLst/>
                <a:latin typeface="Arial"/>
                <a:ea typeface="Arial"/>
                <a:cs typeface="Arial"/>
                <a:sym typeface="Arial"/>
              </a:rPr>
              <a:t> </a:t>
            </a:r>
          </a:p>
          <a:p>
            <a:pPr marL="139700" indent="0">
              <a:buNone/>
            </a:pPr>
            <a:endParaRPr lang="en-US" dirty="0"/>
          </a:p>
          <a:p>
            <a:pPr marL="139700" indent="0">
              <a:buNone/>
            </a:pPr>
            <a:endParaRPr lang="en-US" dirty="0"/>
          </a:p>
        </p:txBody>
      </p:sp>
    </p:spTree>
    <p:extLst>
      <p:ext uri="{BB962C8B-B14F-4D97-AF65-F5344CB8AC3E}">
        <p14:creationId xmlns:p14="http://schemas.microsoft.com/office/powerpoint/2010/main" val="2399011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a:spLocks noGrp="1" noRot="1" noChangeAspect="1"/>
          </p:cNvSpPr>
          <p:nvPr>
            <p:ph type="sldImg" idx="2"/>
          </p:nvPr>
        </p:nvSpPr>
        <p:spPr>
          <a:xfrm>
            <a:off x="390525" y="692150"/>
            <a:ext cx="6157913"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p3:notes"/>
          <p:cNvSpPr txBox="1">
            <a:spLocks noGrp="1"/>
          </p:cNvSpPr>
          <p:nvPr>
            <p:ph type="body" idx="1"/>
          </p:nvPr>
        </p:nvSpPr>
        <p:spPr>
          <a:xfrm>
            <a:off x="693897" y="4387136"/>
            <a:ext cx="5551170" cy="4156234"/>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endParaRPr sz="1200" b="0" i="0" u="none" strike="noStrike" cap="none" dirty="0">
              <a:solidFill>
                <a:schemeClr val="dk1"/>
              </a:solidFill>
              <a:latin typeface="Economica"/>
              <a:ea typeface="Economica"/>
              <a:cs typeface="Economica"/>
              <a:sym typeface="Economica"/>
            </a:endParaRPr>
          </a:p>
          <a:p>
            <a:pPr marL="0" marR="0" lvl="0" indent="0" algn="l" rtl="0">
              <a:lnSpc>
                <a:spcPct val="100000"/>
              </a:lnSpc>
              <a:spcBef>
                <a:spcPts val="0"/>
              </a:spcBef>
              <a:spcAft>
                <a:spcPts val="0"/>
              </a:spcAft>
              <a:buClr>
                <a:srgbClr val="000000"/>
              </a:buClr>
              <a:buSzPts val="1400"/>
              <a:buFont typeface="Arial"/>
              <a:buNone/>
            </a:pPr>
            <a:r>
              <a:rPr lang="en" sz="1200" b="0" i="0" u="none" strike="noStrike" cap="none" dirty="0">
                <a:solidFill>
                  <a:schemeClr val="dk1"/>
                </a:solidFill>
                <a:latin typeface="Economica"/>
                <a:ea typeface="Economica"/>
                <a:cs typeface="Economica"/>
                <a:sym typeface="Economica"/>
              </a:rPr>
              <a:t>This</a:t>
            </a:r>
            <a:r>
              <a:rPr lang="en" sz="1200" b="0" i="0" u="none" strike="noStrike" cap="none" baseline="0" dirty="0">
                <a:solidFill>
                  <a:schemeClr val="dk1"/>
                </a:solidFill>
                <a:latin typeface="Economica"/>
                <a:ea typeface="Economica"/>
                <a:cs typeface="Economica"/>
                <a:sym typeface="Economica"/>
              </a:rPr>
              <a:t> here is a timeline on the use of the subject heading “illegal aliens” as well as some of the events that have unfolded since.</a:t>
            </a:r>
            <a:endParaRPr lang="en" sz="1200" b="0" i="0" u="none" strike="noStrike" cap="none" dirty="0">
              <a:solidFill>
                <a:schemeClr val="dk1"/>
              </a:solidFill>
              <a:latin typeface="Economica"/>
              <a:ea typeface="Economica"/>
              <a:cs typeface="Economica"/>
              <a:sym typeface="Economica"/>
            </a:endParaRPr>
          </a:p>
          <a:p>
            <a:pPr marL="0" marR="0" lvl="0" indent="0" algn="l" rtl="0">
              <a:lnSpc>
                <a:spcPct val="100000"/>
              </a:lnSpc>
              <a:spcBef>
                <a:spcPts val="0"/>
              </a:spcBef>
              <a:spcAft>
                <a:spcPts val="0"/>
              </a:spcAft>
              <a:buClr>
                <a:srgbClr val="000000"/>
              </a:buClr>
              <a:buSzPts val="1400"/>
              <a:buFont typeface="Arial"/>
              <a:buNone/>
            </a:pPr>
            <a:endParaRPr lang="en" sz="1200" b="1" i="0" u="none" strike="noStrike" cap="none" dirty="0">
              <a:solidFill>
                <a:schemeClr val="dk1"/>
              </a:solidFill>
              <a:latin typeface="Economica"/>
              <a:ea typeface="Economica"/>
              <a:cs typeface="Economica"/>
              <a:sym typeface="Economica"/>
            </a:endParaRPr>
          </a:p>
          <a:p>
            <a:pPr marL="0" marR="0" lvl="0" indent="0" algn="l" rtl="0">
              <a:lnSpc>
                <a:spcPct val="100000"/>
              </a:lnSpc>
              <a:spcBef>
                <a:spcPts val="0"/>
              </a:spcBef>
              <a:spcAft>
                <a:spcPts val="0"/>
              </a:spcAft>
              <a:buClr>
                <a:srgbClr val="000000"/>
              </a:buClr>
              <a:buSzPts val="1400"/>
              <a:buFont typeface="Arial"/>
              <a:buNone/>
            </a:pPr>
            <a:r>
              <a:rPr lang="en" sz="1200" b="1" i="0" u="none" strike="noStrike" cap="none" dirty="0">
                <a:solidFill>
                  <a:schemeClr val="dk1"/>
                </a:solidFill>
                <a:latin typeface="Economica"/>
                <a:ea typeface="Economica"/>
                <a:cs typeface="Economica"/>
                <a:sym typeface="Economica"/>
              </a:rPr>
              <a:t>Between 1910-1914</a:t>
            </a:r>
            <a:r>
              <a:rPr lang="en" sz="1200" b="0" i="0" u="none" strike="noStrike" cap="none" dirty="0">
                <a:solidFill>
                  <a:schemeClr val="dk1"/>
                </a:solidFill>
                <a:latin typeface="Economica"/>
                <a:ea typeface="Economica"/>
                <a:cs typeface="Economica"/>
                <a:sym typeface="Economica"/>
              </a:rPr>
              <a:t>: “Aliens” appeared in the LC’s first edition of </a:t>
            </a:r>
            <a:r>
              <a:rPr lang="en" sz="1200" b="0" i="1" u="none" strike="noStrike" cap="none" dirty="0">
                <a:solidFill>
                  <a:schemeClr val="dk1"/>
                </a:solidFill>
                <a:highlight>
                  <a:srgbClr val="FFFFFF"/>
                </a:highlight>
                <a:latin typeface="Economica"/>
                <a:ea typeface="Economica"/>
                <a:cs typeface="Economica"/>
                <a:sym typeface="Economica"/>
              </a:rPr>
              <a:t>Subject Headings Used in the Dictionary Catalogues of the Library of Congress</a:t>
            </a:r>
            <a:endParaRPr sz="1200" b="0" i="0" u="none" strike="noStrike" cap="none" dirty="0">
              <a:solidFill>
                <a:schemeClr val="dk1"/>
              </a:solidFill>
              <a:latin typeface="Economica"/>
              <a:ea typeface="Economica"/>
              <a:cs typeface="Economica"/>
              <a:sym typeface="Economica"/>
            </a:endParaRPr>
          </a:p>
          <a:p>
            <a:pPr marL="0" marR="0" lvl="0" indent="0" algn="l" rtl="0">
              <a:lnSpc>
                <a:spcPct val="100000"/>
              </a:lnSpc>
              <a:spcBef>
                <a:spcPts val="1600"/>
              </a:spcBef>
              <a:spcAft>
                <a:spcPts val="0"/>
              </a:spcAft>
              <a:buClr>
                <a:srgbClr val="000000"/>
              </a:buClr>
              <a:buSzPts val="1400"/>
              <a:buFont typeface="Arial"/>
              <a:buNone/>
            </a:pPr>
            <a:r>
              <a:rPr lang="en" sz="1200" b="1" i="0" u="none" strike="noStrike" cap="none" dirty="0">
                <a:solidFill>
                  <a:schemeClr val="dk1"/>
                </a:solidFill>
                <a:latin typeface="Economica"/>
                <a:ea typeface="Economica"/>
                <a:cs typeface="Economica"/>
                <a:sym typeface="Economica"/>
              </a:rPr>
              <a:t>1980</a:t>
            </a:r>
            <a:r>
              <a:rPr lang="en" sz="1200" b="0" i="0" u="none" strike="noStrike" cap="none" dirty="0">
                <a:solidFill>
                  <a:schemeClr val="dk1"/>
                </a:solidFill>
                <a:latin typeface="Economica"/>
                <a:ea typeface="Economica"/>
                <a:cs typeface="Economica"/>
                <a:sym typeface="Economica"/>
              </a:rPr>
              <a:t>: </a:t>
            </a:r>
            <a:r>
              <a:rPr lang="en" sz="1200" b="0" i="0" u="none" strike="noStrike" cap="none" dirty="0">
                <a:solidFill>
                  <a:schemeClr val="dk1"/>
                </a:solidFill>
                <a:highlight>
                  <a:srgbClr val="FFFFFF"/>
                </a:highlight>
                <a:latin typeface="Economica"/>
                <a:ea typeface="Economica"/>
                <a:cs typeface="Economica"/>
                <a:sym typeface="Economica"/>
              </a:rPr>
              <a:t>“Aliens, illegal” was established</a:t>
            </a:r>
            <a:endParaRPr dirty="0"/>
          </a:p>
          <a:p>
            <a:pPr marL="0" marR="0" lvl="0" indent="0" algn="l" rtl="0">
              <a:lnSpc>
                <a:spcPct val="100000"/>
              </a:lnSpc>
              <a:spcBef>
                <a:spcPts val="1600"/>
              </a:spcBef>
              <a:spcAft>
                <a:spcPts val="0"/>
              </a:spcAft>
              <a:buClr>
                <a:srgbClr val="000000"/>
              </a:buClr>
              <a:buSzPts val="1400"/>
              <a:buFont typeface="Arial"/>
              <a:buNone/>
            </a:pPr>
            <a:r>
              <a:rPr lang="en" sz="1200" b="1" i="0" u="none" strike="noStrike" cap="none" dirty="0">
                <a:solidFill>
                  <a:schemeClr val="dk1"/>
                </a:solidFill>
                <a:highlight>
                  <a:srgbClr val="FFFFFF"/>
                </a:highlight>
                <a:latin typeface="Economica"/>
                <a:ea typeface="Economica"/>
                <a:cs typeface="Economica"/>
                <a:sym typeface="Economica"/>
              </a:rPr>
              <a:t>1993</a:t>
            </a:r>
            <a:r>
              <a:rPr lang="en" sz="1200" b="0" i="0" u="none" strike="noStrike" cap="none" dirty="0">
                <a:solidFill>
                  <a:schemeClr val="dk1"/>
                </a:solidFill>
                <a:highlight>
                  <a:srgbClr val="FFFFFF"/>
                </a:highlight>
                <a:latin typeface="Economica"/>
                <a:ea typeface="Economica"/>
                <a:cs typeface="Economica"/>
                <a:sym typeface="Economica"/>
              </a:rPr>
              <a:t>: Revised to “Illegal aliens”  </a:t>
            </a:r>
            <a:endParaRPr sz="1200" b="0" i="0" u="none" strike="noStrike" cap="none" dirty="0">
              <a:solidFill>
                <a:schemeClr val="dk1"/>
              </a:solidFill>
              <a:latin typeface="Economica"/>
              <a:ea typeface="Economica"/>
              <a:cs typeface="Economica"/>
              <a:sym typeface="Economica"/>
            </a:endParaRPr>
          </a:p>
          <a:p>
            <a:pPr marL="0" marR="0" lvl="0" indent="0" algn="l" rtl="0">
              <a:lnSpc>
                <a:spcPct val="100000"/>
              </a:lnSpc>
              <a:spcBef>
                <a:spcPts val="1600"/>
              </a:spcBef>
              <a:spcAft>
                <a:spcPts val="0"/>
              </a:spcAft>
              <a:buClr>
                <a:srgbClr val="000000"/>
              </a:buClr>
              <a:buSzPts val="1400"/>
              <a:buFont typeface="Arial"/>
              <a:buNone/>
            </a:pPr>
            <a:r>
              <a:rPr lang="en" sz="1200" b="1" i="0" u="none" strike="noStrike" cap="none" dirty="0">
                <a:solidFill>
                  <a:schemeClr val="dk1"/>
                </a:solidFill>
                <a:latin typeface="Economica"/>
                <a:ea typeface="Economica"/>
                <a:cs typeface="Economica"/>
                <a:sym typeface="Economica"/>
              </a:rPr>
              <a:t>2010</a:t>
            </a:r>
            <a:r>
              <a:rPr lang="en" sz="1200" b="0" i="0" u="none" strike="noStrike" cap="none" dirty="0">
                <a:solidFill>
                  <a:schemeClr val="dk1"/>
                </a:solidFill>
                <a:latin typeface="Economica"/>
                <a:ea typeface="Economica"/>
                <a:cs typeface="Economica"/>
                <a:sym typeface="Economica"/>
              </a:rPr>
              <a:t>: Race Forward, The Center for Racial Justice Innovation launched the “Drop the I-word” campaign, seeking to eliminate the widespread use of the word “illegal” to refer to immigrants, a term they consider to be inhumane and derogatory</a:t>
            </a:r>
            <a:endParaRPr dirty="0"/>
          </a:p>
          <a:p>
            <a:pPr marL="0" marR="0" lvl="0" indent="0" algn="l" rtl="0">
              <a:lnSpc>
                <a:spcPct val="100000"/>
              </a:lnSpc>
              <a:spcBef>
                <a:spcPts val="1600"/>
              </a:spcBef>
              <a:spcAft>
                <a:spcPts val="0"/>
              </a:spcAft>
              <a:buClr>
                <a:srgbClr val="000000"/>
              </a:buClr>
              <a:buSzPts val="1400"/>
              <a:buFont typeface="Arial"/>
              <a:buNone/>
            </a:pPr>
            <a:r>
              <a:rPr lang="en" sz="1200" b="1" i="0" u="none" strike="noStrike" cap="none" dirty="0">
                <a:solidFill>
                  <a:schemeClr val="dk1"/>
                </a:solidFill>
                <a:latin typeface="Economica"/>
                <a:ea typeface="Economica"/>
                <a:cs typeface="Economica"/>
                <a:sym typeface="Economica"/>
              </a:rPr>
              <a:t>2013</a:t>
            </a:r>
            <a:r>
              <a:rPr lang="en" sz="1200" b="0" i="0" u="none" strike="noStrike" cap="none" dirty="0">
                <a:solidFill>
                  <a:schemeClr val="dk1"/>
                </a:solidFill>
                <a:latin typeface="Economica"/>
                <a:ea typeface="Economica"/>
                <a:cs typeface="Economica"/>
                <a:sym typeface="Economica"/>
              </a:rPr>
              <a:t>: </a:t>
            </a:r>
            <a:r>
              <a:rPr lang="en" sz="1200" b="0" i="0" u="sng" strike="noStrike" cap="none" dirty="0">
                <a:solidFill>
                  <a:schemeClr val="dk1"/>
                </a:solidFill>
                <a:latin typeface="Economica"/>
                <a:ea typeface="Economica"/>
                <a:cs typeface="Economica"/>
                <a:sym typeface="Economica"/>
              </a:rPr>
              <a:t>Melissa Padilla and librarians at Dartmouth College </a:t>
            </a:r>
            <a:r>
              <a:rPr lang="en" sz="1200" b="0" i="0" u="none" strike="noStrike" cap="none" dirty="0">
                <a:solidFill>
                  <a:schemeClr val="dk1"/>
                </a:solidFill>
                <a:latin typeface="Economica"/>
                <a:ea typeface="Economica"/>
                <a:cs typeface="Economica"/>
                <a:sym typeface="Economica"/>
              </a:rPr>
              <a:t>worked together to petition LC to change SH. *They get all of the credit for truly</a:t>
            </a:r>
            <a:r>
              <a:rPr lang="en" sz="1200" b="0" i="0" u="none" strike="noStrike" cap="none" baseline="0" dirty="0">
                <a:solidFill>
                  <a:schemeClr val="dk1"/>
                </a:solidFill>
                <a:latin typeface="Economica"/>
                <a:ea typeface="Economica"/>
                <a:cs typeface="Economica"/>
                <a:sym typeface="Economica"/>
              </a:rPr>
              <a:t> and proactively fostering a diverse and inclusive environment impacting libraries.*</a:t>
            </a:r>
            <a:endParaRPr dirty="0"/>
          </a:p>
          <a:p>
            <a:pPr marL="0" marR="0" lvl="0" indent="0" algn="l" defTabSz="914400" rtl="0" eaLnBrk="1" fontAlgn="auto" latinLnBrk="0" hangingPunct="1">
              <a:lnSpc>
                <a:spcPct val="100000"/>
              </a:lnSpc>
              <a:spcBef>
                <a:spcPts val="1600"/>
              </a:spcBef>
              <a:spcAft>
                <a:spcPts val="0"/>
              </a:spcAft>
              <a:buClr>
                <a:srgbClr val="000000"/>
              </a:buClr>
              <a:buSzPts val="1400"/>
              <a:buFont typeface="Arial"/>
              <a:buNone/>
              <a:tabLst/>
              <a:defRPr/>
            </a:pPr>
            <a:r>
              <a:rPr lang="en" sz="1200" b="1" i="0" u="none" strike="noStrike" cap="none" dirty="0">
                <a:solidFill>
                  <a:schemeClr val="dk1"/>
                </a:solidFill>
                <a:latin typeface="Economica"/>
                <a:ea typeface="Economica"/>
                <a:cs typeface="Economica"/>
                <a:sym typeface="Economica"/>
              </a:rPr>
              <a:t>January 2016</a:t>
            </a:r>
            <a:r>
              <a:rPr lang="en" sz="1200" b="0" i="0" u="none" strike="noStrike" cap="none" dirty="0">
                <a:solidFill>
                  <a:schemeClr val="dk1"/>
                </a:solidFill>
                <a:latin typeface="Economica"/>
                <a:ea typeface="Economica"/>
                <a:cs typeface="Economica"/>
                <a:sym typeface="Economica"/>
              </a:rPr>
              <a:t>: </a:t>
            </a:r>
            <a:r>
              <a:rPr lang="en-US" sz="1100" b="0" i="0" u="none" strike="noStrike" cap="none" dirty="0">
                <a:solidFill>
                  <a:schemeClr val="dk1"/>
                </a:solidFill>
                <a:latin typeface="Economica"/>
                <a:ea typeface="Economica"/>
                <a:cs typeface="Economica"/>
                <a:sym typeface="Economica"/>
              </a:rPr>
              <a:t>At the ALA 2016 Midwinter meeting, the Cataloging and Metadata Management Group’s</a:t>
            </a:r>
            <a:r>
              <a:rPr lang="en-US" sz="1100" b="0" i="0" u="none" strike="noStrike" cap="none" baseline="0" dirty="0">
                <a:solidFill>
                  <a:schemeClr val="dk1"/>
                </a:solidFill>
                <a:latin typeface="Economica"/>
                <a:ea typeface="Economica"/>
                <a:cs typeface="Economica"/>
                <a:sym typeface="Economica"/>
              </a:rPr>
              <a:t> (</a:t>
            </a:r>
            <a:r>
              <a:rPr lang="en-US" sz="1100" b="0" i="0" u="none" strike="noStrike" cap="none" dirty="0" err="1">
                <a:solidFill>
                  <a:schemeClr val="dk1"/>
                </a:solidFill>
                <a:latin typeface="Economica"/>
                <a:ea typeface="Economica"/>
                <a:cs typeface="Economica"/>
                <a:sym typeface="Economica"/>
              </a:rPr>
              <a:t>CaMMS</a:t>
            </a:r>
            <a:r>
              <a:rPr lang="en-US" sz="1100" b="0" i="0" u="none" strike="noStrike" cap="none" dirty="0">
                <a:solidFill>
                  <a:schemeClr val="dk1"/>
                </a:solidFill>
                <a:latin typeface="Economica"/>
                <a:ea typeface="Economica"/>
                <a:cs typeface="Economica"/>
                <a:sym typeface="Economica"/>
              </a:rPr>
              <a:t>)</a:t>
            </a:r>
            <a:r>
              <a:rPr lang="en-US" sz="1100" b="0" i="0" u="none" strike="noStrike" cap="none" baseline="0" dirty="0">
                <a:solidFill>
                  <a:schemeClr val="dk1"/>
                </a:solidFill>
                <a:latin typeface="Economica"/>
                <a:ea typeface="Economica"/>
                <a:cs typeface="Economica"/>
                <a:sym typeface="Economica"/>
              </a:rPr>
              <a:t> </a:t>
            </a:r>
            <a:r>
              <a:rPr lang="en-US" sz="1100" b="0" i="0" u="none" strike="noStrike" cap="none" dirty="0">
                <a:solidFill>
                  <a:schemeClr val="dk1"/>
                </a:solidFill>
                <a:latin typeface="Economica"/>
                <a:ea typeface="Economica"/>
                <a:cs typeface="Economica"/>
                <a:sym typeface="Economica"/>
              </a:rPr>
              <a:t>Subject Analysis Committee voted to create a working group to review the Library of Congress Subject Heading “Illegal aliens” and report to SAC with a recommendation to change the heading, keep the heading, or establish a relationship with another heading. </a:t>
            </a:r>
          </a:p>
          <a:p>
            <a:pPr marL="0" marR="0" lvl="0" indent="0" algn="l" rtl="0">
              <a:lnSpc>
                <a:spcPct val="100000"/>
              </a:lnSpc>
              <a:spcBef>
                <a:spcPts val="1600"/>
              </a:spcBef>
              <a:spcAft>
                <a:spcPts val="0"/>
              </a:spcAft>
              <a:buClr>
                <a:srgbClr val="000000"/>
              </a:buClr>
              <a:buSzPts val="1400"/>
              <a:buFont typeface="Arial"/>
              <a:buNone/>
            </a:pPr>
            <a:endParaRPr dirty="0"/>
          </a:p>
          <a:p>
            <a:pPr marL="0" marR="0" lvl="0" indent="0" algn="l" rtl="0">
              <a:lnSpc>
                <a:spcPct val="100000"/>
              </a:lnSpc>
              <a:spcBef>
                <a:spcPts val="1600"/>
              </a:spcBef>
              <a:spcAft>
                <a:spcPts val="0"/>
              </a:spcAft>
              <a:buClr>
                <a:srgbClr val="000000"/>
              </a:buClr>
              <a:buSzPts val="1400"/>
              <a:buFont typeface="Arial"/>
              <a:buNone/>
            </a:pPr>
            <a:r>
              <a:rPr lang="en" sz="1200" b="1" i="0" u="none" strike="noStrike" cap="none" dirty="0">
                <a:solidFill>
                  <a:schemeClr val="dk1"/>
                </a:solidFill>
                <a:latin typeface="Economica"/>
                <a:ea typeface="Economica"/>
                <a:cs typeface="Economica"/>
                <a:sym typeface="Economica"/>
              </a:rPr>
              <a:t>March 2016</a:t>
            </a:r>
            <a:r>
              <a:rPr lang="en" sz="1200" b="0" i="0" u="none" strike="noStrike" cap="none" dirty="0">
                <a:solidFill>
                  <a:schemeClr val="dk1"/>
                </a:solidFill>
                <a:latin typeface="Economica"/>
                <a:ea typeface="Economica"/>
                <a:cs typeface="Economica"/>
                <a:sym typeface="Economica"/>
              </a:rPr>
              <a:t>: Library of Congress announces resolution for discontinuing to use “illegal alien” as a subject heading</a:t>
            </a:r>
            <a:endParaRPr dirty="0"/>
          </a:p>
          <a:p>
            <a:pPr marL="0" marR="0" lvl="0" indent="0" algn="l" rtl="0">
              <a:lnSpc>
                <a:spcPct val="100000"/>
              </a:lnSpc>
              <a:spcBef>
                <a:spcPts val="1600"/>
              </a:spcBef>
              <a:spcAft>
                <a:spcPts val="0"/>
              </a:spcAft>
              <a:buClr>
                <a:srgbClr val="000000"/>
              </a:buClr>
              <a:buSzPts val="1400"/>
              <a:buFont typeface="Arial"/>
              <a:buNone/>
            </a:pPr>
            <a:r>
              <a:rPr lang="en" sz="1200" b="1" i="0" u="none" strike="noStrike" cap="none" dirty="0">
                <a:solidFill>
                  <a:schemeClr val="dk1"/>
                </a:solidFill>
                <a:latin typeface="Economica"/>
                <a:ea typeface="Economica"/>
                <a:cs typeface="Economica"/>
                <a:sym typeface="Economica"/>
              </a:rPr>
              <a:t>June 2016</a:t>
            </a:r>
            <a:r>
              <a:rPr lang="en" sz="1200" b="0" i="0" u="none" strike="noStrike" cap="none" dirty="0">
                <a:solidFill>
                  <a:schemeClr val="dk1"/>
                </a:solidFill>
                <a:latin typeface="Economica"/>
                <a:ea typeface="Economica"/>
                <a:cs typeface="Economica"/>
                <a:sym typeface="Economica"/>
              </a:rPr>
              <a:t>: </a:t>
            </a:r>
            <a:r>
              <a:rPr lang="en" sz="1200" b="0" i="0" u="none" strike="noStrike" cap="none" dirty="0">
                <a:solidFill>
                  <a:schemeClr val="dk1"/>
                </a:solidFill>
                <a:highlight>
                  <a:srgbClr val="FFFFFF"/>
                </a:highlight>
                <a:latin typeface="Economica"/>
                <a:ea typeface="Economica"/>
                <a:cs typeface="Economica"/>
                <a:sym typeface="Economica"/>
              </a:rPr>
              <a:t>U.S. House of Representatives voted 237-170 to order LC to continue using the “i-word” “to duplicate the language of federal laws written by Congress”</a:t>
            </a:r>
            <a:endParaRPr sz="1200" b="0" i="0" u="none" strike="noStrike" cap="none" dirty="0">
              <a:solidFill>
                <a:schemeClr val="dk1"/>
              </a:solidFill>
              <a:latin typeface="Economica"/>
              <a:ea typeface="Economica"/>
              <a:cs typeface="Economica"/>
              <a:sym typeface="Economica"/>
            </a:endParaRPr>
          </a:p>
          <a:p>
            <a:pPr marL="0" marR="0" lvl="0" indent="0" algn="l" rtl="0">
              <a:lnSpc>
                <a:spcPct val="100000"/>
              </a:lnSpc>
              <a:spcBef>
                <a:spcPts val="1600"/>
              </a:spcBef>
              <a:spcAft>
                <a:spcPts val="0"/>
              </a:spcAft>
              <a:buClr>
                <a:srgbClr val="000000"/>
              </a:buClr>
              <a:buSzPts val="1400"/>
              <a:buFont typeface="Arial"/>
              <a:buNone/>
            </a:pPr>
            <a:r>
              <a:rPr lang="en" sz="1200" b="1" i="0" u="none" strike="noStrike" cap="none" dirty="0">
                <a:solidFill>
                  <a:schemeClr val="dk1"/>
                </a:solidFill>
                <a:latin typeface="Economica"/>
                <a:ea typeface="Economica"/>
                <a:cs typeface="Economica"/>
                <a:sym typeface="Economica"/>
              </a:rPr>
              <a:t>July 2016</a:t>
            </a:r>
            <a:r>
              <a:rPr lang="en" sz="1200" b="0" i="0" u="none" strike="noStrike" cap="none" dirty="0">
                <a:solidFill>
                  <a:schemeClr val="dk1"/>
                </a:solidFill>
                <a:latin typeface="Economica"/>
                <a:ea typeface="Economica"/>
                <a:cs typeface="Economica"/>
                <a:sym typeface="Economica"/>
              </a:rPr>
              <a:t>: Report was</a:t>
            </a:r>
            <a:r>
              <a:rPr lang="en" sz="1200" b="0" i="0" u="none" strike="noStrike" cap="none" baseline="0" dirty="0">
                <a:solidFill>
                  <a:schemeClr val="dk1"/>
                </a:solidFill>
                <a:latin typeface="Economica"/>
                <a:ea typeface="Economica"/>
                <a:cs typeface="Economica"/>
                <a:sym typeface="Economica"/>
              </a:rPr>
              <a:t> made</a:t>
            </a:r>
            <a:r>
              <a:rPr lang="en" sz="1200" b="0" i="0" u="none" strike="noStrike" cap="none" dirty="0">
                <a:solidFill>
                  <a:schemeClr val="dk1"/>
                </a:solidFill>
                <a:latin typeface="Economica"/>
                <a:ea typeface="Economica"/>
                <a:cs typeface="Economica"/>
                <a:sym typeface="Economica"/>
              </a:rPr>
              <a:t> from the ALA/Association of Library Collections and Technical Services (ALCTS)/Subject Analysis Committee Working Group on the LCSH for “illegal aliens”, making recommendations for changes; LC posted a survey and accepted comments from the public on the proposed changes</a:t>
            </a:r>
            <a:endParaRPr dirty="0"/>
          </a:p>
          <a:p>
            <a:pPr marL="0" marR="0" lvl="0" indent="0" algn="l" rtl="0">
              <a:lnSpc>
                <a:spcPct val="100000"/>
              </a:lnSpc>
              <a:spcBef>
                <a:spcPts val="1600"/>
              </a:spcBef>
              <a:spcAft>
                <a:spcPts val="0"/>
              </a:spcAft>
              <a:buClr>
                <a:srgbClr val="000000"/>
              </a:buClr>
              <a:buSzPts val="1400"/>
              <a:buFont typeface="Arial"/>
              <a:buNone/>
            </a:pPr>
            <a:r>
              <a:rPr lang="en" sz="1200" b="1" i="0" u="none" strike="noStrike" cap="none" dirty="0">
                <a:solidFill>
                  <a:schemeClr val="dk1"/>
                </a:solidFill>
                <a:latin typeface="Economica"/>
                <a:ea typeface="Economica"/>
                <a:cs typeface="Economica"/>
                <a:sym typeface="Economica"/>
              </a:rPr>
              <a:t>June 2017 to present</a:t>
            </a:r>
            <a:r>
              <a:rPr lang="en" sz="1200" b="0" i="0" u="none" strike="noStrike" cap="none" dirty="0">
                <a:solidFill>
                  <a:schemeClr val="dk1"/>
                </a:solidFill>
                <a:latin typeface="Economica"/>
                <a:ea typeface="Economica"/>
                <a:cs typeface="Economica"/>
                <a:sym typeface="Economica"/>
              </a:rPr>
              <a:t>: A decision by the LC has not been made</a:t>
            </a:r>
            <a:endParaRPr dirty="0"/>
          </a:p>
          <a:p>
            <a:pPr marL="0" marR="0" lvl="0" indent="0" algn="l" rtl="0">
              <a:lnSpc>
                <a:spcPct val="100000"/>
              </a:lnSpc>
              <a:spcBef>
                <a:spcPts val="1600"/>
              </a:spcBef>
              <a:spcAft>
                <a:spcPts val="0"/>
              </a:spcAft>
              <a:buClr>
                <a:srgbClr val="000000"/>
              </a:buClr>
              <a:buSzPts val="1400"/>
              <a:buFont typeface="Arial"/>
              <a:buNone/>
            </a:pPr>
            <a:endParaRPr sz="1200" b="0" i="0" u="none" strike="noStrike" cap="none" dirty="0">
              <a:solidFill>
                <a:schemeClr val="dk1"/>
              </a:solidFill>
              <a:latin typeface="Economica"/>
              <a:ea typeface="Economica"/>
              <a:cs typeface="Economica"/>
              <a:sym typeface="Economica"/>
            </a:endParaRPr>
          </a:p>
          <a:p>
            <a:pPr marL="0" marR="0" lvl="0" indent="0" algn="l" rtl="0">
              <a:lnSpc>
                <a:spcPct val="115000"/>
              </a:lnSpc>
              <a:spcBef>
                <a:spcPts val="0"/>
              </a:spcBef>
              <a:spcAft>
                <a:spcPts val="0"/>
              </a:spcAft>
              <a:buClr>
                <a:srgbClr val="000000"/>
              </a:buClr>
              <a:buSzPts val="1400"/>
              <a:buFont typeface="Arial"/>
              <a:buNone/>
            </a:pPr>
            <a:endParaRPr sz="1200" b="0" i="0" u="none" strike="noStrike" cap="none" dirty="0">
              <a:solidFill>
                <a:schemeClr val="dk1"/>
              </a:solidFill>
              <a:latin typeface="Economica"/>
              <a:ea typeface="Economica"/>
              <a:cs typeface="Economica"/>
              <a:sym typeface="Economica"/>
            </a:endParaRPr>
          </a:p>
          <a:p>
            <a:pPr marL="0" marR="0" lvl="0" indent="0" algn="l" rtl="0">
              <a:lnSpc>
                <a:spcPct val="115000"/>
              </a:lnSpc>
              <a:spcBef>
                <a:spcPts val="0"/>
              </a:spcBef>
              <a:spcAft>
                <a:spcPts val="0"/>
              </a:spcAft>
              <a:buClr>
                <a:srgbClr val="000000"/>
              </a:buClr>
              <a:buSzPts val="1400"/>
              <a:buFont typeface="Arial"/>
              <a:buNone/>
            </a:pPr>
            <a:endParaRPr sz="1200" b="0" i="0" u="none" strike="noStrike" cap="none" dirty="0">
              <a:solidFill>
                <a:schemeClr val="dk1"/>
              </a:solidFill>
              <a:latin typeface="Economica"/>
              <a:ea typeface="Economica"/>
              <a:cs typeface="Economica"/>
              <a:sym typeface="Economica"/>
            </a:endParaRPr>
          </a:p>
          <a:p>
            <a:pPr marL="0" marR="0" lvl="0" indent="0" algn="l" rtl="0">
              <a:lnSpc>
                <a:spcPct val="115000"/>
              </a:lnSpc>
              <a:spcBef>
                <a:spcPts val="0"/>
              </a:spcBef>
              <a:spcAft>
                <a:spcPts val="0"/>
              </a:spcAft>
              <a:buClr>
                <a:srgbClr val="000000"/>
              </a:buClr>
              <a:buSzPts val="1400"/>
              <a:buFont typeface="Arial"/>
              <a:buNone/>
            </a:pPr>
            <a:endParaRPr sz="1200" b="0" i="0" u="none" strike="noStrike" cap="none" dirty="0">
              <a:solidFill>
                <a:schemeClr val="dk1"/>
              </a:solidFill>
              <a:latin typeface="Economica"/>
              <a:ea typeface="Economica"/>
              <a:cs typeface="Economica"/>
              <a:sym typeface="Economica"/>
            </a:endParaRPr>
          </a:p>
          <a:p>
            <a:pPr marL="0" marR="0" lvl="0" indent="0" algn="l" rtl="0">
              <a:lnSpc>
                <a:spcPct val="115000"/>
              </a:lnSpc>
              <a:spcBef>
                <a:spcPts val="1600"/>
              </a:spcBef>
              <a:spcAft>
                <a:spcPts val="0"/>
              </a:spcAft>
              <a:buClr>
                <a:schemeClr val="dk1"/>
              </a:buClr>
              <a:buSzPts val="1100"/>
              <a:buFont typeface="Arial"/>
              <a:buNone/>
            </a:pPr>
            <a:endParaRPr sz="1200" b="0" i="0" u="none" strike="noStrike" cap="none" dirty="0">
              <a:solidFill>
                <a:srgbClr val="333333"/>
              </a:solidFill>
              <a:highlight>
                <a:schemeClr val="lt1"/>
              </a:highlight>
              <a:latin typeface="Economica"/>
              <a:ea typeface="Economica"/>
              <a:cs typeface="Economica"/>
              <a:sym typeface="Economica"/>
            </a:endParaRPr>
          </a:p>
          <a:p>
            <a:pPr marL="0" marR="0" lvl="0" indent="0" algn="l" rtl="0">
              <a:lnSpc>
                <a:spcPct val="115000"/>
              </a:lnSpc>
              <a:spcBef>
                <a:spcPts val="1600"/>
              </a:spcBef>
              <a:spcAft>
                <a:spcPts val="0"/>
              </a:spcAft>
              <a:buClr>
                <a:schemeClr val="dk1"/>
              </a:buClr>
              <a:buSzPts val="1100"/>
              <a:buFont typeface="Arial"/>
              <a:buNone/>
            </a:pPr>
            <a:r>
              <a:rPr lang="en" sz="1200" b="0" i="0" u="none" strike="noStrike" cap="none" dirty="0">
                <a:solidFill>
                  <a:srgbClr val="333333"/>
                </a:solidFill>
                <a:highlight>
                  <a:schemeClr val="lt1"/>
                </a:highlight>
                <a:latin typeface="Economica"/>
                <a:ea typeface="Economica"/>
                <a:cs typeface="Economica"/>
                <a:sym typeface="Economica"/>
              </a:rPr>
              <a:t>HR 4926, also known as the Stopping Partisan Policy at the Library of Congress Act = directs the Library of Congress to retain the headings “Aliens” and “Illegal aliens,” as well as related headings. Its sponsor, Rep. Diane Black (R-TN), cited the subject heading revision as “needless policy change” that would ultimately cost taxpayers money in a statement on her website.</a:t>
            </a:r>
            <a:endParaRPr sz="1200" b="0" i="0" u="none" strike="noStrike" cap="none" dirty="0">
              <a:solidFill>
                <a:srgbClr val="333333"/>
              </a:solidFill>
              <a:highlight>
                <a:schemeClr val="lt1"/>
              </a:highlight>
              <a:latin typeface="Economica"/>
              <a:ea typeface="Economica"/>
              <a:cs typeface="Economica"/>
              <a:sym typeface="Economica"/>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dirty="0">
              <a:solidFill>
                <a:srgbClr val="333333"/>
              </a:solidFill>
              <a:highlight>
                <a:schemeClr val="lt1"/>
              </a:highlight>
              <a:latin typeface="Economica"/>
              <a:ea typeface="Economica"/>
              <a:cs typeface="Economica"/>
              <a:sym typeface="Economica"/>
            </a:endParaRPr>
          </a:p>
          <a:p>
            <a:pPr marL="0" marR="0" lvl="0" indent="0" algn="l" rtl="0">
              <a:lnSpc>
                <a:spcPct val="115000"/>
              </a:lnSpc>
              <a:spcBef>
                <a:spcPts val="0"/>
              </a:spcBef>
              <a:spcAft>
                <a:spcPts val="0"/>
              </a:spcAft>
              <a:buClr>
                <a:schemeClr val="dk1"/>
              </a:buClr>
              <a:buSzPts val="1100"/>
              <a:buFont typeface="Arial"/>
              <a:buNone/>
            </a:pPr>
            <a:r>
              <a:rPr lang="en" sz="1200" b="0" i="0" u="none" strike="noStrike" cap="none" dirty="0">
                <a:solidFill>
                  <a:srgbClr val="333333"/>
                </a:solidFill>
                <a:highlight>
                  <a:schemeClr val="lt1"/>
                </a:highlight>
                <a:latin typeface="Economica"/>
                <a:ea typeface="Economica"/>
                <a:cs typeface="Economica"/>
                <a:sym typeface="Economica"/>
              </a:rPr>
              <a:t>In addition, Sen. Ted Cruz (R-TX), Sen. Jeff Sessions (R-AL), Rep. John Culberson (R-TX), and Rep. Lamar Smith (R-TX) </a:t>
            </a:r>
            <a:r>
              <a:rPr lang="en" sz="1200" b="0" i="0" u="sng" strike="noStrike" cap="none" dirty="0">
                <a:solidFill>
                  <a:schemeClr val="hlink"/>
                </a:solidFill>
                <a:highlight>
                  <a:schemeClr val="lt1"/>
                </a:highlight>
                <a:latin typeface="Economica"/>
                <a:ea typeface="Economica"/>
                <a:cs typeface="Economica"/>
                <a:sym typeface="Economica"/>
                <a:hlinkClick r:id="rId3"/>
              </a:rPr>
              <a:t>sent a two-page letter</a:t>
            </a:r>
            <a:r>
              <a:rPr lang="en" sz="1200" b="0" i="0" u="none" strike="noStrike" cap="none" dirty="0">
                <a:solidFill>
                  <a:srgbClr val="333333"/>
                </a:solidFill>
                <a:highlight>
                  <a:schemeClr val="lt1"/>
                </a:highlight>
                <a:latin typeface="Economica"/>
                <a:ea typeface="Economica"/>
                <a:cs typeface="Economica"/>
                <a:sym typeface="Economica"/>
              </a:rPr>
              <a:t> on May 16 to acting Librarian of Congress David Mao criticizing LC’s “misguided decision” and urging it to revoke the changes.</a:t>
            </a:r>
          </a:p>
          <a:p>
            <a:pPr marL="0" marR="0" lvl="0" indent="0" algn="l" rtl="0">
              <a:lnSpc>
                <a:spcPct val="115000"/>
              </a:lnSpc>
              <a:spcBef>
                <a:spcPts val="0"/>
              </a:spcBef>
              <a:spcAft>
                <a:spcPts val="0"/>
              </a:spcAft>
              <a:buClr>
                <a:schemeClr val="dk1"/>
              </a:buClr>
              <a:buSzPts val="1100"/>
              <a:buFont typeface="Arial"/>
              <a:buNone/>
            </a:pPr>
            <a:endParaRPr lang="en" sz="1200" b="0" i="0" u="none" strike="noStrike" cap="none" dirty="0">
              <a:solidFill>
                <a:srgbClr val="333333"/>
              </a:solidFill>
              <a:highlight>
                <a:schemeClr val="lt1"/>
              </a:highlight>
              <a:latin typeface="Economica"/>
              <a:ea typeface="Economica"/>
              <a:cs typeface="Economica"/>
              <a:sym typeface="Economica"/>
            </a:endParaRP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sz="1100" b="0" i="0" u="none" strike="noStrike" cap="none" dirty="0">
                <a:solidFill>
                  <a:srgbClr val="000000"/>
                </a:solidFill>
                <a:effectLst/>
                <a:latin typeface="Arial"/>
                <a:ea typeface="Arial"/>
                <a:cs typeface="Arial"/>
                <a:sym typeface="Arial"/>
              </a:rPr>
              <a:t>When I did my research, I found</a:t>
            </a:r>
            <a:r>
              <a:rPr lang="en-US" sz="1100" b="0" i="0" u="none" strike="noStrike" cap="none" baseline="0" dirty="0">
                <a:solidFill>
                  <a:srgbClr val="000000"/>
                </a:solidFill>
                <a:effectLst/>
                <a:latin typeface="Arial"/>
                <a:ea typeface="Arial"/>
                <a:cs typeface="Arial"/>
                <a:sym typeface="Arial"/>
              </a:rPr>
              <a:t> that w</a:t>
            </a:r>
            <a:r>
              <a:rPr lang="en-US" sz="1100" b="0" i="0" u="none" strike="noStrike" cap="none" dirty="0">
                <a:solidFill>
                  <a:srgbClr val="000000"/>
                </a:solidFill>
                <a:effectLst/>
                <a:latin typeface="Arial"/>
                <a:ea typeface="Arial"/>
                <a:cs typeface="Arial"/>
                <a:sym typeface="Arial"/>
              </a:rPr>
              <a:t>hat was most fascinating about these events is how college students at Dartmouth College worked together with their librarians to bring about much needed change at the national level. </a:t>
            </a: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endParaRPr lang="en-US" sz="11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sz="1100" b="0" i="0" u="none" strike="noStrike" cap="none" dirty="0">
                <a:solidFill>
                  <a:srgbClr val="000000"/>
                </a:solidFill>
                <a:effectLst/>
                <a:latin typeface="Arial"/>
                <a:ea typeface="Arial"/>
                <a:cs typeface="Arial"/>
                <a:sym typeface="Arial"/>
              </a:rPr>
              <a:t>Regardless of the outcome, libraries from all over had much to say about these events, and the situation was so unique in that you had government officials interfering with how the Library of Congress operates and make changes.</a:t>
            </a:r>
          </a:p>
          <a:p>
            <a:pPr marL="0" marR="0" lvl="0" indent="0" algn="l" rtl="0">
              <a:lnSpc>
                <a:spcPct val="115000"/>
              </a:lnSpc>
              <a:spcBef>
                <a:spcPts val="0"/>
              </a:spcBef>
              <a:spcAft>
                <a:spcPts val="0"/>
              </a:spcAft>
              <a:buClr>
                <a:schemeClr val="dk1"/>
              </a:buClr>
              <a:buSzPts val="1100"/>
              <a:buFont typeface="Arial"/>
              <a:buNone/>
            </a:pPr>
            <a:endParaRPr sz="1200" b="0" i="0" u="none" strike="noStrike" cap="none" dirty="0">
              <a:solidFill>
                <a:srgbClr val="333333"/>
              </a:solidFill>
              <a:highlight>
                <a:schemeClr val="lt1"/>
              </a:highlight>
              <a:latin typeface="Economica"/>
              <a:ea typeface="Economica"/>
              <a:cs typeface="Economica"/>
              <a:sym typeface="Economica"/>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dirty="0">
              <a:solidFill>
                <a:srgbClr val="333333"/>
              </a:solidFill>
              <a:highlight>
                <a:schemeClr val="lt1"/>
              </a:highlight>
              <a:latin typeface="Economica"/>
              <a:ea typeface="Economica"/>
              <a:cs typeface="Economica"/>
              <a:sym typeface="Economica"/>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dirty="0">
              <a:solidFill>
                <a:srgbClr val="333333"/>
              </a:solidFill>
              <a:highlight>
                <a:schemeClr val="lt1"/>
              </a:highlight>
              <a:latin typeface="Economica"/>
              <a:ea typeface="Economica"/>
              <a:cs typeface="Economica"/>
              <a:sym typeface="Economica"/>
            </a:endParaRPr>
          </a:p>
          <a:p>
            <a:pPr marL="0" marR="0" lvl="0" indent="0" algn="l" rtl="0">
              <a:lnSpc>
                <a:spcPct val="100000"/>
              </a:lnSpc>
              <a:spcBef>
                <a:spcPts val="1600"/>
              </a:spcBef>
              <a:spcAft>
                <a:spcPts val="0"/>
              </a:spcAft>
              <a:buClr>
                <a:srgbClr val="000000"/>
              </a:buClr>
              <a:buSzPts val="1400"/>
              <a:buFont typeface="Arial"/>
              <a:buNone/>
            </a:pP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a:spLocks noGrp="1" noRot="1" noChangeAspect="1"/>
          </p:cNvSpPr>
          <p:nvPr>
            <p:ph type="sldImg" idx="2"/>
          </p:nvPr>
        </p:nvSpPr>
        <p:spPr>
          <a:xfrm>
            <a:off x="390525" y="692150"/>
            <a:ext cx="6157913"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p5:notes"/>
          <p:cNvSpPr txBox="1">
            <a:spLocks noGrp="1"/>
          </p:cNvSpPr>
          <p:nvPr>
            <p:ph type="body" idx="1"/>
          </p:nvPr>
        </p:nvSpPr>
        <p:spPr>
          <a:xfrm>
            <a:off x="693897" y="4387136"/>
            <a:ext cx="5551170" cy="4156234"/>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sz="1100" b="0" i="0" u="none" strike="noStrike" cap="none" dirty="0">
                <a:solidFill>
                  <a:schemeClr val="dk1"/>
                </a:solidFill>
                <a:latin typeface="Economica"/>
                <a:ea typeface="Economica"/>
                <a:cs typeface="Economica"/>
                <a:sym typeface="Economica"/>
              </a:rPr>
              <a:t>“A common objection to the term "illegal aliens" is that "Use of the i-word denies due process."[i]”</a:t>
            </a:r>
            <a:endParaRPr sz="1100" b="0" i="0" u="none" strike="noStrike" cap="none" dirty="0">
              <a:solidFill>
                <a:schemeClr val="dk1"/>
              </a:solidFill>
              <a:latin typeface="Economica"/>
              <a:ea typeface="Economica"/>
              <a:cs typeface="Economica"/>
              <a:sym typeface="Economica"/>
            </a:endParaRPr>
          </a:p>
          <a:p>
            <a:pPr marL="0" marR="0" lvl="0" indent="0" algn="l" rtl="0">
              <a:lnSpc>
                <a:spcPct val="115000"/>
              </a:lnSpc>
              <a:spcBef>
                <a:spcPts val="1600"/>
              </a:spcBef>
              <a:spcAft>
                <a:spcPts val="0"/>
              </a:spcAft>
              <a:buClr>
                <a:schemeClr val="dk1"/>
              </a:buClr>
              <a:buSzPts val="1100"/>
              <a:buFont typeface="Arial"/>
              <a:buNone/>
            </a:pPr>
            <a:r>
              <a:rPr lang="en" sz="1100" b="0" i="0" u="none" strike="noStrike" cap="none" dirty="0">
                <a:solidFill>
                  <a:schemeClr val="dk1"/>
                </a:solidFill>
                <a:latin typeface="Economica"/>
                <a:ea typeface="Economica"/>
                <a:cs typeface="Economica"/>
                <a:sym typeface="Economica"/>
              </a:rPr>
              <a:t>“It inappropriately declares the outcome, "making a judgement when the subject had not actually been adjudicated in court."[ii]”</a:t>
            </a:r>
            <a:endParaRPr sz="1100" b="0" i="0" u="none" strike="noStrike" cap="none" dirty="0">
              <a:solidFill>
                <a:schemeClr val="dk1"/>
              </a:solidFill>
              <a:latin typeface="Economica"/>
              <a:ea typeface="Economica"/>
              <a:cs typeface="Economica"/>
              <a:sym typeface="Economica"/>
            </a:endParaRPr>
          </a:p>
          <a:p>
            <a:pPr marL="0" marR="0" lvl="0" indent="0" algn="l" rtl="0">
              <a:lnSpc>
                <a:spcPct val="115000"/>
              </a:lnSpc>
              <a:spcBef>
                <a:spcPts val="1600"/>
              </a:spcBef>
              <a:spcAft>
                <a:spcPts val="0"/>
              </a:spcAft>
              <a:buClr>
                <a:schemeClr val="dk1"/>
              </a:buClr>
              <a:buSzPts val="1100"/>
              <a:buFont typeface="Arial"/>
              <a:buNone/>
            </a:pPr>
            <a:r>
              <a:rPr lang="en" sz="1100" b="0" i="0" u="none" strike="noStrike" cap="none" dirty="0">
                <a:solidFill>
                  <a:srgbClr val="333333"/>
                </a:solidFill>
                <a:highlight>
                  <a:srgbClr val="FFFFFF"/>
                </a:highlight>
                <a:latin typeface="Economica"/>
                <a:ea typeface="Economica"/>
                <a:cs typeface="Economica"/>
                <a:sym typeface="Economica"/>
              </a:rPr>
              <a:t>“Illegal alien” is a “dehumanizing, inaccurate, offensive, and inflammatory term”</a:t>
            </a:r>
            <a:endParaRPr sz="1100" b="0" i="0" u="none" strike="noStrike" cap="none" dirty="0">
              <a:solidFill>
                <a:schemeClr val="dk1"/>
              </a:solidFill>
              <a:latin typeface="Economica"/>
              <a:ea typeface="Economica"/>
              <a:cs typeface="Economica"/>
              <a:sym typeface="Economica"/>
            </a:endParaRPr>
          </a:p>
          <a:p>
            <a:pPr marL="0" marR="0" lvl="0" indent="0" algn="l" rtl="0">
              <a:lnSpc>
                <a:spcPct val="115000"/>
              </a:lnSpc>
              <a:spcBef>
                <a:spcPts val="1600"/>
              </a:spcBef>
              <a:spcAft>
                <a:spcPts val="0"/>
              </a:spcAft>
              <a:buClr>
                <a:schemeClr val="dk1"/>
              </a:buClr>
              <a:buSzPts val="1100"/>
              <a:buFont typeface="Arial"/>
              <a:buNone/>
            </a:pPr>
            <a:endParaRPr sz="1100" b="0" i="0" u="none" strike="noStrike" cap="none" dirty="0">
              <a:solidFill>
                <a:schemeClr val="dk1"/>
              </a:solidFill>
              <a:latin typeface="Economica"/>
              <a:ea typeface="Economica"/>
              <a:cs typeface="Economica"/>
              <a:sym typeface="Economica"/>
            </a:endParaRPr>
          </a:p>
          <a:p>
            <a:pPr marL="0" marR="0" lvl="0" indent="0" algn="l" rtl="0">
              <a:lnSpc>
                <a:spcPct val="115000"/>
              </a:lnSpc>
              <a:spcBef>
                <a:spcPts val="1600"/>
              </a:spcBef>
              <a:spcAft>
                <a:spcPts val="0"/>
              </a:spcAft>
              <a:buClr>
                <a:schemeClr val="dk1"/>
              </a:buClr>
              <a:buSzPts val="1100"/>
              <a:buFont typeface="Arial"/>
              <a:buNone/>
            </a:pPr>
            <a:r>
              <a:rPr lang="en" sz="1100" b="0" i="0" u="none" strike="noStrike" cap="none" dirty="0">
                <a:solidFill>
                  <a:schemeClr val="dk1"/>
                </a:solidFill>
                <a:latin typeface="Economica"/>
                <a:ea typeface="Economica"/>
                <a:cs typeface="Economica"/>
                <a:sym typeface="Economica"/>
              </a:rPr>
              <a:t>[i] "Historical Background and Legal Implications." Drop the I-Word Campaign, Race Forward. Available online at:</a:t>
            </a:r>
            <a:r>
              <a:rPr lang="en" sz="1100" b="0" i="0" u="none" strike="noStrike" cap="none" dirty="0">
                <a:solidFill>
                  <a:schemeClr val="hlink"/>
                </a:solidFill>
                <a:uFill>
                  <a:noFill/>
                </a:uFill>
                <a:latin typeface="Economica"/>
                <a:ea typeface="Economica"/>
                <a:cs typeface="Economica"/>
                <a:sym typeface="Economica"/>
                <a:hlinkClick r:id="rId3"/>
              </a:rPr>
              <a:t> </a:t>
            </a:r>
            <a:r>
              <a:rPr lang="en" sz="1100" b="0" i="0" u="sng" strike="noStrike" cap="none" dirty="0">
                <a:solidFill>
                  <a:schemeClr val="hlink"/>
                </a:solidFill>
                <a:latin typeface="Economica"/>
                <a:ea typeface="Economica"/>
                <a:cs typeface="Economica"/>
                <a:sym typeface="Economica"/>
                <a:hlinkClick r:id="rId3"/>
              </a:rPr>
              <a:t>https://www.raceforward.org/sites/default/files/DTIW_HistoricalBackground.pdf</a:t>
            </a:r>
            <a:endParaRPr sz="1100" b="0" i="0" u="sng" strike="noStrike" cap="none" dirty="0">
              <a:solidFill>
                <a:schemeClr val="hlink"/>
              </a:solidFill>
              <a:latin typeface="Economica"/>
              <a:ea typeface="Economica"/>
              <a:cs typeface="Economica"/>
              <a:sym typeface="Economica"/>
              <a:hlinkClick r:id="rId3"/>
            </a:endParaRPr>
          </a:p>
          <a:p>
            <a:pPr marL="0" marR="0" lvl="0" indent="0" algn="l" rtl="0">
              <a:lnSpc>
                <a:spcPct val="115000"/>
              </a:lnSpc>
              <a:spcBef>
                <a:spcPts val="1600"/>
              </a:spcBef>
              <a:spcAft>
                <a:spcPts val="0"/>
              </a:spcAft>
              <a:buClr>
                <a:schemeClr val="dk1"/>
              </a:buClr>
              <a:buSzPts val="1100"/>
              <a:buFont typeface="Arial"/>
              <a:buNone/>
            </a:pPr>
            <a:r>
              <a:rPr lang="en" sz="1100" b="0" i="0" u="none" strike="noStrike" cap="none" dirty="0">
                <a:solidFill>
                  <a:schemeClr val="dk1"/>
                </a:solidFill>
                <a:latin typeface="Economica"/>
                <a:ea typeface="Economica"/>
                <a:cs typeface="Economica"/>
                <a:sym typeface="Economica"/>
              </a:rPr>
              <a:t> [ii] "Moving the Race Conversation Forward." Race Forward. Available online at:</a:t>
            </a:r>
            <a:r>
              <a:rPr lang="en" sz="1100" b="0" i="0" u="none" strike="noStrike" cap="none" dirty="0">
                <a:solidFill>
                  <a:schemeClr val="hlink"/>
                </a:solidFill>
                <a:uFill>
                  <a:noFill/>
                </a:uFill>
                <a:latin typeface="Economica"/>
                <a:ea typeface="Economica"/>
                <a:cs typeface="Economica"/>
                <a:sym typeface="Economica"/>
                <a:hlinkClick r:id="rId4"/>
              </a:rPr>
              <a:t> </a:t>
            </a:r>
            <a:r>
              <a:rPr lang="en" sz="1100" b="0" i="0" u="sng" strike="noStrike" cap="none" dirty="0">
                <a:solidFill>
                  <a:schemeClr val="hlink"/>
                </a:solidFill>
                <a:latin typeface="Economica"/>
                <a:ea typeface="Economica"/>
                <a:cs typeface="Economica"/>
                <a:sym typeface="Economica"/>
                <a:hlinkClick r:id="rId4"/>
              </a:rPr>
              <a:t>http://act.colorlines.com/acton/attachment/1069/f-0115/1/-/-/-/-/Racial_Discourse_Part_2.PDF</a:t>
            </a:r>
            <a:endParaRPr sz="1100" b="0" i="0" u="sng" strike="noStrike" cap="none" dirty="0">
              <a:solidFill>
                <a:schemeClr val="hlink"/>
              </a:solidFill>
              <a:latin typeface="Economica"/>
              <a:ea typeface="Economica"/>
              <a:cs typeface="Economica"/>
              <a:sym typeface="Economica"/>
              <a:hlinkClick r:id="rId4"/>
            </a:endParaRPr>
          </a:p>
          <a:p>
            <a:pPr marL="0" marR="0" lvl="0" indent="0" algn="l" rtl="0">
              <a:lnSpc>
                <a:spcPct val="115000"/>
              </a:lnSpc>
              <a:spcBef>
                <a:spcPts val="1600"/>
              </a:spcBef>
              <a:spcAft>
                <a:spcPts val="0"/>
              </a:spcAft>
              <a:buClr>
                <a:schemeClr val="dk1"/>
              </a:buClr>
              <a:buSzPts val="1100"/>
              <a:buFont typeface="Arial"/>
              <a:buNone/>
            </a:pPr>
            <a:r>
              <a:rPr lang="en" sz="1100" b="0" i="0" u="none" strike="noStrike" cap="none" dirty="0">
                <a:solidFill>
                  <a:schemeClr val="dk1"/>
                </a:solidFill>
                <a:highlight>
                  <a:schemeClr val="lt1"/>
                </a:highlight>
                <a:latin typeface="Economica"/>
                <a:ea typeface="Economica"/>
                <a:cs typeface="Economica"/>
                <a:sym typeface="Economica"/>
              </a:rPr>
              <a:t>Library of Congress Drops Illegal Alien Subject Heading, Provokes Backlash Legislation,</a:t>
            </a:r>
            <a:r>
              <a:rPr lang="en" sz="1100" b="0" i="0" u="none" strike="noStrike" cap="none" dirty="0">
                <a:solidFill>
                  <a:schemeClr val="dk1"/>
                </a:solidFill>
                <a:latin typeface="Economica"/>
                <a:ea typeface="Economica"/>
                <a:cs typeface="Economica"/>
                <a:sym typeface="Economica"/>
              </a:rPr>
              <a:t> by Lisa Peet, </a:t>
            </a:r>
            <a:r>
              <a:rPr lang="en" sz="1000" b="0" i="0" u="sng" strike="noStrike" cap="none" dirty="0">
                <a:solidFill>
                  <a:schemeClr val="hlink"/>
                </a:solidFill>
                <a:latin typeface="Economica"/>
                <a:ea typeface="Economica"/>
                <a:cs typeface="Economica"/>
                <a:sym typeface="Economica"/>
                <a:hlinkClick r:id="rId5"/>
              </a:rPr>
              <a:t>http://lj.libraryjournal.com/2016/06/legislation/library-of-congress-drops-illegal-alien-subject-heading-provokes-backlash-legislation/#_</a:t>
            </a:r>
            <a:endParaRPr sz="1000" b="0" i="0" u="none" strike="noStrike" cap="none" dirty="0">
              <a:solidFill>
                <a:schemeClr val="dk1"/>
              </a:solidFill>
              <a:latin typeface="Economica"/>
              <a:ea typeface="Economica"/>
              <a:cs typeface="Economica"/>
              <a:sym typeface="Economica"/>
            </a:endParaRPr>
          </a:p>
          <a:p>
            <a:pPr marL="0" marR="0" lvl="0" indent="0" algn="l" rtl="0">
              <a:lnSpc>
                <a:spcPct val="100000"/>
              </a:lnSpc>
              <a:spcBef>
                <a:spcPts val="1600"/>
              </a:spcBef>
              <a:spcAft>
                <a:spcPts val="0"/>
              </a:spcAft>
              <a:buClr>
                <a:srgbClr val="000000"/>
              </a:buClr>
              <a:buSzPts val="1400"/>
              <a:buFont typeface="Arial"/>
              <a:buNone/>
            </a:pPr>
            <a:endParaRPr lang="en-US" sz="1100" b="0" i="0" u="none" strike="noStrike" cap="none" dirty="0">
              <a:solidFill>
                <a:srgbClr val="000000"/>
              </a:solidFill>
              <a:latin typeface="Arial"/>
              <a:ea typeface="Arial"/>
              <a:cs typeface="Arial"/>
              <a:sym typeface="Arial"/>
            </a:endParaRPr>
          </a:p>
          <a:p>
            <a:pPr marL="0" marR="0" lvl="0" indent="0" algn="l" rtl="0">
              <a:lnSpc>
                <a:spcPct val="100000"/>
              </a:lnSpc>
              <a:spcBef>
                <a:spcPts val="1600"/>
              </a:spcBef>
              <a:spcAft>
                <a:spcPts val="0"/>
              </a:spcAft>
              <a:buClr>
                <a:srgbClr val="000000"/>
              </a:buClr>
              <a:buSzPts val="1400"/>
              <a:buFont typeface="Arial"/>
              <a:buNone/>
            </a:pPr>
            <a:r>
              <a:rPr lang="en-US" sz="1100" b="0" i="0" u="none" strike="noStrike" cap="none" dirty="0">
                <a:solidFill>
                  <a:srgbClr val="000000"/>
                </a:solidFill>
                <a:latin typeface="Arial"/>
                <a:ea typeface="Arial"/>
                <a:cs typeface="Arial"/>
                <a:sym typeface="Arial"/>
              </a:rPr>
              <a:t>**Activity-Chat – Now that I’ve given you some background information, I wanted to ask</a:t>
            </a:r>
            <a:r>
              <a:rPr lang="en-US" sz="1100" b="0" i="0" u="none" strike="noStrike" cap="none" baseline="0" dirty="0">
                <a:solidFill>
                  <a:srgbClr val="000000"/>
                </a:solidFill>
                <a:latin typeface="Arial"/>
                <a:ea typeface="Arial"/>
                <a:cs typeface="Arial"/>
                <a:sym typeface="Arial"/>
              </a:rPr>
              <a:t> you to please answer the following question in the chat section:</a:t>
            </a:r>
            <a:endParaRPr lang="en-US" sz="1100" b="0" i="0" u="none" strike="noStrike" cap="none" dirty="0">
              <a:solidFill>
                <a:srgbClr val="000000"/>
              </a:solidFill>
              <a:latin typeface="Arial"/>
              <a:ea typeface="Arial"/>
              <a:cs typeface="Arial"/>
              <a:sym typeface="Arial"/>
            </a:endParaRPr>
          </a:p>
          <a:p>
            <a:pPr marL="228600" marR="0" lvl="0" indent="-228600" algn="l" defTabSz="914400" rtl="0" eaLnBrk="1" fontAlgn="auto" latinLnBrk="0" hangingPunct="1">
              <a:lnSpc>
                <a:spcPct val="100000"/>
              </a:lnSpc>
              <a:spcBef>
                <a:spcPts val="1600"/>
              </a:spcBef>
              <a:spcAft>
                <a:spcPts val="0"/>
              </a:spcAft>
              <a:buClr>
                <a:srgbClr val="000000"/>
              </a:buClr>
              <a:buSzPts val="1400"/>
              <a:buFont typeface="Arial"/>
              <a:buAutoNum type="arabicPeriod"/>
              <a:tabLst/>
              <a:defRPr/>
            </a:pPr>
            <a:r>
              <a:rPr lang="en-US" sz="1100" b="0" i="0" u="none" strike="noStrike" cap="none" dirty="0">
                <a:solidFill>
                  <a:srgbClr val="000000"/>
                </a:solidFill>
                <a:effectLst/>
                <a:latin typeface="Arial"/>
                <a:ea typeface="Arial"/>
                <a:cs typeface="Arial"/>
                <a:sym typeface="Arial"/>
              </a:rPr>
              <a:t>What are other subject headings that could be made more inclusive?</a:t>
            </a:r>
          </a:p>
          <a:p>
            <a:pPr marL="228600" marR="0" lvl="0" indent="-228600" algn="l" defTabSz="914400" rtl="0" eaLnBrk="1" fontAlgn="auto" latinLnBrk="0" hangingPunct="1">
              <a:lnSpc>
                <a:spcPct val="100000"/>
              </a:lnSpc>
              <a:spcBef>
                <a:spcPts val="1600"/>
              </a:spcBef>
              <a:spcAft>
                <a:spcPts val="0"/>
              </a:spcAft>
              <a:buClr>
                <a:srgbClr val="000000"/>
              </a:buClr>
              <a:buSzPts val="1400"/>
              <a:buFont typeface="Arial"/>
              <a:buAutoNum type="arabicPeriod"/>
              <a:tabLst/>
              <a:defRPr/>
            </a:pPr>
            <a:endParaRPr lang="en-US" sz="11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1600"/>
              </a:spcBef>
              <a:spcAft>
                <a:spcPts val="0"/>
              </a:spcAft>
              <a:buClr>
                <a:srgbClr val="000000"/>
              </a:buClr>
              <a:buSzPts val="1400"/>
              <a:buFont typeface="Arial"/>
              <a:buNone/>
              <a:tabLst/>
              <a:defRPr/>
            </a:pPr>
            <a:r>
              <a:rPr lang="en-US" sz="1100" b="0" i="0" u="none" strike="noStrike" cap="none" dirty="0">
                <a:solidFill>
                  <a:srgbClr val="000000"/>
                </a:solidFill>
                <a:effectLst/>
                <a:latin typeface="Arial"/>
                <a:ea typeface="Arial"/>
                <a:cs typeface="Arial"/>
                <a:sym typeface="Arial"/>
              </a:rPr>
              <a:t>We’ll be discussing other alternative subject headings later in the presentation.</a:t>
            </a:r>
          </a:p>
          <a:p>
            <a:pPr marL="0" marR="0" lvl="0" indent="0" algn="l" defTabSz="914400" rtl="0" eaLnBrk="1" fontAlgn="auto" latinLnBrk="0" hangingPunct="1">
              <a:lnSpc>
                <a:spcPct val="100000"/>
              </a:lnSpc>
              <a:spcBef>
                <a:spcPts val="1600"/>
              </a:spcBef>
              <a:spcAft>
                <a:spcPts val="0"/>
              </a:spcAft>
              <a:buClr>
                <a:srgbClr val="000000"/>
              </a:buClr>
              <a:buSzPts val="1400"/>
              <a:buFont typeface="Arial"/>
              <a:buNone/>
              <a:tabLst/>
              <a:defRPr/>
            </a:pPr>
            <a:endParaRPr lang="en-US" sz="1100" b="0" i="0" u="none" strike="noStrike" cap="none" dirty="0">
              <a:solidFill>
                <a:srgbClr val="000000"/>
              </a:solidFill>
              <a:effectLst/>
              <a:latin typeface="Arial"/>
              <a:ea typeface="Arial"/>
              <a:cs typeface="Arial"/>
              <a:sym typeface="Arial"/>
            </a:endParaRPr>
          </a:p>
          <a:p>
            <a:pPr marL="0" marR="0" lvl="0" indent="0" algn="l" rtl="0">
              <a:lnSpc>
                <a:spcPct val="100000"/>
              </a:lnSpc>
              <a:spcBef>
                <a:spcPts val="1600"/>
              </a:spcBef>
              <a:spcAft>
                <a:spcPts val="0"/>
              </a:spcAft>
              <a:buClr>
                <a:srgbClr val="000000"/>
              </a:buClr>
              <a:buSzPts val="1400"/>
              <a:buFont typeface="Arial"/>
              <a:buNone/>
            </a:pP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6:notes"/>
          <p:cNvSpPr>
            <a:spLocks noGrp="1" noRot="1" noChangeAspect="1"/>
          </p:cNvSpPr>
          <p:nvPr>
            <p:ph type="sldImg" idx="2"/>
          </p:nvPr>
        </p:nvSpPr>
        <p:spPr>
          <a:xfrm>
            <a:off x="390525" y="692150"/>
            <a:ext cx="6157913"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p6:notes"/>
          <p:cNvSpPr txBox="1">
            <a:spLocks noGrp="1"/>
          </p:cNvSpPr>
          <p:nvPr>
            <p:ph type="body" idx="1"/>
          </p:nvPr>
        </p:nvSpPr>
        <p:spPr>
          <a:xfrm>
            <a:off x="693897" y="4387136"/>
            <a:ext cx="5551170" cy="4156234"/>
          </a:xfrm>
          <a:prstGeom prst="rect">
            <a:avLst/>
          </a:prstGeom>
          <a:noFill/>
          <a:ln>
            <a:noFill/>
          </a:ln>
        </p:spPr>
        <p:txBody>
          <a:bodyPr spcFirstLastPara="1" wrap="square" lIns="91425" tIns="91425" rIns="91425" bIns="91425" anchor="t" anchorCtr="0">
            <a:noAutofit/>
          </a:bodyPr>
          <a:lstStyle/>
          <a:p>
            <a:pPr marL="139700" indent="0">
              <a:buNone/>
            </a:pPr>
            <a:r>
              <a:rPr lang="en-US" sz="1100" b="0" i="0" u="none" strike="noStrike" cap="none" dirty="0">
                <a:solidFill>
                  <a:srgbClr val="000000"/>
                </a:solidFill>
                <a:effectLst/>
                <a:latin typeface="Arial"/>
                <a:ea typeface="Arial"/>
                <a:cs typeface="Arial"/>
                <a:sym typeface="Arial"/>
              </a:rPr>
              <a:t>Moving on, after I did my background research, I was also looking at ways to support an initiative like the one implemented.</a:t>
            </a:r>
          </a:p>
          <a:p>
            <a:pPr marL="139700" indent="0">
              <a:buNone/>
            </a:pPr>
            <a:endParaRPr lang="en-US" sz="1100" b="0" i="0" u="none" strike="noStrike" cap="none" dirty="0">
              <a:solidFill>
                <a:srgbClr val="000000"/>
              </a:solidFill>
              <a:effectLst/>
              <a:latin typeface="Arial"/>
              <a:ea typeface="Arial"/>
              <a:cs typeface="Arial"/>
              <a:sym typeface="Arial"/>
            </a:endParaRPr>
          </a:p>
          <a:p>
            <a:pPr marL="139700" indent="0">
              <a:buNone/>
            </a:pPr>
            <a:r>
              <a:rPr lang="en-US" sz="1100" b="0" i="0" u="none" strike="noStrike" cap="none" dirty="0">
                <a:solidFill>
                  <a:srgbClr val="000000"/>
                </a:solidFill>
                <a:effectLst/>
                <a:latin typeface="Arial"/>
                <a:ea typeface="Arial"/>
                <a:cs typeface="Arial"/>
                <a:sym typeface="Arial"/>
              </a:rPr>
              <a:t>I looked at the Association of College and Research Libraries Diversity Standards.</a:t>
            </a:r>
            <a:r>
              <a:rPr lang="en-US" sz="1100" b="0" i="0" u="none" strike="noStrike" cap="none" baseline="0" dirty="0">
                <a:solidFill>
                  <a:srgbClr val="000000"/>
                </a:solidFill>
                <a:effectLst/>
                <a:latin typeface="Arial"/>
                <a:ea typeface="Arial"/>
                <a:cs typeface="Arial"/>
                <a:sym typeface="Arial"/>
              </a:rPr>
              <a:t> </a:t>
            </a:r>
            <a:r>
              <a:rPr lang="en-US" sz="1100" b="0" i="0" u="none" strike="noStrike" cap="none" dirty="0">
                <a:solidFill>
                  <a:srgbClr val="000000"/>
                </a:solidFill>
                <a:effectLst/>
                <a:latin typeface="Arial"/>
                <a:ea typeface="Arial"/>
                <a:cs typeface="Arial"/>
                <a:sym typeface="Arial"/>
              </a:rPr>
              <a:t>There are a total of 11 diversity standards. I felt that these 3 encompass and strongly support a project such as this one. The standards were developed by the ACRL Racial and Ethnic Diversity Committee, emphasizing the need and obligation for academic and research libraries to serve, and advocate for, racial and ethnically diverse constituencies.</a:t>
            </a:r>
          </a:p>
          <a:p>
            <a:pPr marL="139700" indent="0">
              <a:buNone/>
            </a:pPr>
            <a:r>
              <a:rPr lang="en-US" sz="1100" b="0" i="0" u="none" strike="noStrike" cap="none" dirty="0">
                <a:solidFill>
                  <a:srgbClr val="000000"/>
                </a:solidFill>
                <a:effectLst/>
                <a:latin typeface="Arial"/>
                <a:ea typeface="Arial"/>
                <a:cs typeface="Arial"/>
                <a:sym typeface="Arial"/>
              </a:rPr>
              <a:t> </a:t>
            </a:r>
          </a:p>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100" b="0" i="0" u="none" strike="noStrike" cap="none" dirty="0">
                <a:solidFill>
                  <a:srgbClr val="000000"/>
                </a:solidFill>
                <a:latin typeface="Arial"/>
                <a:ea typeface="Arial"/>
                <a:cs typeface="Arial"/>
                <a:sym typeface="Arial"/>
              </a:rPr>
              <a:t>Standard 1. Cultural awareness of self and others</a:t>
            </a:r>
            <a:endParaRPr dirty="0"/>
          </a:p>
          <a:p>
            <a:pPr marL="0" marR="0" lvl="0" indent="0" algn="l" rtl="0">
              <a:lnSpc>
                <a:spcPct val="100000"/>
              </a:lnSpc>
              <a:spcBef>
                <a:spcPts val="0"/>
              </a:spcBef>
              <a:spcAft>
                <a:spcPts val="0"/>
              </a:spcAft>
              <a:buClr>
                <a:srgbClr val="000000"/>
              </a:buClr>
              <a:buSzPts val="1400"/>
              <a:buFont typeface="Arial"/>
              <a:buNone/>
            </a:pPr>
            <a:r>
              <a:rPr lang="en" sz="1100" b="0" i="0" u="none" strike="noStrike" cap="none" dirty="0">
                <a:solidFill>
                  <a:srgbClr val="303030"/>
                </a:solidFill>
                <a:highlight>
                  <a:srgbClr val="FFFFFF"/>
                </a:highlight>
                <a:latin typeface="Economica"/>
                <a:ea typeface="Economica"/>
                <a:cs typeface="Economica"/>
                <a:sym typeface="Economica"/>
              </a:rPr>
              <a:t>Librarians and library staff shall develop an understanding of their own personal and cultural values and beliefs as a first step in appreciating the importance of multicultural identities in the </a:t>
            </a:r>
            <a:r>
              <a:rPr lang="en" sz="1100" b="1" i="0" u="none" strike="noStrike" cap="none" dirty="0">
                <a:solidFill>
                  <a:srgbClr val="303030"/>
                </a:solidFill>
                <a:highlight>
                  <a:srgbClr val="FFFFFF"/>
                </a:highlight>
                <a:latin typeface="Economica"/>
                <a:ea typeface="Economica"/>
                <a:cs typeface="Economica"/>
                <a:sym typeface="Economica"/>
              </a:rPr>
              <a:t>lives of the people they work with and serve.</a:t>
            </a:r>
            <a:endParaRPr dirty="0"/>
          </a:p>
          <a:p>
            <a:pPr marL="0" marR="0" lvl="0" indent="0" algn="l" rtl="0">
              <a:lnSpc>
                <a:spcPct val="100000"/>
              </a:lnSpc>
              <a:spcBef>
                <a:spcPts val="0"/>
              </a:spcBef>
              <a:spcAft>
                <a:spcPts val="0"/>
              </a:spcAft>
              <a:buClr>
                <a:srgbClr val="000000"/>
              </a:buClr>
              <a:buSzPts val="1400"/>
              <a:buFont typeface="Arial"/>
              <a:buNone/>
            </a:pPr>
            <a:r>
              <a:rPr lang="en" sz="1100" b="0" i="0" u="none" strike="noStrike" cap="none" dirty="0">
                <a:solidFill>
                  <a:srgbClr val="000000"/>
                </a:solidFill>
                <a:latin typeface="Arial"/>
                <a:ea typeface="Arial"/>
                <a:cs typeface="Arial"/>
                <a:sym typeface="Arial"/>
              </a:rPr>
              <a:t>Standard 6. Language diversity</a:t>
            </a:r>
            <a:endParaRPr dirty="0"/>
          </a:p>
          <a:p>
            <a:pPr marL="0" marR="0" lvl="0" indent="0" algn="l" rtl="0">
              <a:lnSpc>
                <a:spcPct val="100000"/>
              </a:lnSpc>
              <a:spcBef>
                <a:spcPts val="0"/>
              </a:spcBef>
              <a:spcAft>
                <a:spcPts val="0"/>
              </a:spcAft>
              <a:buClr>
                <a:srgbClr val="000000"/>
              </a:buClr>
              <a:buSzPts val="1400"/>
              <a:buFont typeface="Arial"/>
              <a:buNone/>
            </a:pPr>
            <a:r>
              <a:rPr lang="en" sz="1100" b="0" i="0" u="none" strike="noStrike" cap="none" dirty="0">
                <a:solidFill>
                  <a:srgbClr val="303030"/>
                </a:solidFill>
                <a:highlight>
                  <a:srgbClr val="FFFFFF"/>
                </a:highlight>
                <a:latin typeface="Economica"/>
                <a:ea typeface="Economica"/>
                <a:cs typeface="Economica"/>
                <a:sym typeface="Economica"/>
              </a:rPr>
              <a:t>Librarians and library staff shall support the preservation and promotion of linguistic diversity, and </a:t>
            </a:r>
            <a:r>
              <a:rPr lang="en" sz="1100" b="1" i="0" u="none" strike="noStrike" cap="none" dirty="0">
                <a:solidFill>
                  <a:srgbClr val="303030"/>
                </a:solidFill>
                <a:highlight>
                  <a:srgbClr val="FFFFFF"/>
                </a:highlight>
                <a:latin typeface="Economica"/>
                <a:ea typeface="Economica"/>
                <a:cs typeface="Economica"/>
                <a:sym typeface="Economica"/>
              </a:rPr>
              <a:t>work to foster a climate of inclusion aimed at eliminating discrimination and oppression based on linguistic</a:t>
            </a:r>
            <a:r>
              <a:rPr lang="en" sz="1100" b="0" i="0" u="none" strike="noStrike" cap="none" dirty="0">
                <a:solidFill>
                  <a:srgbClr val="303030"/>
                </a:solidFill>
                <a:highlight>
                  <a:srgbClr val="FFFFFF"/>
                </a:highlight>
                <a:latin typeface="Economica"/>
                <a:ea typeface="Economica"/>
                <a:cs typeface="Economica"/>
                <a:sym typeface="Economica"/>
              </a:rPr>
              <a:t> or other diversities.</a:t>
            </a:r>
            <a:endParaRPr dirty="0"/>
          </a:p>
          <a:p>
            <a:pPr marL="0" marR="0" lvl="0" indent="0" algn="l" rtl="0">
              <a:lnSpc>
                <a:spcPct val="100000"/>
              </a:lnSpc>
              <a:spcBef>
                <a:spcPts val="0"/>
              </a:spcBef>
              <a:spcAft>
                <a:spcPts val="0"/>
              </a:spcAft>
              <a:buClr>
                <a:srgbClr val="000000"/>
              </a:buClr>
              <a:buSzPts val="1400"/>
              <a:buFont typeface="Arial"/>
              <a:buNone/>
            </a:pPr>
            <a:r>
              <a:rPr lang="en" sz="1100" b="0" i="0" u="none" strike="noStrike" cap="none" dirty="0">
                <a:solidFill>
                  <a:srgbClr val="000000"/>
                </a:solidFill>
                <a:latin typeface="Arial"/>
                <a:ea typeface="Arial"/>
                <a:cs typeface="Arial"/>
                <a:sym typeface="Arial"/>
              </a:rPr>
              <a:t>Standard 9. Cross-cultural leadership</a:t>
            </a:r>
            <a:endParaRPr dirty="0"/>
          </a:p>
          <a:p>
            <a:pPr marL="0" marR="0" lvl="0" indent="0" algn="l" rtl="0">
              <a:lnSpc>
                <a:spcPct val="100000"/>
              </a:lnSpc>
              <a:spcBef>
                <a:spcPts val="1200"/>
              </a:spcBef>
              <a:spcAft>
                <a:spcPts val="0"/>
              </a:spcAft>
              <a:buClr>
                <a:schemeClr val="dk1"/>
              </a:buClr>
              <a:buSzPts val="1100"/>
              <a:buFont typeface="Arial"/>
              <a:buNone/>
            </a:pPr>
            <a:r>
              <a:rPr lang="en" sz="1100" b="0" i="0" u="none" strike="noStrike" cap="none" dirty="0">
                <a:solidFill>
                  <a:srgbClr val="303030"/>
                </a:solidFill>
                <a:highlight>
                  <a:srgbClr val="FFFFFF"/>
                </a:highlight>
                <a:latin typeface="Economica"/>
                <a:ea typeface="Economica"/>
                <a:cs typeface="Economica"/>
                <a:sym typeface="Economica"/>
              </a:rPr>
              <a:t>Library leaders shall influence, support, and encourage the creation of </a:t>
            </a:r>
            <a:r>
              <a:rPr lang="en" sz="1100" b="1" i="0" u="none" strike="noStrike" cap="none" dirty="0">
                <a:solidFill>
                  <a:srgbClr val="303030"/>
                </a:solidFill>
                <a:highlight>
                  <a:srgbClr val="FFFFFF"/>
                </a:highlight>
                <a:latin typeface="Economica"/>
                <a:ea typeface="Economica"/>
                <a:cs typeface="Economica"/>
                <a:sym typeface="Economica"/>
              </a:rPr>
              <a:t>proactive processes</a:t>
            </a:r>
            <a:r>
              <a:rPr lang="en" sz="1100" b="0" i="0" u="none" strike="noStrike" cap="none" dirty="0">
                <a:solidFill>
                  <a:srgbClr val="303030"/>
                </a:solidFill>
                <a:highlight>
                  <a:srgbClr val="FFFFFF"/>
                </a:highlight>
                <a:latin typeface="Economica"/>
                <a:ea typeface="Economica"/>
                <a:cs typeface="Economica"/>
                <a:sym typeface="Economica"/>
              </a:rPr>
              <a:t> that increase diversity skills; empower colleagues, co-workers, and constituents from diverse backgrounds; share information about diverse populations; and advocate for their concerns. </a:t>
            </a:r>
            <a:endParaRPr dirty="0"/>
          </a:p>
          <a:p>
            <a:pPr marL="0" marR="0" lvl="0" indent="0" algn="l" rtl="0">
              <a:lnSpc>
                <a:spcPct val="100000"/>
              </a:lnSpc>
              <a:spcBef>
                <a:spcPts val="1200"/>
              </a:spcBef>
              <a:spcAft>
                <a:spcPts val="0"/>
              </a:spcAft>
              <a:buClr>
                <a:srgbClr val="000000"/>
              </a:buClr>
              <a:buSzPts val="1400"/>
              <a:buFont typeface="Arial"/>
              <a:buNone/>
            </a:pP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1600"/>
              </a:spcBef>
              <a:spcAft>
                <a:spcPts val="0"/>
              </a:spcAft>
              <a:buClr>
                <a:srgbClr val="000000"/>
              </a:buClr>
              <a:buSzPts val="1400"/>
              <a:buFont typeface="Arial"/>
              <a:buNone/>
            </a:pP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a:spLocks noGrp="1" noRot="1" noChangeAspect="1"/>
          </p:cNvSpPr>
          <p:nvPr>
            <p:ph type="sldImg" idx="2"/>
          </p:nvPr>
        </p:nvSpPr>
        <p:spPr>
          <a:xfrm>
            <a:off x="390525" y="692150"/>
            <a:ext cx="6157913"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7:notes"/>
          <p:cNvSpPr txBox="1">
            <a:spLocks noGrp="1"/>
          </p:cNvSpPr>
          <p:nvPr>
            <p:ph type="body" idx="1"/>
          </p:nvPr>
        </p:nvSpPr>
        <p:spPr>
          <a:xfrm>
            <a:off x="693897" y="4387136"/>
            <a:ext cx="5551170" cy="4156234"/>
          </a:xfrm>
          <a:prstGeom prst="rect">
            <a:avLst/>
          </a:prstGeom>
          <a:noFill/>
          <a:ln>
            <a:noFill/>
          </a:ln>
        </p:spPr>
        <p:txBody>
          <a:bodyPr spcFirstLastPara="1" wrap="square" lIns="91425" tIns="91425" rIns="91425" bIns="91425" anchor="t" anchorCtr="0">
            <a:noAutofit/>
          </a:bodyPr>
          <a:lstStyle/>
          <a:p>
            <a:pPr marL="139700" marR="0" lvl="0" indent="0" algn="l" rtl="0">
              <a:lnSpc>
                <a:spcPct val="100000"/>
              </a:lnSpc>
              <a:spcBef>
                <a:spcPts val="0"/>
              </a:spcBef>
              <a:spcAft>
                <a:spcPts val="0"/>
              </a:spcAft>
              <a:buClr>
                <a:srgbClr val="000000"/>
              </a:buClr>
              <a:buSzPts val="1400"/>
              <a:buFont typeface="Arial"/>
              <a:buNone/>
            </a:pPr>
            <a:r>
              <a:rPr lang="en" sz="1100" b="0" i="0" u="none" strike="noStrike" cap="none" dirty="0">
                <a:solidFill>
                  <a:srgbClr val="000000"/>
                </a:solidFill>
                <a:latin typeface="Arial"/>
                <a:ea typeface="Arial"/>
                <a:cs typeface="Arial"/>
                <a:sym typeface="Arial"/>
              </a:rPr>
              <a:t>Pertaining to our implementation</a:t>
            </a:r>
            <a:r>
              <a:rPr lang="en" sz="1100" b="0" i="0" u="none" strike="noStrike" cap="none" baseline="0" dirty="0">
                <a:solidFill>
                  <a:srgbClr val="000000"/>
                </a:solidFill>
                <a:latin typeface="Arial"/>
                <a:ea typeface="Arial"/>
                <a:cs typeface="Arial"/>
                <a:sym typeface="Arial"/>
              </a:rPr>
              <a:t> project at CU Boulder, I also looked at the libraries’ strategic plan.</a:t>
            </a:r>
            <a:endParaRPr lang="en" sz="1100" b="0" i="0" u="none" strike="noStrike" cap="none" dirty="0">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endParaRPr lang="en" sz="1100" b="0" i="0" u="none" strike="noStrike" cap="none" dirty="0">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 sz="1100" b="0" i="0" u="none" strike="noStrike" cap="none" dirty="0">
                <a:solidFill>
                  <a:srgbClr val="000000"/>
                </a:solidFill>
                <a:latin typeface="Arial"/>
                <a:ea typeface="Arial"/>
                <a:cs typeface="Arial"/>
                <a:sym typeface="Arial"/>
              </a:rPr>
              <a:t>Student Success Goal #4 states, “Augment partnerships and initiatives that foster students' engagement, belonging, and participation within campus communities.” (p. 2).</a:t>
            </a:r>
            <a:endParaRPr dirty="0"/>
          </a:p>
          <a:p>
            <a:pPr marL="457200" marR="0" lvl="0" indent="-317500" algn="l" rtl="0">
              <a:lnSpc>
                <a:spcPct val="100000"/>
              </a:lnSpc>
              <a:spcBef>
                <a:spcPts val="0"/>
              </a:spcBef>
              <a:spcAft>
                <a:spcPts val="0"/>
              </a:spcAft>
              <a:buClr>
                <a:srgbClr val="000000"/>
              </a:buClr>
              <a:buSzPts val="1400"/>
              <a:buFont typeface="Arial"/>
              <a:buChar char="●"/>
            </a:pPr>
            <a:r>
              <a:rPr lang="en" sz="1100" b="0" i="0" u="none" strike="noStrike" cap="none" dirty="0">
                <a:solidFill>
                  <a:srgbClr val="000000"/>
                </a:solidFill>
                <a:latin typeface="Arial"/>
                <a:ea typeface="Arial"/>
                <a:cs typeface="Arial"/>
                <a:sym typeface="Arial"/>
              </a:rPr>
              <a:t>Student Success Goal #7d states, “Develop or redesign existing library spaces to foster academic success, to provide an inclusive atmosphere, and to connect users to library services and resources, through (d) - Web presence that enhances discovery, access, and usability.” (p.2).</a:t>
            </a:r>
            <a:endParaRPr dirty="0"/>
          </a:p>
          <a:p>
            <a:pPr marL="139700" marR="0" lvl="0" indent="0" algn="l" rtl="0">
              <a:lnSpc>
                <a:spcPct val="100000"/>
              </a:lnSpc>
              <a:spcBef>
                <a:spcPts val="0"/>
              </a:spcBef>
              <a:spcAft>
                <a:spcPts val="0"/>
              </a:spcAft>
              <a:buClr>
                <a:srgbClr val="000000"/>
              </a:buClr>
              <a:buSzPts val="1400"/>
              <a:buFont typeface="Arial"/>
              <a:buNone/>
            </a:pPr>
            <a:r>
              <a:rPr lang="en-US" sz="1100" b="0" i="0" u="none" strike="noStrike" cap="none" dirty="0">
                <a:solidFill>
                  <a:srgbClr val="000000"/>
                </a:solidFill>
                <a:latin typeface="Arial"/>
                <a:ea typeface="Arial"/>
                <a:cs typeface="Arial"/>
                <a:sym typeface="Arial"/>
              </a:rPr>
              <a:t>It was very important to look at these goals, and it was very exciting to be able to tie them when the proposal was submitted for approval.</a:t>
            </a:r>
          </a:p>
          <a:p>
            <a:pPr marL="139700" marR="0" lvl="0" indent="0" algn="l" rtl="0">
              <a:lnSpc>
                <a:spcPct val="100000"/>
              </a:lnSpc>
              <a:spcBef>
                <a:spcPts val="0"/>
              </a:spcBef>
              <a:spcAft>
                <a:spcPts val="0"/>
              </a:spcAft>
              <a:buClr>
                <a:srgbClr val="000000"/>
              </a:buClr>
              <a:buSzPts val="1400"/>
              <a:buFont typeface="Arial"/>
              <a:buNone/>
            </a:pPr>
            <a:endParaRPr lang="en-US" sz="1100" b="0" i="0" u="none" strike="noStrike" cap="none" dirty="0">
              <a:solidFill>
                <a:srgbClr val="000000"/>
              </a:solidFill>
              <a:latin typeface="Arial"/>
              <a:ea typeface="Arial"/>
              <a:cs typeface="Arial"/>
              <a:sym typeface="Arial"/>
            </a:endParaRP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rgbClr val="000000"/>
                </a:solidFill>
                <a:effectLst/>
                <a:latin typeface="Arial"/>
                <a:ea typeface="Arial"/>
                <a:cs typeface="Arial"/>
                <a:sym typeface="Arial"/>
              </a:rPr>
              <a:t>At the time I looked at how many undocumented students were in our campus, I learned that there were approximately 70, which is a large number! My</a:t>
            </a:r>
            <a:r>
              <a:rPr lang="en-US" sz="1100" b="0" i="0" u="none" strike="noStrike" cap="none" baseline="0" dirty="0">
                <a:solidFill>
                  <a:srgbClr val="000000"/>
                </a:solidFill>
                <a:effectLst/>
                <a:latin typeface="Arial"/>
                <a:ea typeface="Arial"/>
                <a:cs typeface="Arial"/>
                <a:sym typeface="Arial"/>
              </a:rPr>
              <a:t> colleague Laura actually found that the number is quite higher now; she’ll talk more about that shortly.</a:t>
            </a:r>
            <a:endParaRPr dirty="0"/>
          </a:p>
          <a:p>
            <a:pPr marL="457200" marR="0" lvl="0" indent="-22860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8:notes"/>
          <p:cNvSpPr>
            <a:spLocks noGrp="1" noRot="1" noChangeAspect="1"/>
          </p:cNvSpPr>
          <p:nvPr>
            <p:ph type="sldImg" idx="2"/>
          </p:nvPr>
        </p:nvSpPr>
        <p:spPr>
          <a:xfrm>
            <a:off x="390525" y="692150"/>
            <a:ext cx="6157913"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p8:notes"/>
          <p:cNvSpPr txBox="1">
            <a:spLocks noGrp="1"/>
          </p:cNvSpPr>
          <p:nvPr>
            <p:ph type="body" idx="1"/>
          </p:nvPr>
        </p:nvSpPr>
        <p:spPr>
          <a:xfrm>
            <a:off x="693897" y="4387136"/>
            <a:ext cx="5551170" cy="4156234"/>
          </a:xfrm>
          <a:prstGeom prst="rect">
            <a:avLst/>
          </a:prstGeom>
          <a:noFill/>
          <a:ln>
            <a:noFill/>
          </a:ln>
        </p:spPr>
        <p:txBody>
          <a:bodyPr spcFirstLastPara="1" wrap="square" lIns="91425" tIns="91425" rIns="91425" bIns="91425" anchor="t" anchorCtr="0">
            <a:noAutofit/>
          </a:bodyPr>
          <a:lstStyle/>
          <a:p>
            <a:pPr marL="139700" marR="0" lvl="0" indent="0" algn="l" rtl="0">
              <a:lnSpc>
                <a:spcPct val="100000"/>
              </a:lnSpc>
              <a:spcBef>
                <a:spcPts val="0"/>
              </a:spcBef>
              <a:spcAft>
                <a:spcPts val="0"/>
              </a:spcAft>
              <a:buClr>
                <a:srgbClr val="000000"/>
              </a:buClr>
              <a:buSzPts val="1400"/>
              <a:buFont typeface="Arial"/>
              <a:buNone/>
            </a:pPr>
            <a:r>
              <a:rPr lang="en" sz="1100" b="0" i="0" u="none" strike="noStrike" cap="none" dirty="0">
                <a:solidFill>
                  <a:srgbClr val="000000"/>
                </a:solidFill>
                <a:latin typeface="Arial"/>
                <a:ea typeface="Arial"/>
                <a:cs typeface="Arial"/>
                <a:sym typeface="Arial"/>
              </a:rPr>
              <a:t>Next,</a:t>
            </a:r>
            <a:r>
              <a:rPr lang="en" sz="1100" b="0" i="0" u="none" strike="noStrike" cap="none" baseline="0" dirty="0">
                <a:solidFill>
                  <a:srgbClr val="000000"/>
                </a:solidFill>
                <a:latin typeface="Arial"/>
                <a:ea typeface="Arial"/>
                <a:cs typeface="Arial"/>
                <a:sym typeface="Arial"/>
              </a:rPr>
              <a:t> I had found additional sources for support from conference reports</a:t>
            </a:r>
            <a:endParaRPr lang="en" sz="1100" b="0" i="0" u="none" strike="noStrike" cap="none" dirty="0">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endParaRPr lang="en" sz="1100" b="0" i="0" u="none" strike="noStrike" cap="none" dirty="0">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 sz="1100" b="0" i="0" u="none" strike="noStrike" cap="none" dirty="0">
                <a:solidFill>
                  <a:srgbClr val="000000"/>
                </a:solidFill>
                <a:latin typeface="Arial"/>
                <a:ea typeface="Arial"/>
                <a:cs typeface="Arial"/>
                <a:sym typeface="Arial"/>
              </a:rPr>
              <a:t>Reports from Association</a:t>
            </a:r>
            <a:r>
              <a:rPr lang="en" sz="1100" b="0" i="0" u="none" strike="noStrike" cap="none" baseline="0" dirty="0">
                <a:solidFill>
                  <a:srgbClr val="000000"/>
                </a:solidFill>
                <a:latin typeface="Arial"/>
                <a:ea typeface="Arial"/>
                <a:cs typeface="Arial"/>
                <a:sym typeface="Arial"/>
              </a:rPr>
              <a:t> of Library Collections and Technical Services and the Cataloging and Metatada Management Section, and the Subject Analysis Committee</a:t>
            </a:r>
            <a:r>
              <a:rPr lang="en" sz="1100" b="0" i="0" u="none" strike="noStrike" cap="none" dirty="0">
                <a:solidFill>
                  <a:srgbClr val="000000"/>
                </a:solidFill>
                <a:latin typeface="Arial"/>
                <a:ea typeface="Arial"/>
                <a:cs typeface="Arial"/>
                <a:sym typeface="Arial"/>
              </a:rPr>
              <a:t> at the last ALA Midwinter meeting of 2018 precisely on this topic, stated the following, “A possible alternative way forward is for cataloging agencies to apply non-LCSH terminology to works about undocumented immigrants and similar concepts. Such terminology could be sanctioned by PCC or the Program for Cooperative Cataloging, the Subject</a:t>
            </a:r>
            <a:r>
              <a:rPr lang="en" sz="1100" b="0" i="0" u="none" strike="noStrike" cap="none" baseline="0" dirty="0">
                <a:solidFill>
                  <a:srgbClr val="000000"/>
                </a:solidFill>
                <a:latin typeface="Arial"/>
                <a:ea typeface="Arial"/>
                <a:cs typeface="Arial"/>
                <a:sym typeface="Arial"/>
              </a:rPr>
              <a:t> Analysis Committee,</a:t>
            </a:r>
            <a:r>
              <a:rPr lang="en" sz="1100" b="0" i="0" u="none" strike="noStrike" cap="none" dirty="0">
                <a:solidFill>
                  <a:srgbClr val="000000"/>
                </a:solidFill>
                <a:latin typeface="Arial"/>
                <a:ea typeface="Arial"/>
                <a:cs typeface="Arial"/>
                <a:sym typeface="Arial"/>
              </a:rPr>
              <a:t> or another body.” (</a:t>
            </a:r>
            <a:r>
              <a:rPr lang="en" sz="1100" b="0" i="0" u="sng" strike="noStrike" cap="none" dirty="0">
                <a:solidFill>
                  <a:schemeClr val="hlink"/>
                </a:solidFill>
                <a:latin typeface="Arial"/>
                <a:ea typeface="Arial"/>
                <a:cs typeface="Arial"/>
                <a:sym typeface="Arial"/>
                <a:hlinkClick r:id="rId3"/>
              </a:rPr>
              <a:t>2018 ALA Midwinter Conference Report</a:t>
            </a:r>
            <a:r>
              <a:rPr lang="en" sz="1100" b="0" i="0" u="none" strike="noStrike" cap="none" dirty="0">
                <a:solidFill>
                  <a:srgbClr val="000000"/>
                </a:solidFill>
                <a:latin typeface="Arial"/>
                <a:ea typeface="Arial"/>
                <a:cs typeface="Arial"/>
                <a:sym typeface="Arial"/>
              </a:rPr>
              <a:t>, p.4).</a:t>
            </a:r>
          </a:p>
          <a:p>
            <a:pPr marL="457200" marR="0" lvl="0" indent="-317500" algn="l" rtl="0">
              <a:lnSpc>
                <a:spcPct val="100000"/>
              </a:lnSpc>
              <a:spcBef>
                <a:spcPts val="0"/>
              </a:spcBef>
              <a:spcAft>
                <a:spcPts val="0"/>
              </a:spcAft>
              <a:buClr>
                <a:srgbClr val="000000"/>
              </a:buClr>
              <a:buSzPts val="1400"/>
              <a:buFont typeface="Arial"/>
              <a:buChar char="●"/>
            </a:pPr>
            <a:endParaRPr lang="en" sz="1100" b="0" i="0" u="none" strike="noStrike" cap="none" dirty="0">
              <a:solidFill>
                <a:srgbClr val="000000"/>
              </a:solidFill>
              <a:latin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 sz="1100" b="0" i="0" u="none" strike="noStrike" cap="none" dirty="0">
                <a:solidFill>
                  <a:srgbClr val="000000"/>
                </a:solidFill>
                <a:latin typeface="Arial"/>
                <a:cs typeface="Arial"/>
                <a:sym typeface="Arial"/>
              </a:rPr>
              <a:t>And I would love to see</a:t>
            </a:r>
            <a:r>
              <a:rPr lang="en" sz="1100" b="0" i="0" u="none" strike="noStrike" cap="none" baseline="0" dirty="0">
                <a:solidFill>
                  <a:srgbClr val="000000"/>
                </a:solidFill>
                <a:latin typeface="Arial"/>
                <a:cs typeface="Arial"/>
                <a:sym typeface="Arial"/>
              </a:rPr>
              <a:t> this happen sometime soon!</a:t>
            </a:r>
            <a:endParaRPr dirty="0"/>
          </a:p>
          <a:p>
            <a:pPr marL="457200" marR="0" lvl="0" indent="-22860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9:notes"/>
          <p:cNvSpPr>
            <a:spLocks noGrp="1" noRot="1" noChangeAspect="1"/>
          </p:cNvSpPr>
          <p:nvPr>
            <p:ph type="sldImg" idx="2"/>
          </p:nvPr>
        </p:nvSpPr>
        <p:spPr>
          <a:xfrm>
            <a:off x="390525" y="692150"/>
            <a:ext cx="6157913"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p9:notes"/>
          <p:cNvSpPr txBox="1">
            <a:spLocks noGrp="1"/>
          </p:cNvSpPr>
          <p:nvPr>
            <p:ph type="body" idx="1"/>
          </p:nvPr>
        </p:nvSpPr>
        <p:spPr>
          <a:xfrm>
            <a:off x="693897" y="4387136"/>
            <a:ext cx="5551170" cy="4156234"/>
          </a:xfrm>
          <a:prstGeom prst="rect">
            <a:avLst/>
          </a:prstGeom>
          <a:noFill/>
          <a:ln>
            <a:noFill/>
          </a:ln>
        </p:spPr>
        <p:txBody>
          <a:bodyPr spcFirstLastPara="1" wrap="square" lIns="91425" tIns="91425" rIns="91425" bIns="91425" anchor="t" anchorCtr="0">
            <a:noAutofit/>
          </a:bodyPr>
          <a:lstStyle/>
          <a:p>
            <a:pPr marL="139700" marR="0" lvl="0" indent="0" algn="l" rtl="0">
              <a:lnSpc>
                <a:spcPct val="100000"/>
              </a:lnSpc>
              <a:spcBef>
                <a:spcPts val="0"/>
              </a:spcBef>
              <a:spcAft>
                <a:spcPts val="0"/>
              </a:spcAft>
              <a:buClr>
                <a:srgbClr val="000000"/>
              </a:buClr>
              <a:buSzPts val="1400"/>
              <a:buFont typeface="Arial"/>
              <a:buNone/>
            </a:pPr>
            <a:r>
              <a:rPr lang="en" sz="1100" b="0" i="0" u="none" strike="noStrike" cap="none" dirty="0">
                <a:solidFill>
                  <a:srgbClr val="000000"/>
                </a:solidFill>
                <a:latin typeface="Arial"/>
                <a:ea typeface="Arial"/>
                <a:cs typeface="Arial"/>
                <a:sym typeface="Arial"/>
              </a:rPr>
              <a:t>This slide shows the academic resources that already use “undocumented immigrants”</a:t>
            </a:r>
          </a:p>
          <a:p>
            <a:pPr marL="139700" marR="0" lvl="0" indent="0" algn="l" rtl="0">
              <a:lnSpc>
                <a:spcPct val="100000"/>
              </a:lnSpc>
              <a:spcBef>
                <a:spcPts val="0"/>
              </a:spcBef>
              <a:spcAft>
                <a:spcPts val="0"/>
              </a:spcAft>
              <a:buClr>
                <a:srgbClr val="000000"/>
              </a:buClr>
              <a:buSzPts val="1400"/>
              <a:buFont typeface="Arial"/>
              <a:buNone/>
            </a:pPr>
            <a:endParaRPr lang="en" sz="1100" b="0" i="0" u="none" strike="noStrike" cap="none" dirty="0">
              <a:solidFill>
                <a:srgbClr val="000000"/>
              </a:solidFill>
              <a:latin typeface="Arial"/>
              <a:ea typeface="Arial"/>
              <a:cs typeface="Arial"/>
              <a:sym typeface="Arial"/>
            </a:endParaRPr>
          </a:p>
          <a:p>
            <a:pPr marL="139700" marR="0" lvl="0" indent="0" algn="l" rtl="0">
              <a:lnSpc>
                <a:spcPct val="100000"/>
              </a:lnSpc>
              <a:spcBef>
                <a:spcPts val="0"/>
              </a:spcBef>
              <a:spcAft>
                <a:spcPts val="0"/>
              </a:spcAft>
              <a:buClr>
                <a:srgbClr val="000000"/>
              </a:buClr>
              <a:buSzPts val="1400"/>
              <a:buFont typeface="Arial"/>
              <a:buNone/>
            </a:pPr>
            <a:r>
              <a:rPr lang="en" sz="1100" b="0" i="0" u="none" strike="noStrike" cap="none" dirty="0">
                <a:solidFill>
                  <a:srgbClr val="000000"/>
                </a:solidFill>
                <a:latin typeface="Arial"/>
                <a:ea typeface="Arial"/>
                <a:cs typeface="Arial"/>
                <a:sym typeface="Arial"/>
              </a:rPr>
              <a:t>You can see that it is government resources</a:t>
            </a:r>
            <a:r>
              <a:rPr lang="en" sz="1100" b="0" i="0" u="none" strike="noStrike" cap="none" baseline="0" dirty="0">
                <a:solidFill>
                  <a:srgbClr val="000000"/>
                </a:solidFill>
                <a:latin typeface="Arial"/>
                <a:ea typeface="Arial"/>
                <a:cs typeface="Arial"/>
                <a:sym typeface="Arial"/>
              </a:rPr>
              <a:t> that still use the offensive terms</a:t>
            </a:r>
            <a:endParaRPr lang="en" sz="1100" b="0" i="0" u="none" strike="noStrike" cap="none" dirty="0">
              <a:solidFill>
                <a:srgbClr val="000000"/>
              </a:solidFill>
              <a:latin typeface="Arial"/>
              <a:ea typeface="Arial"/>
              <a:cs typeface="Arial"/>
              <a:sym typeface="Arial"/>
            </a:endParaRPr>
          </a:p>
          <a:p>
            <a:pPr marL="139700" marR="0" lvl="0" indent="0" algn="l" rtl="0">
              <a:lnSpc>
                <a:spcPct val="100000"/>
              </a:lnSpc>
              <a:spcBef>
                <a:spcPts val="0"/>
              </a:spcBef>
              <a:spcAft>
                <a:spcPts val="0"/>
              </a:spcAft>
              <a:buClr>
                <a:srgbClr val="000000"/>
              </a:buClr>
              <a:buSzPts val="1400"/>
              <a:buFont typeface="Arial"/>
              <a:buNone/>
            </a:pPr>
            <a:endParaRPr lang="en" sz="1100" b="0" i="0" u="none" strike="noStrike" cap="none" dirty="0">
              <a:solidFill>
                <a:srgbClr val="000000"/>
              </a:solidFill>
              <a:latin typeface="Arial"/>
              <a:ea typeface="Arial"/>
              <a:cs typeface="Arial"/>
              <a:sym typeface="Arial"/>
            </a:endParaRPr>
          </a:p>
          <a:p>
            <a:pPr marL="13970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3341715"/>
            <a:ext cx="7543800" cy="85725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1101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394348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311084"/>
            <a:ext cx="1971675" cy="431806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11083"/>
            <a:ext cx="5800725" cy="4318067"/>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70849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4200"/>
              <a:buFont typeface="Cabin"/>
              <a:buNone/>
              <a:defRPr sz="2400" b="0" i="0" u="none" strike="noStrike" cap="none">
                <a:solidFill>
                  <a:schemeClr val="dk1"/>
                </a:solidFill>
                <a:latin typeface="Cabin"/>
                <a:ea typeface="Cabin"/>
                <a:cs typeface="Cabin"/>
                <a:sym typeface="Cabin"/>
              </a:defRPr>
            </a:lvl1pPr>
            <a:lvl2pPr lvl="1">
              <a:spcBef>
                <a:spcPts val="0"/>
              </a:spcBef>
              <a:spcAft>
                <a:spcPts val="0"/>
              </a:spcAft>
              <a:buSzPts val="4200"/>
              <a:buFont typeface="Arial"/>
              <a:buNone/>
              <a:defRPr sz="1800"/>
            </a:lvl2pPr>
            <a:lvl3pPr lvl="2">
              <a:spcBef>
                <a:spcPts val="0"/>
              </a:spcBef>
              <a:spcAft>
                <a:spcPts val="0"/>
              </a:spcAft>
              <a:buSzPts val="4200"/>
              <a:buFont typeface="Arial"/>
              <a:buNone/>
              <a:defRPr sz="1800"/>
            </a:lvl3pPr>
            <a:lvl4pPr lvl="3">
              <a:spcBef>
                <a:spcPts val="0"/>
              </a:spcBef>
              <a:spcAft>
                <a:spcPts val="0"/>
              </a:spcAft>
              <a:buSzPts val="4200"/>
              <a:buFont typeface="Arial"/>
              <a:buNone/>
              <a:defRPr sz="1800"/>
            </a:lvl4pPr>
            <a:lvl5pPr lvl="4">
              <a:spcBef>
                <a:spcPts val="0"/>
              </a:spcBef>
              <a:spcAft>
                <a:spcPts val="0"/>
              </a:spcAft>
              <a:buSzPts val="4200"/>
              <a:buFont typeface="Arial"/>
              <a:buNone/>
              <a:defRPr sz="1800"/>
            </a:lvl5pPr>
            <a:lvl6pPr lvl="5">
              <a:spcBef>
                <a:spcPts val="0"/>
              </a:spcBef>
              <a:spcAft>
                <a:spcPts val="0"/>
              </a:spcAft>
              <a:buSzPts val="4200"/>
              <a:buFont typeface="Arial"/>
              <a:buNone/>
              <a:defRPr sz="1800"/>
            </a:lvl6pPr>
            <a:lvl7pPr lvl="6">
              <a:spcBef>
                <a:spcPts val="0"/>
              </a:spcBef>
              <a:spcAft>
                <a:spcPts val="0"/>
              </a:spcAft>
              <a:buSzPts val="4200"/>
              <a:buFont typeface="Arial"/>
              <a:buNone/>
              <a:defRPr sz="1800"/>
            </a:lvl7pPr>
            <a:lvl8pPr lvl="7">
              <a:spcBef>
                <a:spcPts val="0"/>
              </a:spcBef>
              <a:spcAft>
                <a:spcPts val="0"/>
              </a:spcAft>
              <a:buSzPts val="4200"/>
              <a:buFont typeface="Arial"/>
              <a:buNone/>
              <a:defRPr sz="1800"/>
            </a:lvl8pPr>
            <a:lvl9pPr lvl="8">
              <a:spcBef>
                <a:spcPts val="0"/>
              </a:spcBef>
              <a:spcAft>
                <a:spcPts val="0"/>
              </a:spcAft>
              <a:buSzPts val="4200"/>
              <a:buFont typeface="Arial"/>
              <a:buNone/>
              <a:defRPr sz="1800"/>
            </a:lvl9pPr>
          </a:lstStyle>
          <a:p>
            <a:endParaRPr/>
          </a:p>
        </p:txBody>
      </p:sp>
      <p:sp>
        <p:nvSpPr>
          <p:cNvPr id="23" name="Google Shape;23;p3"/>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lstStyle>
            <a:lvl1pPr marL="457200" marR="0" lvl="0" indent="-342900" algn="l" rtl="0">
              <a:lnSpc>
                <a:spcPct val="120000"/>
              </a:lnSpc>
              <a:spcBef>
                <a:spcPts val="0"/>
              </a:spcBef>
              <a:spcAft>
                <a:spcPts val="0"/>
              </a:spcAft>
              <a:buClr>
                <a:schemeClr val="accent1"/>
              </a:buClr>
              <a:buSzPts val="1800"/>
              <a:buFont typeface="Arial"/>
              <a:buChar char="●"/>
              <a:defRPr sz="1500" b="0" i="0" u="none" strike="noStrike" cap="none">
                <a:solidFill>
                  <a:schemeClr val="dk1"/>
                </a:solidFill>
                <a:latin typeface="Cabin"/>
                <a:ea typeface="Cabin"/>
                <a:cs typeface="Cabin"/>
                <a:sym typeface="Cabin"/>
              </a:defRPr>
            </a:lvl1pPr>
            <a:lvl2pPr marL="914400" marR="0" lvl="1" indent="-317500" algn="l" rtl="0">
              <a:lnSpc>
                <a:spcPct val="120000"/>
              </a:lnSpc>
              <a:spcBef>
                <a:spcPts val="1600"/>
              </a:spcBef>
              <a:spcAft>
                <a:spcPts val="0"/>
              </a:spcAft>
              <a:buClr>
                <a:schemeClr val="accent1"/>
              </a:buClr>
              <a:buSzPts val="1400"/>
              <a:buFont typeface="Arial"/>
              <a:buChar char="○"/>
              <a:defRPr sz="1350" b="0" i="0" u="none" strike="noStrike" cap="none">
                <a:solidFill>
                  <a:schemeClr val="dk1"/>
                </a:solidFill>
                <a:latin typeface="Cabin"/>
                <a:ea typeface="Cabin"/>
                <a:cs typeface="Cabin"/>
                <a:sym typeface="Cabin"/>
              </a:defRPr>
            </a:lvl2pPr>
            <a:lvl3pPr marL="1371600" marR="0" lvl="2" indent="-317500" algn="l" rtl="0">
              <a:lnSpc>
                <a:spcPct val="120000"/>
              </a:lnSpc>
              <a:spcBef>
                <a:spcPts val="1600"/>
              </a:spcBef>
              <a:spcAft>
                <a:spcPts val="0"/>
              </a:spcAft>
              <a:buClr>
                <a:schemeClr val="accent1"/>
              </a:buClr>
              <a:buSzPts val="1400"/>
              <a:buFont typeface="Arial"/>
              <a:buChar char="■"/>
              <a:defRPr sz="1200" b="0" i="0" u="none" strike="noStrike" cap="none">
                <a:solidFill>
                  <a:schemeClr val="dk1"/>
                </a:solidFill>
                <a:latin typeface="Cabin"/>
                <a:ea typeface="Cabin"/>
                <a:cs typeface="Cabin"/>
                <a:sym typeface="Cabin"/>
              </a:defRPr>
            </a:lvl3pPr>
            <a:lvl4pPr marL="1828800" marR="0" lvl="3" indent="-317500" algn="l" rtl="0">
              <a:lnSpc>
                <a:spcPct val="120000"/>
              </a:lnSpc>
              <a:spcBef>
                <a:spcPts val="1600"/>
              </a:spcBef>
              <a:spcAft>
                <a:spcPts val="0"/>
              </a:spcAft>
              <a:buClr>
                <a:schemeClr val="accent1"/>
              </a:buClr>
              <a:buSzPts val="1400"/>
              <a:buFont typeface="Arial"/>
              <a:buChar char="●"/>
              <a:defRPr sz="1050" b="0" i="0" u="none" strike="noStrike" cap="none">
                <a:solidFill>
                  <a:schemeClr val="dk1"/>
                </a:solidFill>
                <a:latin typeface="Cabin"/>
                <a:ea typeface="Cabin"/>
                <a:cs typeface="Cabin"/>
                <a:sym typeface="Cabin"/>
              </a:defRPr>
            </a:lvl4pPr>
            <a:lvl5pPr marL="2286000" marR="0" lvl="4" indent="-317500" algn="l" rtl="0">
              <a:lnSpc>
                <a:spcPct val="120000"/>
              </a:lnSpc>
              <a:spcBef>
                <a:spcPts val="1600"/>
              </a:spcBef>
              <a:spcAft>
                <a:spcPts val="0"/>
              </a:spcAft>
              <a:buClr>
                <a:schemeClr val="accent1"/>
              </a:buClr>
              <a:buSzPts val="1400"/>
              <a:buFont typeface="Arial"/>
              <a:buChar char="○"/>
              <a:defRPr sz="900" b="0" i="0" u="none" strike="noStrike" cap="none">
                <a:solidFill>
                  <a:schemeClr val="dk1"/>
                </a:solidFill>
                <a:latin typeface="Cabin"/>
                <a:ea typeface="Cabin"/>
                <a:cs typeface="Cabin"/>
                <a:sym typeface="Cabin"/>
              </a:defRPr>
            </a:lvl5pPr>
            <a:lvl6pPr marL="2743200" marR="0" lvl="5" indent="-317500" algn="l" rtl="0">
              <a:lnSpc>
                <a:spcPct val="120000"/>
              </a:lnSpc>
              <a:spcBef>
                <a:spcPts val="1600"/>
              </a:spcBef>
              <a:spcAft>
                <a:spcPts val="0"/>
              </a:spcAft>
              <a:buClr>
                <a:schemeClr val="accent1"/>
              </a:buClr>
              <a:buSzPts val="1400"/>
              <a:buFont typeface="Arial"/>
              <a:buChar char="■"/>
              <a:defRPr sz="900" b="0" i="0" u="none" strike="noStrike" cap="none">
                <a:solidFill>
                  <a:schemeClr val="dk1"/>
                </a:solidFill>
                <a:latin typeface="Cabin"/>
                <a:ea typeface="Cabin"/>
                <a:cs typeface="Cabin"/>
                <a:sym typeface="Cabin"/>
              </a:defRPr>
            </a:lvl6pPr>
            <a:lvl7pPr marL="3200400" marR="0" lvl="6" indent="-317500" algn="l" rtl="0">
              <a:lnSpc>
                <a:spcPct val="120000"/>
              </a:lnSpc>
              <a:spcBef>
                <a:spcPts val="1600"/>
              </a:spcBef>
              <a:spcAft>
                <a:spcPts val="0"/>
              </a:spcAft>
              <a:buClr>
                <a:schemeClr val="accent1"/>
              </a:buClr>
              <a:buSzPts val="1400"/>
              <a:buFont typeface="Arial"/>
              <a:buChar char="●"/>
              <a:defRPr sz="900" b="0" i="0" u="none" strike="noStrike" cap="none">
                <a:solidFill>
                  <a:schemeClr val="dk1"/>
                </a:solidFill>
                <a:latin typeface="Cabin"/>
                <a:ea typeface="Cabin"/>
                <a:cs typeface="Cabin"/>
                <a:sym typeface="Cabin"/>
              </a:defRPr>
            </a:lvl7pPr>
            <a:lvl8pPr marL="3657600" marR="0" lvl="7" indent="-317500" algn="l" rtl="0">
              <a:lnSpc>
                <a:spcPct val="120000"/>
              </a:lnSpc>
              <a:spcBef>
                <a:spcPts val="1600"/>
              </a:spcBef>
              <a:spcAft>
                <a:spcPts val="0"/>
              </a:spcAft>
              <a:buClr>
                <a:schemeClr val="accent1"/>
              </a:buClr>
              <a:buSzPts val="1400"/>
              <a:buFont typeface="Arial"/>
              <a:buChar char="○"/>
              <a:defRPr sz="900" b="0" i="0" u="none" strike="noStrike" cap="none">
                <a:solidFill>
                  <a:schemeClr val="dk1"/>
                </a:solidFill>
                <a:latin typeface="Cabin"/>
                <a:ea typeface="Cabin"/>
                <a:cs typeface="Cabin"/>
                <a:sym typeface="Cabin"/>
              </a:defRPr>
            </a:lvl8pPr>
            <a:lvl9pPr marL="4114800" marR="0" lvl="8" indent="-317500" algn="l" rtl="0">
              <a:lnSpc>
                <a:spcPct val="120000"/>
              </a:lnSpc>
              <a:spcBef>
                <a:spcPts val="1600"/>
              </a:spcBef>
              <a:spcAft>
                <a:spcPts val="1600"/>
              </a:spcAft>
              <a:buClr>
                <a:schemeClr val="accent1"/>
              </a:buClr>
              <a:buSzPts val="1400"/>
              <a:buFont typeface="Arial"/>
              <a:buChar char="■"/>
              <a:defRPr sz="900" b="0" i="0" u="none" strike="noStrike" cap="none">
                <a:solidFill>
                  <a:schemeClr val="dk1"/>
                </a:solidFill>
                <a:latin typeface="Cabin"/>
                <a:ea typeface="Cabin"/>
                <a:cs typeface="Cabin"/>
                <a:sym typeface="Cabin"/>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1pPr>
            <a:lvl2pPr marL="0" marR="0" lvl="1"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2pPr>
            <a:lvl3pPr marL="0" marR="0" lvl="2"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3pPr>
            <a:lvl4pPr marL="0" marR="0" lvl="3"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4pPr>
            <a:lvl5pPr marL="0" marR="0" lvl="4"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5pPr>
            <a:lvl6pPr marL="0" marR="0" lvl="5"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6pPr>
            <a:lvl7pPr marL="0" marR="0" lvl="6"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7pPr>
            <a:lvl8pPr marL="0" marR="0" lvl="7"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8pPr>
            <a:lvl9pPr marL="0" marR="0" lvl="8"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44591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773297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3460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384301"/>
            <a:ext cx="3703320" cy="3017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384301"/>
            <a:ext cx="3703320" cy="3017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052431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22960" y="1936751"/>
            <a:ext cx="3703320" cy="25336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63440" y="1936751"/>
            <a:ext cx="3703320" cy="25336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55075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228031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588449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548640"/>
            <a:ext cx="4869180" cy="3943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194560"/>
            <a:ext cx="2400300" cy="2534343"/>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a:xfrm>
            <a:off x="349134" y="4844839"/>
            <a:ext cx="1963883" cy="273844"/>
          </a:xfrm>
        </p:spPr>
        <p:txBody>
          <a:bodyPr/>
          <a:lstStyle>
            <a:lvl1pPr algn="l">
              <a:defRPr/>
            </a:lvl1pPr>
          </a:lstStyle>
          <a:p>
            <a:endParaRPr lang="en-US"/>
          </a:p>
        </p:txBody>
      </p:sp>
      <p:sp>
        <p:nvSpPr>
          <p:cNvPr id="6" name="Footer Placeholder 5"/>
          <p:cNvSpPr>
            <a:spLocks noGrp="1"/>
          </p:cNvSpPr>
          <p:nvPr>
            <p:ph type="ftr" sz="quarter" idx="11"/>
          </p:nvPr>
        </p:nvSpPr>
        <p:spPr>
          <a:xfrm>
            <a:off x="3600450" y="4844839"/>
            <a:ext cx="3486150" cy="273844"/>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363674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8630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4948" cy="617220"/>
          </a:xfrm>
        </p:spPr>
        <p:txBody>
          <a:bodyPr lIns="91440" tIns="0" rIns="9144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3686307"/>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22960" y="4430267"/>
            <a:ext cx="7584948" cy="44577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1299843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0737"/>
            <a:ext cx="9144001" cy="49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3"/>
            <a:ext cx="7543800" cy="108806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384301"/>
            <a:ext cx="7543800" cy="301752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4844839"/>
            <a:ext cx="1854203" cy="273844"/>
          </a:xfrm>
          <a:prstGeom prst="rect">
            <a:avLst/>
          </a:prstGeom>
        </p:spPr>
        <p:txBody>
          <a:bodyPr vert="horz" lIns="91440" tIns="45720" rIns="91440" bIns="45720" rtlCol="0" anchor="ctr"/>
          <a:lstStyle>
            <a:lvl1pPr algn="l">
              <a:defRPr sz="675">
                <a:solidFill>
                  <a:srgbClr val="FFFFFF"/>
                </a:solidFill>
              </a:defRPr>
            </a:lvl1pPr>
          </a:lstStyle>
          <a:p>
            <a:endParaRPr lang="en-US"/>
          </a:p>
        </p:txBody>
      </p:sp>
      <p:sp>
        <p:nvSpPr>
          <p:cNvPr id="5" name="Footer Placeholder 4"/>
          <p:cNvSpPr>
            <a:spLocks noGrp="1"/>
          </p:cNvSpPr>
          <p:nvPr>
            <p:ph type="ftr" sz="quarter" idx="3"/>
          </p:nvPr>
        </p:nvSpPr>
        <p:spPr>
          <a:xfrm>
            <a:off x="2764639" y="4844839"/>
            <a:ext cx="3617103" cy="273844"/>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4844839"/>
            <a:ext cx="984019" cy="273844"/>
          </a:xfrm>
          <a:prstGeom prst="rect">
            <a:avLst/>
          </a:prstGeom>
        </p:spPr>
        <p:txBody>
          <a:bodyPr vert="horz" lIns="91440" tIns="45720" rIns="91440" bIns="45720" rtlCol="0" anchor="ctr"/>
          <a:lstStyle>
            <a:lvl1pPr algn="r">
              <a:defRPr sz="788">
                <a:solidFill>
                  <a:srgbClr val="FFFFFF"/>
                </a:solidFill>
              </a:defRPr>
            </a:lvl1pPr>
          </a:lstStyle>
          <a:p>
            <a:pPr marL="0" lvl="0" indent="0" algn="r" rtl="0">
              <a:spcBef>
                <a:spcPts val="0"/>
              </a:spcBef>
              <a:spcAft>
                <a:spcPts val="0"/>
              </a:spcAft>
              <a:buNone/>
            </a:pPr>
            <a:fld id="{00000000-1234-1234-1234-123412341234}" type="slidenum">
              <a:rPr lang="en" smtClean="0"/>
              <a:t>‹#›</a:t>
            </a:fld>
            <a:endParaRPr lang="en"/>
          </a:p>
        </p:txBody>
      </p:sp>
      <p:cxnSp>
        <p:nvCxnSpPr>
          <p:cNvPr id="10" name="Straight Connector 9"/>
          <p:cNvCxnSpPr/>
          <p:nvPr/>
        </p:nvCxnSpPr>
        <p:spPr>
          <a:xfrm>
            <a:off x="895149" y="1303384"/>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560873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sldNum="0" hdr="0" ftr="0" dt="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hyperlink" Target="https://www.raceforward.org/about" TargetMode="External"/><Relationship Id="rId3" Type="http://schemas.openxmlformats.org/officeDocument/2006/relationships/hyperlink" Target="http://connect.ala.org/node/255185" TargetMode="External"/><Relationship Id="rId7" Type="http://schemas.openxmlformats.org/officeDocument/2006/relationships/hyperlink" Target="http://lj.libraryjournal.com/2016/06/legislation/library-of-congress-drops-illegal-alien-subject-heading-provokes-backlash-legislation/#_" TargetMode="External"/><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hyperlink" Target="https://academicworks.cuny.edu/ulj/vol19/iss1/7" TargetMode="External"/><Relationship Id="rId5" Type="http://schemas.openxmlformats.org/officeDocument/2006/relationships/hyperlink" Target="http://connect.ala.org/files/ATT-5-Dartmouth-EvidenceforLibraryofCongressCase.docx" TargetMode="External"/><Relationship Id="rId4" Type="http://schemas.openxmlformats.org/officeDocument/2006/relationships/hyperlink" Target="http://www.dailycamera.com/cu-news/ci_31272056/university-colorado-daca-students"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4"/>
          <p:cNvSpPr txBox="1">
            <a:spLocks noGrp="1"/>
          </p:cNvSpPr>
          <p:nvPr>
            <p:ph type="ctrTitle"/>
          </p:nvPr>
        </p:nvSpPr>
        <p:spPr>
          <a:xfrm>
            <a:off x="661013" y="232914"/>
            <a:ext cx="7630128" cy="1802920"/>
          </a:xfrm>
          <a:prstGeom prst="rect">
            <a:avLst/>
          </a:prstGeom>
          <a:noFill/>
          <a:ln>
            <a:noFill/>
          </a:ln>
        </p:spPr>
        <p:txBody>
          <a:bodyPr spcFirstLastPara="1" wrap="square" lIns="91425" tIns="91425" rIns="91425" bIns="91425" anchor="b" anchorCtr="0">
            <a:noAutofit/>
          </a:bodyPr>
          <a:lstStyle/>
          <a:p>
            <a:pPr lvl="0" algn="ctr">
              <a:buSzPts val="2400"/>
            </a:pPr>
            <a:br>
              <a:rPr lang="en-US" sz="2400" dirty="0"/>
            </a:br>
            <a:br>
              <a:rPr lang="en-US" sz="2400" dirty="0"/>
            </a:br>
            <a:br>
              <a:rPr lang="en-US" sz="2400" dirty="0"/>
            </a:br>
            <a:r>
              <a:rPr lang="en-US" sz="2400" dirty="0"/>
              <a:t>Radical Cataloging: </a:t>
            </a:r>
            <a:br>
              <a:rPr lang="en-US" sz="2400" dirty="0"/>
            </a:br>
            <a:br>
              <a:rPr lang="en-US" sz="2400" dirty="0"/>
            </a:br>
            <a:r>
              <a:rPr lang="en-US" sz="2400" dirty="0"/>
              <a:t>Using Alternative Subject Headings Locally to Promote Inclusiveness and Diversity </a:t>
            </a:r>
            <a:endParaRPr sz="2400" dirty="0"/>
          </a:p>
        </p:txBody>
      </p:sp>
      <p:sp>
        <p:nvSpPr>
          <p:cNvPr id="105" name="Google Shape;105;p14"/>
          <p:cNvSpPr txBox="1">
            <a:spLocks noGrp="1"/>
          </p:cNvSpPr>
          <p:nvPr>
            <p:ph type="subTitle" idx="1"/>
          </p:nvPr>
        </p:nvSpPr>
        <p:spPr>
          <a:xfrm>
            <a:off x="1773716" y="3390181"/>
            <a:ext cx="5486400" cy="1276710"/>
          </a:xfrm>
          <a:prstGeom prst="rect">
            <a:avLst/>
          </a:prstGeom>
          <a:noFill/>
          <a:ln>
            <a:noFill/>
          </a:ln>
        </p:spPr>
        <p:txBody>
          <a:bodyPr spcFirstLastPara="1" wrap="square" lIns="91425" tIns="91425" rIns="91425" bIns="91425" anchor="t" anchorCtr="0">
            <a:noAutofit/>
          </a:bodyPr>
          <a:lstStyle/>
          <a:p>
            <a:pPr marL="0" marR="0" lvl="0" indent="0" algn="ctr" rtl="0">
              <a:lnSpc>
                <a:spcPct val="120000"/>
              </a:lnSpc>
              <a:spcBef>
                <a:spcPts val="0"/>
              </a:spcBef>
              <a:spcAft>
                <a:spcPts val="0"/>
              </a:spcAft>
              <a:buClr>
                <a:schemeClr val="accent1"/>
              </a:buClr>
              <a:buSzPts val="1100"/>
              <a:buFont typeface="Arial"/>
              <a:buNone/>
            </a:pPr>
            <a:r>
              <a:rPr lang="en-US" sz="1100" i="0" u="none" strike="noStrike" cap="none" dirty="0">
                <a:solidFill>
                  <a:schemeClr val="dk1"/>
                </a:solidFill>
              </a:rPr>
              <a:t>Sol </a:t>
            </a:r>
            <a:r>
              <a:rPr lang="en-US" sz="1100" i="0" u="none" strike="noStrike" cap="none" dirty="0" err="1">
                <a:solidFill>
                  <a:schemeClr val="dk1"/>
                </a:solidFill>
              </a:rPr>
              <a:t>María</a:t>
            </a:r>
            <a:r>
              <a:rPr lang="en-US" sz="1100" i="0" u="none" strike="noStrike" cap="none" dirty="0">
                <a:solidFill>
                  <a:schemeClr val="dk1"/>
                </a:solidFill>
              </a:rPr>
              <a:t> </a:t>
            </a:r>
            <a:r>
              <a:rPr lang="en-US" sz="1100" i="0" u="none" strike="noStrike" cap="none" dirty="0" err="1">
                <a:solidFill>
                  <a:schemeClr val="dk1"/>
                </a:solidFill>
              </a:rPr>
              <a:t>López</a:t>
            </a:r>
            <a:r>
              <a:rPr lang="en-US" sz="1100" i="0" u="none" strike="noStrike" cap="none" dirty="0">
                <a:solidFill>
                  <a:schemeClr val="dk1"/>
                </a:solidFill>
              </a:rPr>
              <a:t> &amp; Laura Wright</a:t>
            </a:r>
            <a:endParaRPr dirty="0"/>
          </a:p>
          <a:p>
            <a:pPr marL="0" marR="0" lvl="0" indent="0" algn="ctr" rtl="0">
              <a:lnSpc>
                <a:spcPct val="120000"/>
              </a:lnSpc>
              <a:spcBef>
                <a:spcPts val="0"/>
              </a:spcBef>
              <a:spcAft>
                <a:spcPts val="0"/>
              </a:spcAft>
              <a:buClr>
                <a:schemeClr val="accent1"/>
              </a:buClr>
              <a:buSzPts val="1100"/>
              <a:buFont typeface="Arial"/>
              <a:buNone/>
            </a:pPr>
            <a:endParaRPr lang="en" sz="1100" i="0" u="none" strike="noStrike" cap="none" dirty="0">
              <a:solidFill>
                <a:schemeClr val="dk1"/>
              </a:solidFill>
            </a:endParaRPr>
          </a:p>
          <a:p>
            <a:pPr marL="0" marR="0" lvl="0" indent="0" algn="ctr" rtl="0">
              <a:lnSpc>
                <a:spcPct val="120000"/>
              </a:lnSpc>
              <a:spcBef>
                <a:spcPts val="0"/>
              </a:spcBef>
              <a:spcAft>
                <a:spcPts val="0"/>
              </a:spcAft>
              <a:buClr>
                <a:schemeClr val="accent1"/>
              </a:buClr>
              <a:buSzPts val="1100"/>
              <a:buFont typeface="Arial"/>
              <a:buNone/>
            </a:pPr>
            <a:r>
              <a:rPr lang="en" sz="1100" i="0" u="none" strike="noStrike" cap="none" dirty="0">
                <a:solidFill>
                  <a:schemeClr val="dk1"/>
                </a:solidFill>
              </a:rPr>
              <a:t>UNIVERSITY OF COLORADO BOULDER LIBRARIES</a:t>
            </a:r>
          </a:p>
          <a:p>
            <a:pPr marL="0" marR="0" lvl="0" indent="0" algn="ctr" rtl="0">
              <a:lnSpc>
                <a:spcPct val="120000"/>
              </a:lnSpc>
              <a:spcBef>
                <a:spcPts val="0"/>
              </a:spcBef>
              <a:spcAft>
                <a:spcPts val="0"/>
              </a:spcAft>
              <a:buClr>
                <a:schemeClr val="accent1"/>
              </a:buClr>
              <a:buSzPts val="1100"/>
              <a:buFont typeface="Arial"/>
              <a:buNone/>
            </a:pPr>
            <a:endParaRPr lang="en" sz="1100" cap="none" dirty="0">
              <a:solidFill>
                <a:schemeClr val="dk1"/>
              </a:solidFill>
            </a:endParaRPr>
          </a:p>
          <a:p>
            <a:pPr marL="0" marR="0" lvl="0" indent="0" algn="ctr" rtl="0">
              <a:lnSpc>
                <a:spcPct val="120000"/>
              </a:lnSpc>
              <a:spcBef>
                <a:spcPts val="0"/>
              </a:spcBef>
              <a:spcAft>
                <a:spcPts val="0"/>
              </a:spcAft>
              <a:buClr>
                <a:schemeClr val="accent1"/>
              </a:buClr>
              <a:buSzPts val="1100"/>
              <a:buFont typeface="Arial"/>
              <a:buNone/>
            </a:pPr>
            <a:r>
              <a:rPr lang="en" sz="1100" cap="none" dirty="0">
                <a:solidFill>
                  <a:schemeClr val="dk1"/>
                </a:solidFill>
              </a:rPr>
              <a:t>October 16, 2018</a:t>
            </a:r>
            <a:endParaRPr dirty="0"/>
          </a:p>
          <a:p>
            <a:pPr marL="0" marR="0" lvl="0" indent="0" algn="ctr" rtl="0">
              <a:lnSpc>
                <a:spcPct val="120000"/>
              </a:lnSpc>
              <a:spcBef>
                <a:spcPts val="0"/>
              </a:spcBef>
              <a:spcAft>
                <a:spcPts val="0"/>
              </a:spcAft>
              <a:buClr>
                <a:schemeClr val="accent1"/>
              </a:buClr>
              <a:buSzPts val="1100"/>
              <a:buFont typeface="Arial"/>
              <a:buNone/>
            </a:pPr>
            <a:endParaRPr sz="1100" i="0" u="none" strike="noStrike" cap="none" dirty="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6"/>
          <p:cNvSpPr txBox="1">
            <a:spLocks noGrp="1"/>
          </p:cNvSpPr>
          <p:nvPr>
            <p:ph type="title"/>
          </p:nvPr>
        </p:nvSpPr>
        <p:spPr>
          <a:xfrm>
            <a:off x="188779" y="315925"/>
            <a:ext cx="8643521" cy="831300"/>
          </a:xfrm>
          <a:prstGeom prst="rect">
            <a:avLst/>
          </a:prstGeom>
          <a:noFill/>
          <a:ln>
            <a:noFill/>
          </a:ln>
        </p:spPr>
        <p:txBody>
          <a:bodyPr spcFirstLastPara="1" wrap="square" lIns="91425" tIns="91425" rIns="91425" bIns="91425" anchor="b" anchorCtr="0">
            <a:noAutofit/>
          </a:bodyPr>
          <a:lstStyle/>
          <a:p>
            <a:pPr marL="0" marR="0" lvl="0" indent="0" algn="l" rtl="0">
              <a:lnSpc>
                <a:spcPct val="90000"/>
              </a:lnSpc>
              <a:spcBef>
                <a:spcPts val="0"/>
              </a:spcBef>
              <a:spcAft>
                <a:spcPts val="0"/>
              </a:spcAft>
              <a:buClr>
                <a:schemeClr val="dk1"/>
              </a:buClr>
              <a:buSzPts val="4200"/>
              <a:buFont typeface="Cabin"/>
              <a:buNone/>
            </a:pPr>
            <a:r>
              <a:rPr lang="en" sz="2400" b="0" i="0" u="none" strike="noStrike" cap="none" dirty="0">
                <a:solidFill>
                  <a:schemeClr val="dk1"/>
                </a:solidFill>
                <a:latin typeface="Calibri Light" panose="020F0302020204030204" pitchFamily="34" charset="0"/>
                <a:cs typeface="Calibri Light" panose="020F0302020204030204" pitchFamily="34" charset="0"/>
                <a:sym typeface="Cabin"/>
              </a:rPr>
              <a:t>PROJECT DESCRIPTION</a:t>
            </a:r>
            <a:endParaRPr sz="2400" b="0" i="0" u="none" strike="noStrike" cap="none" dirty="0">
              <a:solidFill>
                <a:schemeClr val="dk1"/>
              </a:solidFill>
              <a:latin typeface="Calibri Light" panose="020F0302020204030204" pitchFamily="34" charset="0"/>
              <a:cs typeface="Calibri Light" panose="020F0302020204030204" pitchFamily="34" charset="0"/>
              <a:sym typeface="Cabin"/>
            </a:endParaRPr>
          </a:p>
        </p:txBody>
      </p:sp>
      <p:sp>
        <p:nvSpPr>
          <p:cNvPr id="177" name="Google Shape;177;p26"/>
          <p:cNvSpPr txBox="1">
            <a:spLocks noGrp="1"/>
          </p:cNvSpPr>
          <p:nvPr>
            <p:ph type="body" idx="1"/>
          </p:nvPr>
        </p:nvSpPr>
        <p:spPr>
          <a:xfrm>
            <a:off x="237810" y="1026921"/>
            <a:ext cx="8832300" cy="3823200"/>
          </a:xfrm>
          <a:prstGeom prst="rect">
            <a:avLst/>
          </a:prstGeom>
          <a:noFill/>
          <a:ln>
            <a:noFill/>
          </a:ln>
        </p:spPr>
        <p:txBody>
          <a:bodyPr spcFirstLastPara="1" wrap="square" lIns="91425" tIns="91425" rIns="91425" bIns="91425" anchor="t" anchorCtr="0">
            <a:noAutofit/>
          </a:bodyPr>
          <a:lstStyle/>
          <a:p>
            <a:pPr marL="0" marR="0" lvl="0" indent="0" algn="l" rtl="0">
              <a:lnSpc>
                <a:spcPct val="120000"/>
              </a:lnSpc>
              <a:spcBef>
                <a:spcPts val="0"/>
              </a:spcBef>
              <a:spcAft>
                <a:spcPts val="0"/>
              </a:spcAft>
              <a:buClr>
                <a:schemeClr val="accent1"/>
              </a:buClr>
              <a:buSzPts val="1800"/>
              <a:buFont typeface="Arial"/>
              <a:buNone/>
            </a:pPr>
            <a:endParaRPr lang="en" sz="1200" b="1" i="0" u="none" strike="noStrike" cap="none" dirty="0">
              <a:solidFill>
                <a:schemeClr val="dk1"/>
              </a:solidFill>
              <a:latin typeface="Calibri Light" panose="020F0302020204030204" pitchFamily="34" charset="0"/>
              <a:cs typeface="Calibri Light" panose="020F0302020204030204" pitchFamily="34" charset="0"/>
            </a:endParaRPr>
          </a:p>
          <a:p>
            <a:pPr marL="0" marR="0" lvl="0" indent="0" algn="l" rtl="0">
              <a:lnSpc>
                <a:spcPct val="120000"/>
              </a:lnSpc>
              <a:spcBef>
                <a:spcPts val="0"/>
              </a:spcBef>
              <a:spcAft>
                <a:spcPts val="0"/>
              </a:spcAft>
              <a:buClr>
                <a:schemeClr val="accent1"/>
              </a:buClr>
              <a:buSzPts val="1800"/>
              <a:buFont typeface="Arial"/>
              <a:buNone/>
            </a:pPr>
            <a:r>
              <a:rPr lang="en" sz="1200" b="1" i="0" u="none" strike="noStrike" cap="none" dirty="0">
                <a:solidFill>
                  <a:schemeClr val="dk1"/>
                </a:solidFill>
                <a:latin typeface="Calibri Light" panose="020F0302020204030204" pitchFamily="34" charset="0"/>
                <a:cs typeface="Calibri Light" panose="020F0302020204030204" pitchFamily="34" charset="0"/>
              </a:rPr>
              <a:t>Project</a:t>
            </a:r>
            <a:r>
              <a:rPr lang="en" sz="1200" i="0" u="none" strike="noStrike" cap="none" dirty="0">
                <a:solidFill>
                  <a:schemeClr val="dk1"/>
                </a:solidFill>
                <a:latin typeface="Calibri Light" panose="020F0302020204030204" pitchFamily="34" charset="0"/>
                <a:cs typeface="Calibri Light" panose="020F0302020204030204" pitchFamily="34" charset="0"/>
              </a:rPr>
              <a:t>: Use Create Lists and Global Updates to enhance bibliographic records in Sierra at </a:t>
            </a:r>
            <a:r>
              <a:rPr lang="en" sz="1200" b="1" i="0" u="none" strike="noStrike" cap="none" dirty="0">
                <a:solidFill>
                  <a:schemeClr val="dk1"/>
                </a:solidFill>
                <a:latin typeface="Calibri Light" panose="020F0302020204030204" pitchFamily="34" charset="0"/>
                <a:cs typeface="Calibri Light" panose="020F0302020204030204" pitchFamily="34" charset="0"/>
              </a:rPr>
              <a:t>CU Boulder Libraries </a:t>
            </a:r>
            <a:r>
              <a:rPr lang="en" sz="1200" i="0" u="none" strike="noStrike" cap="none" dirty="0">
                <a:solidFill>
                  <a:schemeClr val="dk1"/>
                </a:solidFill>
                <a:latin typeface="Calibri Light" panose="020F0302020204030204" pitchFamily="34" charset="0"/>
                <a:cs typeface="Calibri Light" panose="020F0302020204030204" pitchFamily="34" charset="0"/>
              </a:rPr>
              <a:t>by adding the alternative subject headings recommended by the Subject Analysis Committee for the following Library of Congress Subject Headings. Alternative SH include:</a:t>
            </a:r>
            <a:endParaRPr sz="1200" i="0" u="none" strike="noStrike" cap="none" dirty="0">
              <a:solidFill>
                <a:schemeClr val="dk1"/>
              </a:solidFill>
              <a:latin typeface="Calibri Light" panose="020F0302020204030204" pitchFamily="34" charset="0"/>
              <a:cs typeface="Calibri Light" panose="020F0302020204030204" pitchFamily="34" charset="0"/>
            </a:endParaRPr>
          </a:p>
          <a:p>
            <a:pPr marL="0" marR="0" lvl="0" indent="0" algn="l" rtl="0">
              <a:lnSpc>
                <a:spcPct val="120000"/>
              </a:lnSpc>
              <a:spcBef>
                <a:spcPts val="1600"/>
              </a:spcBef>
              <a:spcAft>
                <a:spcPts val="0"/>
              </a:spcAft>
              <a:buClr>
                <a:schemeClr val="dk1"/>
              </a:buClr>
              <a:buSzPts val="1100"/>
              <a:buFont typeface="Arial"/>
              <a:buNone/>
            </a:pPr>
            <a:r>
              <a:rPr lang="en" sz="1200" i="0" u="none" strike="noStrike" cap="none" dirty="0">
                <a:solidFill>
                  <a:schemeClr val="dk1"/>
                </a:solidFill>
                <a:latin typeface="Calibri Light" panose="020F0302020204030204" pitchFamily="34" charset="0"/>
                <a:cs typeface="Calibri Light" panose="020F0302020204030204" pitchFamily="34" charset="0"/>
              </a:rPr>
              <a:t>1. Aliens &gt;&gt; </a:t>
            </a:r>
            <a:r>
              <a:rPr lang="en" sz="1200" b="1" i="0" u="none" strike="noStrike" cap="none" dirty="0">
                <a:solidFill>
                  <a:schemeClr val="dk1"/>
                </a:solidFill>
                <a:latin typeface="Calibri Light" panose="020F0302020204030204" pitchFamily="34" charset="0"/>
                <a:cs typeface="Calibri Light" panose="020F0302020204030204" pitchFamily="34" charset="0"/>
              </a:rPr>
              <a:t>Noncitizens                                                                                   </a:t>
            </a:r>
            <a:r>
              <a:rPr lang="en" sz="1200" dirty="0">
                <a:latin typeface="Calibri Light" panose="020F0302020204030204" pitchFamily="34" charset="0"/>
                <a:cs typeface="Calibri Light" panose="020F0302020204030204" pitchFamily="34" charset="0"/>
              </a:rPr>
              <a:t>5. </a:t>
            </a:r>
            <a:r>
              <a:rPr lang="en" sz="1200" b="1" i="0" u="none" strike="noStrike" cap="none" dirty="0">
                <a:solidFill>
                  <a:schemeClr val="dk1"/>
                </a:solidFill>
                <a:latin typeface="Calibri Light" panose="020F0302020204030204" pitchFamily="34" charset="0"/>
                <a:cs typeface="Calibri Light" panose="020F0302020204030204" pitchFamily="34" charset="0"/>
              </a:rPr>
              <a:t> </a:t>
            </a:r>
            <a:r>
              <a:rPr lang="en" sz="1200" i="0" u="none" strike="noStrike" cap="none" dirty="0">
                <a:solidFill>
                  <a:schemeClr val="dk1"/>
                </a:solidFill>
                <a:latin typeface="Calibri Light" panose="020F0302020204030204" pitchFamily="34" charset="0"/>
                <a:cs typeface="Calibri Light" panose="020F0302020204030204" pitchFamily="34" charset="0"/>
              </a:rPr>
              <a:t>Illegal alien children &gt;&gt; </a:t>
            </a:r>
            <a:r>
              <a:rPr lang="en" sz="1200" b="1" i="0" u="none" strike="noStrike" cap="none" dirty="0">
                <a:solidFill>
                  <a:schemeClr val="dk1"/>
                </a:solidFill>
                <a:latin typeface="Calibri Light" panose="020F0302020204030204" pitchFamily="34" charset="0"/>
                <a:cs typeface="Calibri Light" panose="020F0302020204030204" pitchFamily="34" charset="0"/>
              </a:rPr>
              <a:t>Undocumented immigrant children</a:t>
            </a:r>
            <a:endParaRPr sz="1200" dirty="0">
              <a:latin typeface="Calibri Light" panose="020F0302020204030204" pitchFamily="34" charset="0"/>
              <a:cs typeface="Calibri Light" panose="020F0302020204030204" pitchFamily="34" charset="0"/>
            </a:endParaRPr>
          </a:p>
          <a:p>
            <a:pPr marL="0" marR="0" lvl="0" indent="0" algn="l" rtl="0">
              <a:lnSpc>
                <a:spcPct val="120000"/>
              </a:lnSpc>
              <a:spcBef>
                <a:spcPts val="1600"/>
              </a:spcBef>
              <a:spcAft>
                <a:spcPts val="0"/>
              </a:spcAft>
              <a:buClr>
                <a:schemeClr val="dk1"/>
              </a:buClr>
              <a:buSzPts val="1100"/>
              <a:buFont typeface="Arial"/>
              <a:buNone/>
            </a:pPr>
            <a:r>
              <a:rPr lang="en" sz="1200" i="0" u="none" strike="noStrike" cap="none" dirty="0">
                <a:solidFill>
                  <a:schemeClr val="dk1"/>
                </a:solidFill>
                <a:latin typeface="Calibri Light" panose="020F0302020204030204" pitchFamily="34" charset="0"/>
                <a:cs typeface="Calibri Light" panose="020F0302020204030204" pitchFamily="34" charset="0"/>
              </a:rPr>
              <a:t>2. Illegal Aliens &gt;&gt; </a:t>
            </a:r>
            <a:r>
              <a:rPr lang="en" sz="1200" b="1" i="0" u="none" strike="noStrike" cap="none" dirty="0">
                <a:solidFill>
                  <a:schemeClr val="dk1"/>
                </a:solidFill>
                <a:latin typeface="Calibri Light" panose="020F0302020204030204" pitchFamily="34" charset="0"/>
                <a:cs typeface="Calibri Light" panose="020F0302020204030204" pitchFamily="34" charset="0"/>
              </a:rPr>
              <a:t>Undocumented immigrants                                           </a:t>
            </a:r>
            <a:r>
              <a:rPr lang="en" sz="1200" dirty="0">
                <a:latin typeface="Calibri Light" panose="020F0302020204030204" pitchFamily="34" charset="0"/>
                <a:cs typeface="Calibri Light" panose="020F0302020204030204" pitchFamily="34" charset="0"/>
              </a:rPr>
              <a:t>6. </a:t>
            </a:r>
            <a:r>
              <a:rPr lang="en" sz="1200" b="1" i="0" u="none" strike="noStrike" cap="none" dirty="0">
                <a:solidFill>
                  <a:schemeClr val="dk1"/>
                </a:solidFill>
                <a:latin typeface="Calibri Light" panose="020F0302020204030204" pitchFamily="34" charset="0"/>
                <a:cs typeface="Calibri Light" panose="020F0302020204030204" pitchFamily="34" charset="0"/>
              </a:rPr>
              <a:t> </a:t>
            </a:r>
            <a:r>
              <a:rPr lang="en" sz="1200" i="0" u="none" strike="noStrike" cap="none" dirty="0">
                <a:solidFill>
                  <a:schemeClr val="dk1"/>
                </a:solidFill>
                <a:latin typeface="Calibri Light" panose="020F0302020204030204" pitchFamily="34" charset="0"/>
                <a:cs typeface="Calibri Light" panose="020F0302020204030204" pitchFamily="34" charset="0"/>
              </a:rPr>
              <a:t>Illegal aliens in literature &gt;&gt; </a:t>
            </a:r>
            <a:r>
              <a:rPr lang="en" sz="1200" b="1" i="0" u="none" strike="noStrike" cap="none" dirty="0">
                <a:solidFill>
                  <a:schemeClr val="dk1"/>
                </a:solidFill>
                <a:latin typeface="Calibri Light" panose="020F0302020204030204" pitchFamily="34" charset="0"/>
                <a:cs typeface="Calibri Light" panose="020F0302020204030204" pitchFamily="34" charset="0"/>
              </a:rPr>
              <a:t>Undocumented immigrants in literature  </a:t>
            </a:r>
            <a:endParaRPr sz="1200" b="1" i="0" u="none" strike="noStrike" cap="none" dirty="0">
              <a:solidFill>
                <a:schemeClr val="dk1"/>
              </a:solidFill>
              <a:latin typeface="Calibri Light" panose="020F0302020204030204" pitchFamily="34" charset="0"/>
              <a:cs typeface="Calibri Light" panose="020F0302020204030204" pitchFamily="34" charset="0"/>
            </a:endParaRPr>
          </a:p>
          <a:p>
            <a:pPr marL="0" marR="0" lvl="0" indent="0" algn="l" rtl="0">
              <a:lnSpc>
                <a:spcPct val="120000"/>
              </a:lnSpc>
              <a:spcBef>
                <a:spcPts val="1600"/>
              </a:spcBef>
              <a:spcAft>
                <a:spcPts val="0"/>
              </a:spcAft>
              <a:buClr>
                <a:schemeClr val="dk1"/>
              </a:buClr>
              <a:buSzPts val="1100"/>
              <a:buFont typeface="Arial"/>
              <a:buNone/>
            </a:pPr>
            <a:r>
              <a:rPr lang="en" sz="1200" i="0" u="none" strike="noStrike" cap="none" dirty="0">
                <a:solidFill>
                  <a:schemeClr val="dk1"/>
                </a:solidFill>
                <a:latin typeface="Calibri Light" panose="020F0302020204030204" pitchFamily="34" charset="0"/>
                <a:cs typeface="Calibri Light" panose="020F0302020204030204" pitchFamily="34" charset="0"/>
              </a:rPr>
              <a:t>3. Alien detention centers &gt;&gt; </a:t>
            </a:r>
            <a:r>
              <a:rPr lang="en" sz="1200" b="1" i="0" u="none" strike="noStrike" cap="none" dirty="0">
                <a:solidFill>
                  <a:schemeClr val="dk1"/>
                </a:solidFill>
                <a:latin typeface="Calibri Light" panose="020F0302020204030204" pitchFamily="34" charset="0"/>
                <a:cs typeface="Calibri Light" panose="020F0302020204030204" pitchFamily="34" charset="0"/>
              </a:rPr>
              <a:t>Immigrant detention centers                     </a:t>
            </a:r>
            <a:r>
              <a:rPr lang="en" sz="1200" dirty="0">
                <a:latin typeface="Calibri Light" panose="020F0302020204030204" pitchFamily="34" charset="0"/>
                <a:cs typeface="Calibri Light" panose="020F0302020204030204" pitchFamily="34" charset="0"/>
              </a:rPr>
              <a:t>7. </a:t>
            </a:r>
            <a:r>
              <a:rPr lang="en" sz="1200" i="0" u="none" strike="noStrike" cap="none" dirty="0">
                <a:solidFill>
                  <a:schemeClr val="dk1"/>
                </a:solidFill>
                <a:latin typeface="Calibri Light" panose="020F0302020204030204" pitchFamily="34" charset="0"/>
                <a:cs typeface="Calibri Light" panose="020F0302020204030204" pitchFamily="34" charset="0"/>
              </a:rPr>
              <a:t>Women illegal aliens &gt;&gt; </a:t>
            </a:r>
            <a:r>
              <a:rPr lang="en" sz="1200" b="1" i="0" u="none" strike="noStrike" cap="none" dirty="0">
                <a:solidFill>
                  <a:schemeClr val="dk1"/>
                </a:solidFill>
                <a:latin typeface="Calibri Light" panose="020F0302020204030204" pitchFamily="34" charset="0"/>
                <a:cs typeface="Calibri Light" panose="020F0302020204030204" pitchFamily="34" charset="0"/>
              </a:rPr>
              <a:t>Women undocumented immigrants</a:t>
            </a:r>
            <a:endParaRPr sz="1200" dirty="0">
              <a:latin typeface="Calibri Light" panose="020F0302020204030204" pitchFamily="34" charset="0"/>
              <a:cs typeface="Calibri Light" panose="020F0302020204030204" pitchFamily="34" charset="0"/>
            </a:endParaRPr>
          </a:p>
          <a:p>
            <a:pPr marL="0" marR="0" lvl="0" indent="0" algn="l" rtl="0">
              <a:lnSpc>
                <a:spcPct val="120000"/>
              </a:lnSpc>
              <a:spcBef>
                <a:spcPts val="1600"/>
              </a:spcBef>
              <a:spcAft>
                <a:spcPts val="0"/>
              </a:spcAft>
              <a:buClr>
                <a:schemeClr val="dk1"/>
              </a:buClr>
              <a:buSzPts val="1100"/>
              <a:buFont typeface="Arial"/>
              <a:buNone/>
            </a:pPr>
            <a:r>
              <a:rPr lang="en" sz="1200" i="0" u="none" strike="noStrike" cap="none" dirty="0">
                <a:solidFill>
                  <a:schemeClr val="dk1"/>
                </a:solidFill>
                <a:latin typeface="Calibri Light" panose="020F0302020204030204" pitchFamily="34" charset="0"/>
                <a:cs typeface="Calibri Light" panose="020F0302020204030204" pitchFamily="34" charset="0"/>
              </a:rPr>
              <a:t>4. Children of illegal aliens &gt;&gt; </a:t>
            </a:r>
            <a:r>
              <a:rPr lang="en" sz="1200" b="1" i="0" u="none" strike="noStrike" cap="none" dirty="0">
                <a:solidFill>
                  <a:schemeClr val="dk1"/>
                </a:solidFill>
                <a:latin typeface="Calibri Light" panose="020F0302020204030204" pitchFamily="34" charset="0"/>
                <a:cs typeface="Calibri Light" panose="020F0302020204030204" pitchFamily="34" charset="0"/>
              </a:rPr>
              <a:t>Children of undocumented immigrants</a:t>
            </a:r>
            <a:endParaRPr sz="1200" b="1" i="0" u="none" strike="noStrike" cap="none" dirty="0">
              <a:solidFill>
                <a:schemeClr val="dk1"/>
              </a:solidFill>
              <a:latin typeface="Calibri Light" panose="020F0302020204030204" pitchFamily="34" charset="0"/>
              <a:cs typeface="Calibri Light" panose="020F0302020204030204" pitchFamily="34" charset="0"/>
            </a:endParaRPr>
          </a:p>
          <a:p>
            <a:pPr marL="0" marR="0" lvl="0" indent="0" algn="l" rtl="0">
              <a:lnSpc>
                <a:spcPct val="120000"/>
              </a:lnSpc>
              <a:spcBef>
                <a:spcPts val="1600"/>
              </a:spcBef>
              <a:spcAft>
                <a:spcPts val="1600"/>
              </a:spcAft>
              <a:buClr>
                <a:schemeClr val="accent1"/>
              </a:buClr>
              <a:buSzPts val="1800"/>
              <a:buFont typeface="Arial"/>
              <a:buNone/>
            </a:pPr>
            <a:endParaRPr sz="1500" b="0" i="0" u="none" strike="noStrike" cap="none" dirty="0">
              <a:solidFill>
                <a:schemeClr val="dk1"/>
              </a:solidFill>
              <a:latin typeface="Economica"/>
              <a:ea typeface="Economica"/>
              <a:cs typeface="Economica"/>
              <a:sym typeface="Economic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3"/>
          <p:cNvSpPr txBox="1">
            <a:spLocks noGrp="1"/>
          </p:cNvSpPr>
          <p:nvPr>
            <p:ph type="title"/>
          </p:nvPr>
        </p:nvSpPr>
        <p:spPr>
          <a:prstGeom prst="rect">
            <a:avLst/>
          </a:prstGeom>
          <a:noFill/>
          <a:ln>
            <a:noFill/>
          </a:ln>
        </p:spPr>
        <p:txBody>
          <a:bodyPr spcFirstLastPara="1" wrap="square" lIns="91425" tIns="91425" rIns="91425" bIns="91425" anchor="b" anchorCtr="0">
            <a:noAutofit/>
          </a:bodyPr>
          <a:lstStyle/>
          <a:p>
            <a:pPr marL="0" marR="0" lvl="0" indent="0" algn="l" rtl="0">
              <a:lnSpc>
                <a:spcPct val="90000"/>
              </a:lnSpc>
              <a:spcBef>
                <a:spcPts val="0"/>
              </a:spcBef>
              <a:spcAft>
                <a:spcPts val="0"/>
              </a:spcAft>
              <a:buClr>
                <a:schemeClr val="dk1"/>
              </a:buClr>
              <a:buSzPts val="4200"/>
              <a:buFont typeface="Cabin"/>
              <a:buNone/>
            </a:pPr>
            <a:r>
              <a:rPr lang="en" sz="2400" b="0" i="0" u="none" strike="noStrike" cap="none" dirty="0">
                <a:solidFill>
                  <a:schemeClr val="dk1"/>
                </a:solidFill>
                <a:latin typeface="Calibri Light" panose="020F0302020204030204" pitchFamily="34" charset="0"/>
                <a:cs typeface="Calibri Light" panose="020F0302020204030204" pitchFamily="34" charset="0"/>
                <a:sym typeface="Cabin"/>
              </a:rPr>
              <a:t>TWO ACADEMIC LIBRARIES IN COLORADO</a:t>
            </a:r>
            <a:endParaRPr sz="2400" b="0" i="0" u="none" strike="noStrike" cap="none" dirty="0">
              <a:solidFill>
                <a:schemeClr val="dk1"/>
              </a:solidFill>
              <a:latin typeface="Calibri Light" panose="020F0302020204030204" pitchFamily="34" charset="0"/>
              <a:cs typeface="Calibri Light" panose="020F0302020204030204" pitchFamily="34" charset="0"/>
              <a:sym typeface="Cabin"/>
            </a:endParaRPr>
          </a:p>
        </p:txBody>
      </p:sp>
      <p:sp>
        <p:nvSpPr>
          <p:cNvPr id="159" name="Google Shape;159;p23"/>
          <p:cNvSpPr txBox="1">
            <a:spLocks noGrp="1"/>
          </p:cNvSpPr>
          <p:nvPr>
            <p:ph type="body" idx="1"/>
          </p:nvPr>
        </p:nvSpPr>
        <p:spPr>
          <a:xfrm>
            <a:off x="311700" y="1147225"/>
            <a:ext cx="8520600" cy="3390399"/>
          </a:xfrm>
          <a:prstGeom prst="rect">
            <a:avLst/>
          </a:prstGeom>
          <a:noFill/>
          <a:ln>
            <a:noFill/>
          </a:ln>
        </p:spPr>
        <p:txBody>
          <a:bodyPr spcFirstLastPara="1" wrap="square" lIns="91425" tIns="91425" rIns="91425" bIns="91425" anchor="t" anchorCtr="0">
            <a:noAutofit/>
          </a:bodyPr>
          <a:lstStyle/>
          <a:p>
            <a:pPr marL="114300" marR="0" lvl="0" indent="0" algn="l" rtl="0">
              <a:lnSpc>
                <a:spcPct val="120000"/>
              </a:lnSpc>
              <a:spcBef>
                <a:spcPts val="0"/>
              </a:spcBef>
              <a:spcAft>
                <a:spcPts val="0"/>
              </a:spcAft>
              <a:buClr>
                <a:schemeClr val="accent1"/>
              </a:buClr>
              <a:buSzPts val="1800"/>
              <a:buNone/>
            </a:pPr>
            <a:endParaRPr lang="en" sz="1500" b="0" i="0" u="none" strike="noStrike" cap="none" dirty="0">
              <a:solidFill>
                <a:schemeClr val="dk1"/>
              </a:solidFill>
              <a:latin typeface="Calibri Light" panose="020F0302020204030204" pitchFamily="34" charset="0"/>
              <a:cs typeface="Calibri Light" panose="020F0302020204030204" pitchFamily="34" charset="0"/>
              <a:sym typeface="Cabin"/>
            </a:endParaRPr>
          </a:p>
          <a:p>
            <a:pPr marL="114300" marR="0" lvl="0" indent="0" algn="l" rtl="0">
              <a:lnSpc>
                <a:spcPct val="120000"/>
              </a:lnSpc>
              <a:spcBef>
                <a:spcPts val="0"/>
              </a:spcBef>
              <a:spcAft>
                <a:spcPts val="0"/>
              </a:spcAft>
              <a:buClr>
                <a:schemeClr val="accent1"/>
              </a:buClr>
              <a:buSzPts val="1800"/>
              <a:buNone/>
            </a:pPr>
            <a:r>
              <a:rPr lang="en" sz="1500" b="0" i="0" u="none" strike="noStrike" cap="none" dirty="0">
                <a:solidFill>
                  <a:schemeClr val="dk1"/>
                </a:solidFill>
                <a:latin typeface="Calibri Light" panose="020F0302020204030204" pitchFamily="34" charset="0"/>
                <a:cs typeface="Calibri Light" panose="020F0302020204030204" pitchFamily="34" charset="0"/>
                <a:sym typeface="Cabin"/>
              </a:rPr>
              <a:t>Regis University – Dayton Memorial Library </a:t>
            </a:r>
          </a:p>
          <a:p>
            <a:pPr marL="114300" marR="0" lvl="0" indent="0" algn="l" rtl="0">
              <a:lnSpc>
                <a:spcPct val="120000"/>
              </a:lnSpc>
              <a:spcBef>
                <a:spcPts val="0"/>
              </a:spcBef>
              <a:spcAft>
                <a:spcPts val="0"/>
              </a:spcAft>
              <a:buClr>
                <a:schemeClr val="accent1"/>
              </a:buClr>
              <a:buSzPts val="1800"/>
              <a:buNone/>
            </a:pPr>
            <a:r>
              <a:rPr lang="en" sz="1500" b="0" i="0" u="none" strike="noStrike" cap="none" dirty="0">
                <a:solidFill>
                  <a:schemeClr val="dk1"/>
                </a:solidFill>
                <a:latin typeface="Calibri Light" panose="020F0302020204030204" pitchFamily="34" charset="0"/>
                <a:cs typeface="Calibri Light" panose="020F0302020204030204" pitchFamily="34" charset="0"/>
                <a:sym typeface="Cabin"/>
              </a:rPr>
              <a:t>(June 2017)</a:t>
            </a:r>
            <a:endParaRPr dirty="0">
              <a:latin typeface="Calibri Light" panose="020F0302020204030204" pitchFamily="34" charset="0"/>
              <a:cs typeface="Calibri Light" panose="020F0302020204030204" pitchFamily="34" charset="0"/>
            </a:endParaRPr>
          </a:p>
          <a:p>
            <a:pPr marL="114300" marR="0" lvl="0" indent="0" algn="l" rtl="0">
              <a:lnSpc>
                <a:spcPct val="120000"/>
              </a:lnSpc>
              <a:spcBef>
                <a:spcPts val="0"/>
              </a:spcBef>
              <a:spcAft>
                <a:spcPts val="0"/>
              </a:spcAft>
              <a:buClr>
                <a:schemeClr val="accent1"/>
              </a:buClr>
              <a:buSzPts val="1800"/>
              <a:buNone/>
            </a:pPr>
            <a:endParaRPr lang="en" sz="1500" b="0" i="0" u="none" strike="noStrike" cap="none" dirty="0">
              <a:solidFill>
                <a:schemeClr val="dk1"/>
              </a:solidFill>
              <a:latin typeface="Calibri Light" panose="020F0302020204030204" pitchFamily="34" charset="0"/>
              <a:cs typeface="Calibri Light" panose="020F0302020204030204" pitchFamily="34" charset="0"/>
              <a:sym typeface="Cabin"/>
            </a:endParaRPr>
          </a:p>
        </p:txBody>
      </p:sp>
      <p:sp>
        <p:nvSpPr>
          <p:cNvPr id="3" name="TextBox 2"/>
          <p:cNvSpPr txBox="1"/>
          <p:nvPr/>
        </p:nvSpPr>
        <p:spPr>
          <a:xfrm>
            <a:off x="4744528" y="1570008"/>
            <a:ext cx="3743864" cy="615553"/>
          </a:xfrm>
          <a:prstGeom prst="rect">
            <a:avLst/>
          </a:prstGeom>
          <a:noFill/>
        </p:spPr>
        <p:txBody>
          <a:bodyPr wrap="square" rtlCol="0">
            <a:spAutoFit/>
          </a:bodyPr>
          <a:lstStyle/>
          <a:p>
            <a:r>
              <a:rPr lang="fr-FR" sz="1600" dirty="0">
                <a:solidFill>
                  <a:schemeClr val="dk1"/>
                </a:solidFill>
                <a:latin typeface="Calibri Light" panose="020F0302020204030204" pitchFamily="34" charset="0"/>
                <a:cs typeface="Calibri Light" panose="020F0302020204030204" pitchFamily="34" charset="0"/>
                <a:sym typeface="Cabin"/>
              </a:rPr>
              <a:t>CU Boulder Libraries (</a:t>
            </a:r>
            <a:r>
              <a:rPr lang="fr-FR" sz="1600" dirty="0" err="1">
                <a:solidFill>
                  <a:schemeClr val="dk1"/>
                </a:solidFill>
                <a:latin typeface="Calibri Light" panose="020F0302020204030204" pitchFamily="34" charset="0"/>
                <a:cs typeface="Calibri Light" panose="020F0302020204030204" pitchFamily="34" charset="0"/>
                <a:sym typeface="Cabin"/>
              </a:rPr>
              <a:t>June</a:t>
            </a:r>
            <a:r>
              <a:rPr lang="fr-FR" sz="1600" dirty="0">
                <a:solidFill>
                  <a:schemeClr val="dk1"/>
                </a:solidFill>
                <a:latin typeface="Calibri Light" panose="020F0302020204030204" pitchFamily="34" charset="0"/>
                <a:cs typeface="Calibri Light" panose="020F0302020204030204" pitchFamily="34" charset="0"/>
                <a:sym typeface="Cabin"/>
              </a:rPr>
              <a:t> 2018)</a:t>
            </a:r>
            <a:endParaRPr lang="fr-FR" sz="1600" dirty="0">
              <a:latin typeface="Calibri Light" panose="020F0302020204030204" pitchFamily="34" charset="0"/>
              <a:cs typeface="Calibri Light" panose="020F0302020204030204" pitchFamily="34" charset="0"/>
            </a:endParaRPr>
          </a:p>
          <a:p>
            <a:endParaRPr lang="en-US" dirty="0"/>
          </a:p>
        </p:txBody>
      </p:sp>
      <p:pic>
        <p:nvPicPr>
          <p:cNvPr id="6" name="Picture 5" descr="CU Boulder Campus | Flickr - Photo Shar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214423"/>
            <a:ext cx="3251832" cy="1991747"/>
          </a:xfrm>
          <a:prstGeom prst="rect">
            <a:avLst/>
          </a:prstGeom>
        </p:spPr>
      </p:pic>
      <p:pic>
        <p:nvPicPr>
          <p:cNvPr id="5" name="Picture 4">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26939" y="2214423"/>
            <a:ext cx="2694577" cy="1911598"/>
          </a:xfrm>
          <a:prstGeom prst="rect">
            <a:avLst/>
          </a:prstGeom>
        </p:spPr>
      </p:pic>
      <p:sp>
        <p:nvSpPr>
          <p:cNvPr id="7" name="TextBox 6"/>
          <p:cNvSpPr txBox="1"/>
          <p:nvPr/>
        </p:nvSpPr>
        <p:spPr>
          <a:xfrm>
            <a:off x="391885" y="4835723"/>
            <a:ext cx="2940253" cy="276999"/>
          </a:xfrm>
          <a:prstGeom prst="rect">
            <a:avLst/>
          </a:prstGeom>
          <a:noFill/>
        </p:spPr>
        <p:txBody>
          <a:bodyPr wrap="square" rtlCol="0">
            <a:spAutoFit/>
          </a:bodyPr>
          <a:lstStyle/>
          <a:p>
            <a:r>
              <a:rPr lang="en-US" sz="1200" dirty="0"/>
              <a:t>Image from Wikimedia Commons</a:t>
            </a:r>
          </a:p>
        </p:txBody>
      </p:sp>
      <p:sp>
        <p:nvSpPr>
          <p:cNvPr id="8" name="TextBox 7"/>
          <p:cNvSpPr txBox="1"/>
          <p:nvPr/>
        </p:nvSpPr>
        <p:spPr>
          <a:xfrm>
            <a:off x="4902009" y="4867633"/>
            <a:ext cx="2825702" cy="276999"/>
          </a:xfrm>
          <a:prstGeom prst="rect">
            <a:avLst/>
          </a:prstGeom>
          <a:noFill/>
        </p:spPr>
        <p:txBody>
          <a:bodyPr wrap="square" rtlCol="0">
            <a:spAutoFit/>
          </a:bodyPr>
          <a:lstStyle/>
          <a:p>
            <a:r>
              <a:rPr lang="en-US" sz="1200" dirty="0"/>
              <a:t>Image from www.learningDSLTVideo.com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4"/>
          <p:cNvSpPr txBox="1">
            <a:spLocks noGrp="1"/>
          </p:cNvSpPr>
          <p:nvPr>
            <p:ph type="title"/>
          </p:nvPr>
        </p:nvSpPr>
        <p:spPr>
          <a:xfrm>
            <a:off x="311700" y="336850"/>
            <a:ext cx="8520600" cy="538639"/>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latin typeface="Calibri Light" panose="020F0302020204030204" pitchFamily="34" charset="0"/>
                <a:cs typeface="Calibri Light" panose="020F0302020204030204" pitchFamily="34" charset="0"/>
              </a:rPr>
              <a:t>EXAMPLE (REGIS UNIVERSITY)</a:t>
            </a:r>
            <a:endParaRPr dirty="0">
              <a:latin typeface="Calibri Light" panose="020F0302020204030204" pitchFamily="34" charset="0"/>
              <a:cs typeface="Calibri Light" panose="020F0302020204030204" pitchFamily="34" charset="0"/>
            </a:endParaRPr>
          </a:p>
        </p:txBody>
      </p:sp>
      <p:pic>
        <p:nvPicPr>
          <p:cNvPr id="2" name="Picture 1" descr="Example bibliographic record from Regis University with the subject &quot;Undocumented immigrants -- Colorado--Denver highlighted in yellow."/>
          <p:cNvPicPr>
            <a:picLocks noChangeAspect="1"/>
          </p:cNvPicPr>
          <p:nvPr/>
        </p:nvPicPr>
        <p:blipFill>
          <a:blip r:embed="rId3"/>
          <a:stretch>
            <a:fillRect/>
          </a:stretch>
        </p:blipFill>
        <p:spPr>
          <a:xfrm>
            <a:off x="1410511" y="1205919"/>
            <a:ext cx="6322978" cy="347308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163" y="214953"/>
            <a:ext cx="8024597" cy="582715"/>
          </a:xfrm>
        </p:spPr>
        <p:txBody>
          <a:bodyPr>
            <a:normAutofit/>
          </a:bodyPr>
          <a:lstStyle/>
          <a:p>
            <a:r>
              <a:rPr lang="en-US" sz="2400" dirty="0"/>
              <a:t>EXAMPLE (CU BOULDER)</a:t>
            </a:r>
          </a:p>
        </p:txBody>
      </p:sp>
      <p:sp>
        <p:nvSpPr>
          <p:cNvPr id="5" name="Content Placeholder 4"/>
          <p:cNvSpPr>
            <a:spLocks noGrp="1"/>
          </p:cNvSpPr>
          <p:nvPr>
            <p:ph idx="1"/>
          </p:nvPr>
        </p:nvSpPr>
        <p:spPr/>
        <p:txBody>
          <a:bodyPr/>
          <a:lstStyle/>
          <a:p>
            <a:endParaRPr lang="en-US"/>
          </a:p>
        </p:txBody>
      </p:sp>
      <p:pic>
        <p:nvPicPr>
          <p:cNvPr id="6" name="Picture 5" descr="a screenshot of a bibliographic record from CU Boulder with the subject &quot;Undocumented immigrants&quot; highlighted in yellow."/>
          <p:cNvPicPr>
            <a:picLocks noChangeAspect="1"/>
          </p:cNvPicPr>
          <p:nvPr/>
        </p:nvPicPr>
        <p:blipFill>
          <a:blip r:embed="rId3"/>
          <a:stretch>
            <a:fillRect/>
          </a:stretch>
        </p:blipFill>
        <p:spPr>
          <a:xfrm>
            <a:off x="482693" y="1082744"/>
            <a:ext cx="7743535" cy="3229341"/>
          </a:xfrm>
          <a:prstGeom prst="rect">
            <a:avLst/>
          </a:prstGeom>
        </p:spPr>
      </p:pic>
    </p:spTree>
    <p:extLst>
      <p:ext uri="{BB962C8B-B14F-4D97-AF65-F5344CB8AC3E}">
        <p14:creationId xmlns:p14="http://schemas.microsoft.com/office/powerpoint/2010/main" val="2093281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315925"/>
            <a:ext cx="8520600" cy="540109"/>
          </a:xfrm>
        </p:spPr>
        <p:txBody>
          <a:bodyPr>
            <a:normAutofit/>
          </a:bodyPr>
          <a:lstStyle/>
          <a:p>
            <a:r>
              <a:rPr lang="en-US" dirty="0">
                <a:latin typeface="Calibri Light" panose="020F0302020204030204" pitchFamily="34" charset="0"/>
                <a:cs typeface="Calibri Light" panose="020F0302020204030204" pitchFamily="34" charset="0"/>
              </a:rPr>
              <a:t>Subject Vs. Keyword searches at CU Boulder</a:t>
            </a:r>
          </a:p>
        </p:txBody>
      </p:sp>
      <p:pic>
        <p:nvPicPr>
          <p:cNvPr id="4" name="Picture 3" descr="Screenshot from CU Boulder demonstrating that the previous method of searching for &quot;noncitizens&quot; brought no results and encouraged users to search for &quot;aliens&quot;."/>
          <p:cNvPicPr>
            <a:picLocks noChangeAspect="1"/>
          </p:cNvPicPr>
          <p:nvPr/>
        </p:nvPicPr>
        <p:blipFill>
          <a:blip r:embed="rId3"/>
          <a:stretch>
            <a:fillRect/>
          </a:stretch>
        </p:blipFill>
        <p:spPr>
          <a:xfrm>
            <a:off x="768484" y="814322"/>
            <a:ext cx="7636214" cy="1875878"/>
          </a:xfrm>
          <a:prstGeom prst="rect">
            <a:avLst/>
          </a:prstGeom>
        </p:spPr>
      </p:pic>
      <p:pic>
        <p:nvPicPr>
          <p:cNvPr id="5" name="Picture 4" descr="Screenshot of a bibliographic record from CU Boulder  that allows users to search by &quot;noncitizens as a keyword."/>
          <p:cNvPicPr>
            <a:picLocks noChangeAspect="1"/>
          </p:cNvPicPr>
          <p:nvPr/>
        </p:nvPicPr>
        <p:blipFill>
          <a:blip r:embed="rId4"/>
          <a:stretch>
            <a:fillRect/>
          </a:stretch>
        </p:blipFill>
        <p:spPr>
          <a:xfrm>
            <a:off x="1225268" y="2690200"/>
            <a:ext cx="7636214" cy="2066626"/>
          </a:xfrm>
          <a:prstGeom prst="rect">
            <a:avLst/>
          </a:prstGeom>
        </p:spPr>
      </p:pic>
      <p:sp>
        <p:nvSpPr>
          <p:cNvPr id="6" name="TextBox 5">
            <a:extLst>
              <a:ext uri="{C183D7F6-B498-43B3-948B-1728B52AA6E4}">
                <adec:decorative xmlns:adec="http://schemas.microsoft.com/office/drawing/2017/decorative" val="1"/>
              </a:ext>
            </a:extLst>
          </p:cNvPr>
          <p:cNvSpPr txBox="1"/>
          <p:nvPr/>
        </p:nvSpPr>
        <p:spPr>
          <a:xfrm>
            <a:off x="311700" y="856034"/>
            <a:ext cx="456784" cy="369332"/>
          </a:xfrm>
          <a:prstGeom prst="rect">
            <a:avLst/>
          </a:prstGeom>
          <a:noFill/>
        </p:spPr>
        <p:txBody>
          <a:bodyPr wrap="square" rtlCol="0">
            <a:spAutoFit/>
          </a:bodyPr>
          <a:lstStyle/>
          <a:p>
            <a:r>
              <a:rPr lang="en-US" dirty="0"/>
              <a:t>A.</a:t>
            </a:r>
          </a:p>
        </p:txBody>
      </p:sp>
      <p:sp>
        <p:nvSpPr>
          <p:cNvPr id="7" name="TextBox 6">
            <a:extLst>
              <a:ext uri="{C183D7F6-B498-43B3-948B-1728B52AA6E4}">
                <adec:decorative xmlns:adec="http://schemas.microsoft.com/office/drawing/2017/decorative" val="1"/>
              </a:ext>
            </a:extLst>
          </p:cNvPr>
          <p:cNvSpPr txBox="1"/>
          <p:nvPr/>
        </p:nvSpPr>
        <p:spPr>
          <a:xfrm>
            <a:off x="301971" y="2690200"/>
            <a:ext cx="456784" cy="369332"/>
          </a:xfrm>
          <a:prstGeom prst="rect">
            <a:avLst/>
          </a:prstGeom>
          <a:noFill/>
        </p:spPr>
        <p:txBody>
          <a:bodyPr wrap="square" rtlCol="0">
            <a:spAutoFit/>
          </a:bodyPr>
          <a:lstStyle/>
          <a:p>
            <a:r>
              <a:rPr lang="en-US" dirty="0"/>
              <a:t>B.</a:t>
            </a:r>
          </a:p>
        </p:txBody>
      </p:sp>
    </p:spTree>
    <p:extLst>
      <p:ext uri="{BB962C8B-B14F-4D97-AF65-F5344CB8AC3E}">
        <p14:creationId xmlns:p14="http://schemas.microsoft.com/office/powerpoint/2010/main" val="3712373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1" name="Google Shape;171;p25"/>
          <p:cNvSpPr txBox="1">
            <a:spLocks noGrp="1"/>
          </p:cNvSpPr>
          <p:nvPr>
            <p:ph type="title" idx="4294967295"/>
          </p:nvPr>
        </p:nvSpPr>
        <p:spPr>
          <a:xfrm>
            <a:off x="319088" y="1460500"/>
            <a:ext cx="8520112" cy="1601788"/>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20000"/>
              </a:lnSpc>
              <a:spcBef>
                <a:spcPts val="0"/>
              </a:spcBef>
              <a:spcAft>
                <a:spcPts val="0"/>
              </a:spcAft>
              <a:buClr>
                <a:schemeClr val="accent1"/>
              </a:buClr>
              <a:buSzPts val="1800"/>
              <a:buFont typeface="Arial"/>
              <a:buNone/>
              <a:tabLst/>
              <a:defRPr/>
            </a:pPr>
            <a:r>
              <a:rPr kumimoji="0" lang="en-US" sz="3600" b="0" i="0" u="none" strike="noStrike" kern="1200" cap="none" spc="0" normalizeH="0" baseline="0" noProof="0" dirty="0">
                <a:ln>
                  <a:noFill/>
                </a:ln>
                <a:solidFill>
                  <a:schemeClr val="dk1"/>
                </a:solidFill>
                <a:effectLst/>
                <a:uLnTx/>
                <a:uFillTx/>
                <a:latin typeface="+mj-lt"/>
                <a:ea typeface="Economica"/>
                <a:cs typeface="Economica"/>
                <a:sym typeface="Economica"/>
              </a:rPr>
              <a:t>How Did We Do This???</a:t>
            </a:r>
          </a:p>
          <a:p>
            <a:pPr marL="0" marR="0" lvl="0" indent="0" algn="ctr" defTabSz="685800" rtl="0" eaLnBrk="1" fontAlgn="auto" latinLnBrk="0" hangingPunct="1">
              <a:lnSpc>
                <a:spcPct val="120000"/>
              </a:lnSpc>
              <a:spcBef>
                <a:spcPts val="0"/>
              </a:spcBef>
              <a:spcAft>
                <a:spcPts val="0"/>
              </a:spcAft>
              <a:buClr>
                <a:schemeClr val="accent1"/>
              </a:buClr>
              <a:buSzPts val="1800"/>
              <a:buFont typeface="Arial"/>
              <a:buNone/>
              <a:tabLst/>
              <a:defRPr/>
            </a:pPr>
            <a:r>
              <a:rPr kumimoji="0" lang="en-US" sz="3600" b="0" i="0" u="none" strike="noStrike" kern="1200" cap="none" spc="0" normalizeH="0" baseline="0" noProof="0" dirty="0">
                <a:ln>
                  <a:noFill/>
                </a:ln>
                <a:solidFill>
                  <a:schemeClr val="dk1"/>
                </a:solidFill>
                <a:effectLst/>
                <a:uLnTx/>
                <a:uFillTx/>
                <a:latin typeface="+mj-lt"/>
                <a:ea typeface="Economica"/>
                <a:cs typeface="Economica"/>
                <a:sym typeface="Economica"/>
              </a:rPr>
              <a:t>And </a:t>
            </a:r>
            <a:r>
              <a:rPr kumimoji="0" lang="en-US" sz="3600" b="1" i="0" u="none" strike="noStrike" kern="1200" cap="none" spc="0" normalizeH="0" baseline="0" noProof="0" dirty="0">
                <a:ln>
                  <a:noFill/>
                </a:ln>
                <a:solidFill>
                  <a:srgbClr val="00B0F0"/>
                </a:solidFill>
                <a:effectLst/>
                <a:uLnTx/>
                <a:uFillTx/>
                <a:latin typeface="+mj-lt"/>
                <a:ea typeface="Economica"/>
                <a:cs typeface="Economica"/>
                <a:sym typeface="Economica"/>
              </a:rPr>
              <a:t>Why</a:t>
            </a:r>
            <a:r>
              <a:rPr kumimoji="0" lang="en-US" sz="3600" b="0" i="0" u="none" strike="noStrike" kern="1200" cap="none" spc="0" normalizeH="0" baseline="0" noProof="0" dirty="0">
                <a:ln>
                  <a:noFill/>
                </a:ln>
                <a:solidFill>
                  <a:schemeClr val="dk1"/>
                </a:solidFill>
                <a:effectLst/>
                <a:uLnTx/>
                <a:uFillTx/>
                <a:latin typeface="+mj-lt"/>
                <a:ea typeface="Economica"/>
                <a:cs typeface="Economica"/>
                <a:sym typeface="Economica"/>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31FF4CA-6219-45E8-B573-0FCB614DA13B}"/>
              </a:ext>
            </a:extLst>
          </p:cNvPr>
          <p:cNvSpPr>
            <a:spLocks noGrp="1"/>
          </p:cNvSpPr>
          <p:nvPr>
            <p:ph type="title"/>
          </p:nvPr>
        </p:nvSpPr>
        <p:spPr>
          <a:xfrm>
            <a:off x="603363" y="3200875"/>
            <a:ext cx="3604497" cy="972836"/>
          </a:xfrm>
        </p:spPr>
        <p:txBody>
          <a:bodyPr vert="horz" lIns="68580" tIns="34290" rIns="68580" bIns="34290" rtlCol="0" anchor="t">
            <a:normAutofit/>
          </a:bodyPr>
          <a:lstStyle/>
          <a:p>
            <a:r>
              <a:rPr lang="en-US" kern="1200" dirty="0">
                <a:solidFill>
                  <a:srgbClr val="000000"/>
                </a:solidFill>
                <a:latin typeface="+mj-lt"/>
                <a:ea typeface="+mj-ea"/>
                <a:cs typeface="+mj-cs"/>
              </a:rPr>
              <a:t>The tipping point</a:t>
            </a:r>
          </a:p>
        </p:txBody>
      </p:sp>
      <p:pic>
        <p:nvPicPr>
          <p:cNvPr id="9" name="Picture 8" descr="A close up of a logo&#10;&#10;Description generated with very high confidence">
            <a:extLst>
              <a:ext uri="{FF2B5EF4-FFF2-40B4-BE49-F238E27FC236}">
                <a16:creationId xmlns:a16="http://schemas.microsoft.com/office/drawing/2014/main" id="{230FE6FB-799E-49AD-90B3-9E4F53867A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2318" y="1725133"/>
            <a:ext cx="3106320" cy="2166658"/>
          </a:xfrm>
          <a:prstGeom prst="rect">
            <a:avLst/>
          </a:prstGeom>
        </p:spPr>
      </p:pic>
      <p:sp>
        <p:nvSpPr>
          <p:cNvPr id="10" name="TextBox 9">
            <a:extLst>
              <a:ext uri="{FF2B5EF4-FFF2-40B4-BE49-F238E27FC236}">
                <a16:creationId xmlns:a16="http://schemas.microsoft.com/office/drawing/2014/main" id="{70674A0D-9EB1-4727-9487-F1CBD31CB12A}"/>
              </a:ext>
            </a:extLst>
          </p:cNvPr>
          <p:cNvSpPr txBox="1"/>
          <p:nvPr/>
        </p:nvSpPr>
        <p:spPr>
          <a:xfrm>
            <a:off x="5887556" y="4173711"/>
            <a:ext cx="2902276" cy="507831"/>
          </a:xfrm>
          <a:prstGeom prst="rect">
            <a:avLst/>
          </a:prstGeom>
          <a:noFill/>
        </p:spPr>
        <p:txBody>
          <a:bodyPr wrap="square" rtlCol="0">
            <a:spAutoFit/>
          </a:bodyPr>
          <a:lstStyle/>
          <a:p>
            <a:r>
              <a:rPr lang="en-US" sz="1350" dirty="0"/>
              <a:t>Image from Wikimedia, The Diffusion of Innovation</a:t>
            </a:r>
          </a:p>
        </p:txBody>
      </p:sp>
    </p:spTree>
    <p:extLst>
      <p:ext uri="{BB962C8B-B14F-4D97-AF65-F5344CB8AC3E}">
        <p14:creationId xmlns:p14="http://schemas.microsoft.com/office/powerpoint/2010/main" val="234460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46581-0006-4368-865F-7AEC97FE015B}"/>
              </a:ext>
            </a:extLst>
          </p:cNvPr>
          <p:cNvSpPr>
            <a:spLocks noGrp="1"/>
          </p:cNvSpPr>
          <p:nvPr>
            <p:ph type="title"/>
          </p:nvPr>
        </p:nvSpPr>
        <p:spPr/>
        <p:txBody>
          <a:bodyPr/>
          <a:lstStyle/>
          <a:p>
            <a:r>
              <a:rPr lang="en-US" dirty="0"/>
              <a:t>These are real people</a:t>
            </a:r>
          </a:p>
        </p:txBody>
      </p:sp>
      <p:sp>
        <p:nvSpPr>
          <p:cNvPr id="4" name="Text Placeholder 3">
            <a:extLst>
              <a:ext uri="{FF2B5EF4-FFF2-40B4-BE49-F238E27FC236}">
                <a16:creationId xmlns:a16="http://schemas.microsoft.com/office/drawing/2014/main" id="{C74DB33E-9555-4598-BA1E-A4F71FF78D31}"/>
              </a:ext>
            </a:extLst>
          </p:cNvPr>
          <p:cNvSpPr>
            <a:spLocks noGrp="1"/>
          </p:cNvSpPr>
          <p:nvPr>
            <p:ph type="body" sz="half" idx="2"/>
          </p:nvPr>
        </p:nvSpPr>
        <p:spPr>
          <a:xfrm>
            <a:off x="64894" y="2182969"/>
            <a:ext cx="2796293" cy="2218772"/>
          </a:xfrm>
        </p:spPr>
        <p:txBody>
          <a:bodyPr/>
          <a:lstStyle/>
          <a:p>
            <a:r>
              <a:rPr lang="en-US" i="1" dirty="0"/>
              <a:t>There are more than 70 DACA students at the University of Colorado Boulder. </a:t>
            </a:r>
          </a:p>
        </p:txBody>
      </p:sp>
      <p:pic>
        <p:nvPicPr>
          <p:cNvPr id="1026" name="Picture 2">
            <a:extLst>
              <a:ext uri="{FF2B5EF4-FFF2-40B4-BE49-F238E27FC236}">
                <a16:creationId xmlns:a16="http://schemas.microsoft.com/office/drawing/2014/main" id="{A9ED1EB1-EF91-4035-8135-FD973C7C8BEC}"/>
              </a:ext>
              <a:ext uri="{C183D7F6-B498-43B3-948B-1728B52AA6E4}">
                <adec:decorative xmlns:adec="http://schemas.microsoft.com/office/drawing/2017/decorative" val="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61043" y="1516488"/>
            <a:ext cx="4629150" cy="2766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922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55309-3241-4AA5-99AD-0445AF4D9518}"/>
              </a:ext>
            </a:extLst>
          </p:cNvPr>
          <p:cNvSpPr>
            <a:spLocks noGrp="1"/>
          </p:cNvSpPr>
          <p:nvPr>
            <p:ph type="title"/>
          </p:nvPr>
        </p:nvSpPr>
        <p:spPr/>
        <p:txBody>
          <a:bodyPr/>
          <a:lstStyle/>
          <a:p>
            <a:r>
              <a:rPr lang="en-US" dirty="0"/>
              <a:t>Logistical considerations</a:t>
            </a:r>
          </a:p>
        </p:txBody>
      </p:sp>
      <p:sp>
        <p:nvSpPr>
          <p:cNvPr id="3" name="Content Placeholder 2">
            <a:extLst>
              <a:ext uri="{FF2B5EF4-FFF2-40B4-BE49-F238E27FC236}">
                <a16:creationId xmlns:a16="http://schemas.microsoft.com/office/drawing/2014/main" id="{5F194D58-52D4-4910-B1F9-836C7D1EBBE4}"/>
              </a:ext>
            </a:extLst>
          </p:cNvPr>
          <p:cNvSpPr>
            <a:spLocks noGrp="1"/>
          </p:cNvSpPr>
          <p:nvPr>
            <p:ph idx="1"/>
          </p:nvPr>
        </p:nvSpPr>
        <p:spPr/>
        <p:txBody>
          <a:bodyPr/>
          <a:lstStyle/>
          <a:p>
            <a:pPr marL="0" indent="0">
              <a:buNone/>
            </a:pPr>
            <a:endParaRPr lang="en-US" dirty="0"/>
          </a:p>
          <a:p>
            <a:r>
              <a:rPr lang="en-US" dirty="0"/>
              <a:t>7 million bibliographic records</a:t>
            </a:r>
          </a:p>
          <a:p>
            <a:r>
              <a:rPr lang="en-US" dirty="0"/>
              <a:t>Batch loading, batch updates</a:t>
            </a:r>
          </a:p>
          <a:p>
            <a:r>
              <a:rPr lang="en-US" dirty="0"/>
              <a:t>Ongoing maintenance</a:t>
            </a:r>
          </a:p>
          <a:p>
            <a:r>
              <a:rPr lang="en-US" dirty="0"/>
              <a:t>Cooperative cataloging environment</a:t>
            </a:r>
          </a:p>
        </p:txBody>
      </p:sp>
    </p:spTree>
    <p:extLst>
      <p:ext uri="{BB962C8B-B14F-4D97-AF65-F5344CB8AC3E}">
        <p14:creationId xmlns:p14="http://schemas.microsoft.com/office/powerpoint/2010/main" val="1227359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3C28A-6875-4A89-B2EB-BDD371B8F775}"/>
              </a:ext>
            </a:extLst>
          </p:cNvPr>
          <p:cNvSpPr>
            <a:spLocks noGrp="1"/>
          </p:cNvSpPr>
          <p:nvPr>
            <p:ph type="title"/>
          </p:nvPr>
        </p:nvSpPr>
        <p:spPr/>
        <p:txBody>
          <a:bodyPr/>
          <a:lstStyle/>
          <a:p>
            <a:r>
              <a:rPr lang="en-US" dirty="0"/>
              <a:t>Questions to ask</a:t>
            </a:r>
          </a:p>
        </p:txBody>
      </p:sp>
      <p:sp>
        <p:nvSpPr>
          <p:cNvPr id="3" name="Content Placeholder 2">
            <a:extLst>
              <a:ext uri="{FF2B5EF4-FFF2-40B4-BE49-F238E27FC236}">
                <a16:creationId xmlns:a16="http://schemas.microsoft.com/office/drawing/2014/main" id="{DD77A62E-4FF5-4718-8C82-C72749D997D6}"/>
              </a:ext>
            </a:extLst>
          </p:cNvPr>
          <p:cNvSpPr>
            <a:spLocks noGrp="1"/>
          </p:cNvSpPr>
          <p:nvPr>
            <p:ph idx="1"/>
          </p:nvPr>
        </p:nvSpPr>
        <p:spPr/>
        <p:txBody>
          <a:bodyPr>
            <a:normAutofit/>
          </a:bodyPr>
          <a:lstStyle/>
          <a:p>
            <a:pPr>
              <a:buFont typeface="Wingdings" panose="05000000000000000000" pitchFamily="2" charset="2"/>
              <a:buChar char="q"/>
            </a:pPr>
            <a:endParaRPr lang="en-US" dirty="0"/>
          </a:p>
          <a:p>
            <a:pPr>
              <a:buFont typeface="Wingdings" panose="05000000000000000000" pitchFamily="2" charset="2"/>
              <a:buChar char="q"/>
            </a:pPr>
            <a:r>
              <a:rPr lang="en-US" dirty="0"/>
              <a:t>Keep LCSH and add alternative terms vs Replace LCSH</a:t>
            </a:r>
          </a:p>
          <a:p>
            <a:pPr>
              <a:buFont typeface="Wingdings" panose="05000000000000000000" pitchFamily="2" charset="2"/>
              <a:buChar char="q"/>
            </a:pPr>
            <a:r>
              <a:rPr lang="en-US" dirty="0"/>
              <a:t>Global editing capability</a:t>
            </a:r>
          </a:p>
          <a:p>
            <a:pPr>
              <a:buFont typeface="Wingdings" panose="05000000000000000000" pitchFamily="2" charset="2"/>
              <a:buChar char="q"/>
            </a:pPr>
            <a:r>
              <a:rPr lang="en-US" dirty="0"/>
              <a:t>Ongoing maintenance</a:t>
            </a:r>
          </a:p>
          <a:p>
            <a:pPr lvl="1">
              <a:buFont typeface="Wingdings" panose="05000000000000000000" pitchFamily="2" charset="2"/>
              <a:buChar char="§"/>
            </a:pPr>
            <a:r>
              <a:rPr lang="en-US" dirty="0"/>
              <a:t>How often</a:t>
            </a:r>
          </a:p>
          <a:p>
            <a:pPr lvl="1">
              <a:buFont typeface="Wingdings" panose="05000000000000000000" pitchFamily="2" charset="2"/>
              <a:buChar char="§"/>
            </a:pPr>
            <a:r>
              <a:rPr lang="en-US" dirty="0"/>
              <a:t>Who is responsible</a:t>
            </a:r>
          </a:p>
          <a:p>
            <a:pPr lvl="1">
              <a:buFont typeface="Wingdings" panose="05000000000000000000" pitchFamily="2" charset="2"/>
              <a:buChar char="§"/>
            </a:pPr>
            <a:r>
              <a:rPr lang="en-US" dirty="0"/>
              <a:t>Where is it documented</a:t>
            </a:r>
          </a:p>
          <a:p>
            <a:pPr lvl="1">
              <a:buFont typeface="Wingdings" panose="05000000000000000000" pitchFamily="2" charset="2"/>
              <a:buChar char="§"/>
            </a:pPr>
            <a:r>
              <a:rPr lang="en-US" dirty="0"/>
              <a:t>Can it be automated</a:t>
            </a:r>
          </a:p>
          <a:p>
            <a:pPr lvl="1">
              <a:buFont typeface="Wingdings" panose="05000000000000000000" pitchFamily="2" charset="2"/>
              <a:buChar char="§"/>
            </a:pPr>
            <a:endParaRPr lang="en-US" dirty="0"/>
          </a:p>
          <a:p>
            <a:endParaRPr lang="en-US" dirty="0"/>
          </a:p>
          <a:p>
            <a:pPr marL="0" indent="0">
              <a:buNone/>
            </a:pPr>
            <a:endParaRPr lang="en-US" dirty="0"/>
          </a:p>
        </p:txBody>
      </p:sp>
      <p:sp>
        <p:nvSpPr>
          <p:cNvPr id="5" name="Action Button: Help 4">
            <a:hlinkClick r:id="" action="ppaction://noaction" highlightClick="1"/>
            <a:extLst>
              <a:ext uri="{FF2B5EF4-FFF2-40B4-BE49-F238E27FC236}">
                <a16:creationId xmlns:a16="http://schemas.microsoft.com/office/drawing/2014/main" id="{A82C41D3-418F-425B-B4E8-D132834FB3B3}"/>
              </a:ext>
              <a:ext uri="{C183D7F6-B498-43B3-948B-1728B52AA6E4}">
                <adec:decorative xmlns:adec="http://schemas.microsoft.com/office/drawing/2017/decorative" val="1"/>
              </a:ext>
            </a:extLst>
          </p:cNvPr>
          <p:cNvSpPr/>
          <p:nvPr/>
        </p:nvSpPr>
        <p:spPr>
          <a:xfrm>
            <a:off x="4907018" y="2092873"/>
            <a:ext cx="2802320" cy="219929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620113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txBox="1">
            <a:spLocks noGrp="1"/>
          </p:cNvSpPr>
          <p:nvPr>
            <p:ph type="title"/>
          </p:nvPr>
        </p:nvSpPr>
        <p:spPr>
          <a:prstGeom prst="rect">
            <a:avLst/>
          </a:prstGeom>
          <a:noFill/>
          <a:ln>
            <a:noFill/>
          </a:ln>
        </p:spPr>
        <p:txBody>
          <a:bodyPr spcFirstLastPara="1" wrap="square" lIns="91425" tIns="91425" rIns="91425" bIns="91425" anchor="b" anchorCtr="0">
            <a:noAutofit/>
          </a:bodyPr>
          <a:lstStyle/>
          <a:p>
            <a:pPr marL="0" marR="0" lvl="0" indent="0" algn="l" rtl="0">
              <a:lnSpc>
                <a:spcPct val="90000"/>
              </a:lnSpc>
              <a:spcBef>
                <a:spcPts val="0"/>
              </a:spcBef>
              <a:spcAft>
                <a:spcPts val="0"/>
              </a:spcAft>
              <a:buClr>
                <a:schemeClr val="dk1"/>
              </a:buClr>
              <a:buSzPts val="4200"/>
              <a:buFont typeface="Cabin"/>
              <a:buNone/>
            </a:pPr>
            <a:r>
              <a:rPr lang="en" sz="2400" b="0" i="0" u="none" strike="noStrike" cap="none" dirty="0">
                <a:solidFill>
                  <a:schemeClr val="dk1"/>
                </a:solidFill>
                <a:latin typeface="+mj-lt"/>
                <a:ea typeface="Cabin"/>
                <a:cs typeface="Cabin"/>
                <a:sym typeface="Cabin"/>
              </a:rPr>
              <a:t>Today we will…</a:t>
            </a:r>
            <a:endParaRPr sz="2400" b="0" i="0" u="none" strike="noStrike" cap="none" dirty="0">
              <a:solidFill>
                <a:schemeClr val="dk1"/>
              </a:solidFill>
              <a:latin typeface="+mj-lt"/>
              <a:ea typeface="Cabin"/>
              <a:cs typeface="Cabin"/>
              <a:sym typeface="Cabin"/>
            </a:endParaRPr>
          </a:p>
        </p:txBody>
      </p:sp>
      <p:sp>
        <p:nvSpPr>
          <p:cNvPr id="111" name="Google Shape;111;p15"/>
          <p:cNvSpPr txBox="1">
            <a:spLocks noGrp="1"/>
          </p:cNvSpPr>
          <p:nvPr>
            <p:ph type="body" idx="1"/>
          </p:nvPr>
        </p:nvSpPr>
        <p:spPr>
          <a:xfrm>
            <a:off x="311700" y="1293961"/>
            <a:ext cx="8520600" cy="3285263"/>
          </a:xfrm>
          <a:prstGeom prst="rect">
            <a:avLst/>
          </a:prstGeom>
          <a:noFill/>
          <a:ln>
            <a:noFill/>
          </a:ln>
        </p:spPr>
        <p:txBody>
          <a:bodyPr spcFirstLastPara="1" wrap="square" lIns="91425" tIns="91425" rIns="91425" bIns="91425" anchor="t" anchorCtr="0">
            <a:noAutofit/>
          </a:bodyPr>
          <a:lstStyle/>
          <a:p>
            <a:pPr marL="457200" marR="0" lvl="0" indent="-381000" algn="l" rtl="0">
              <a:lnSpc>
                <a:spcPct val="120000"/>
              </a:lnSpc>
              <a:spcBef>
                <a:spcPts val="0"/>
              </a:spcBef>
              <a:spcAft>
                <a:spcPts val="0"/>
              </a:spcAft>
              <a:buClr>
                <a:schemeClr val="accent1"/>
              </a:buClr>
              <a:buSzPts val="2400"/>
              <a:buFont typeface="Cabin"/>
              <a:buChar char="●"/>
            </a:pPr>
            <a:r>
              <a:rPr lang="en" sz="1600" i="0" u="none" strike="noStrike" cap="none" dirty="0">
                <a:solidFill>
                  <a:schemeClr val="dk1"/>
                </a:solidFill>
                <a:latin typeface="Calibri Light" panose="020F0302020204030204" pitchFamily="34" charset="0"/>
                <a:cs typeface="Calibri Light" panose="020F0302020204030204" pitchFamily="34" charset="0"/>
              </a:rPr>
              <a:t>Introduction</a:t>
            </a:r>
          </a:p>
          <a:p>
            <a:pPr marL="457200" marR="0" lvl="0" indent="-381000" algn="l" rtl="0">
              <a:lnSpc>
                <a:spcPct val="120000"/>
              </a:lnSpc>
              <a:spcBef>
                <a:spcPts val="0"/>
              </a:spcBef>
              <a:spcAft>
                <a:spcPts val="0"/>
              </a:spcAft>
              <a:buClr>
                <a:schemeClr val="accent1"/>
              </a:buClr>
              <a:buSzPts val="2400"/>
              <a:buFont typeface="Cabin"/>
              <a:buChar char="●"/>
            </a:pPr>
            <a:r>
              <a:rPr lang="en" sz="1600" i="0" u="none" strike="noStrike" cap="none" dirty="0">
                <a:solidFill>
                  <a:schemeClr val="dk1"/>
                </a:solidFill>
                <a:latin typeface="Calibri Light" panose="020F0302020204030204" pitchFamily="34" charset="0"/>
                <a:cs typeface="Calibri Light" panose="020F0302020204030204" pitchFamily="34" charset="0"/>
              </a:rPr>
              <a:t>What is </a:t>
            </a:r>
            <a:r>
              <a:rPr lang="en" sz="1600" i="0" u="sng" strike="noStrike" cap="none" dirty="0">
                <a:solidFill>
                  <a:schemeClr val="dk1"/>
                </a:solidFill>
                <a:latin typeface="Calibri Light" panose="020F0302020204030204" pitchFamily="34" charset="0"/>
                <a:cs typeface="Calibri Light" panose="020F0302020204030204" pitchFamily="34" charset="0"/>
              </a:rPr>
              <a:t>radical cataloging</a:t>
            </a:r>
            <a:r>
              <a:rPr lang="en" sz="1600" i="0" u="none" strike="noStrike" cap="none" dirty="0">
                <a:solidFill>
                  <a:schemeClr val="dk1"/>
                </a:solidFill>
                <a:latin typeface="Calibri Light" panose="020F0302020204030204" pitchFamily="34" charset="0"/>
                <a:cs typeface="Calibri Light" panose="020F0302020204030204" pitchFamily="34" charset="0"/>
              </a:rPr>
              <a:t>?</a:t>
            </a:r>
            <a:endParaRPr sz="1600" dirty="0">
              <a:latin typeface="Calibri Light" panose="020F0302020204030204" pitchFamily="34" charset="0"/>
              <a:cs typeface="Calibri Light" panose="020F0302020204030204" pitchFamily="34" charset="0"/>
            </a:endParaRPr>
          </a:p>
          <a:p>
            <a:pPr marL="457200" marR="0" lvl="0" indent="-381000" algn="l" rtl="0">
              <a:lnSpc>
                <a:spcPct val="120000"/>
              </a:lnSpc>
              <a:spcBef>
                <a:spcPts val="0"/>
              </a:spcBef>
              <a:spcAft>
                <a:spcPts val="0"/>
              </a:spcAft>
              <a:buClr>
                <a:schemeClr val="accent1"/>
              </a:buClr>
              <a:buSzPts val="2400"/>
              <a:buFont typeface="Cabin"/>
              <a:buChar char="●"/>
            </a:pPr>
            <a:r>
              <a:rPr lang="en" sz="1600" i="0" u="none" strike="noStrike" cap="none" dirty="0">
                <a:solidFill>
                  <a:schemeClr val="dk1"/>
                </a:solidFill>
                <a:latin typeface="Calibri Light" panose="020F0302020204030204" pitchFamily="34" charset="0"/>
                <a:cs typeface="Calibri Light" panose="020F0302020204030204" pitchFamily="34" charset="0"/>
              </a:rPr>
              <a:t>Background on “Illegal aliens”</a:t>
            </a:r>
          </a:p>
          <a:p>
            <a:pPr marL="457200" marR="0" lvl="0" indent="-381000" algn="l" rtl="0">
              <a:lnSpc>
                <a:spcPct val="120000"/>
              </a:lnSpc>
              <a:spcBef>
                <a:spcPts val="0"/>
              </a:spcBef>
              <a:spcAft>
                <a:spcPts val="0"/>
              </a:spcAft>
              <a:buClr>
                <a:schemeClr val="accent1"/>
              </a:buClr>
              <a:buSzPts val="2400"/>
              <a:buFont typeface="Cabin"/>
              <a:buChar char="●"/>
            </a:pPr>
            <a:r>
              <a:rPr lang="en" sz="1600" dirty="0">
                <a:latin typeface="Calibri Light" panose="020F0302020204030204" pitchFamily="34" charset="0"/>
                <a:cs typeface="Calibri Light" panose="020F0302020204030204" pitchFamily="34" charset="0"/>
              </a:rPr>
              <a:t>Project description (Two universities)</a:t>
            </a:r>
            <a:endParaRPr lang="en" sz="1600" i="0" u="none" strike="noStrike" cap="none" dirty="0">
              <a:solidFill>
                <a:schemeClr val="dk1"/>
              </a:solidFill>
              <a:latin typeface="Calibri Light" panose="020F0302020204030204" pitchFamily="34" charset="0"/>
              <a:cs typeface="Calibri Light" panose="020F0302020204030204" pitchFamily="34" charset="0"/>
            </a:endParaRPr>
          </a:p>
          <a:p>
            <a:pPr marL="457200" lvl="0" indent="-381000" algn="l" rtl="0">
              <a:lnSpc>
                <a:spcPct val="120000"/>
              </a:lnSpc>
              <a:spcBef>
                <a:spcPts val="0"/>
              </a:spcBef>
              <a:spcAft>
                <a:spcPts val="0"/>
              </a:spcAft>
              <a:buClr>
                <a:schemeClr val="accent1"/>
              </a:buClr>
              <a:buSzPts val="2400"/>
              <a:buFont typeface="Cabin"/>
              <a:buChar char="●"/>
            </a:pPr>
            <a:r>
              <a:rPr lang="en" sz="1600" dirty="0">
                <a:latin typeface="Calibri Light" panose="020F0302020204030204" pitchFamily="34" charset="0"/>
                <a:cs typeface="Calibri Light" panose="020F0302020204030204" pitchFamily="34" charset="0"/>
              </a:rPr>
              <a:t>Examples</a:t>
            </a:r>
          </a:p>
          <a:p>
            <a:pPr marL="457200" lvl="0" indent="-381000" algn="l" rtl="0">
              <a:lnSpc>
                <a:spcPct val="120000"/>
              </a:lnSpc>
              <a:spcBef>
                <a:spcPts val="0"/>
              </a:spcBef>
              <a:spcAft>
                <a:spcPts val="0"/>
              </a:spcAft>
              <a:buClr>
                <a:schemeClr val="accent1"/>
              </a:buClr>
              <a:buSzPts val="2400"/>
              <a:buFont typeface="Cabin"/>
              <a:buChar char="●"/>
            </a:pPr>
            <a:r>
              <a:rPr lang="en" sz="1600" dirty="0">
                <a:latin typeface="Calibri Light" panose="020F0302020204030204" pitchFamily="34" charset="0"/>
                <a:cs typeface="Calibri Light" panose="020F0302020204030204" pitchFamily="34" charset="0"/>
              </a:rPr>
              <a:t>Administrative decision-making</a:t>
            </a:r>
            <a:endParaRPr sz="1600" dirty="0">
              <a:latin typeface="Calibri Light" panose="020F0302020204030204" pitchFamily="34" charset="0"/>
              <a:cs typeface="Calibri Light" panose="020F0302020204030204" pitchFamily="34" charset="0"/>
            </a:endParaRPr>
          </a:p>
          <a:p>
            <a:pPr marL="457200" marR="0" lvl="0" indent="-381000" algn="l" rtl="0">
              <a:lnSpc>
                <a:spcPct val="120000"/>
              </a:lnSpc>
              <a:spcBef>
                <a:spcPts val="0"/>
              </a:spcBef>
              <a:spcAft>
                <a:spcPts val="0"/>
              </a:spcAft>
              <a:buClr>
                <a:schemeClr val="accent1"/>
              </a:buClr>
              <a:buSzPts val="2400"/>
              <a:buFont typeface="Cabin"/>
              <a:buChar char="●"/>
            </a:pPr>
            <a:r>
              <a:rPr lang="en-US" sz="1600" dirty="0">
                <a:latin typeface="Calibri Light" panose="020F0302020204030204" pitchFamily="34" charset="0"/>
                <a:cs typeface="Calibri Light" panose="020F0302020204030204" pitchFamily="34" charset="0"/>
              </a:rPr>
              <a:t>Other</a:t>
            </a:r>
            <a:r>
              <a:rPr lang="en-US" sz="1600" i="0" u="none" strike="noStrike" cap="none" dirty="0">
                <a:solidFill>
                  <a:schemeClr val="dk1"/>
                </a:solidFill>
                <a:latin typeface="Calibri Light" panose="020F0302020204030204" pitchFamily="34" charset="0"/>
                <a:cs typeface="Calibri Light" panose="020F0302020204030204" pitchFamily="34" charset="0"/>
              </a:rPr>
              <a:t> impacts &amp; Implications</a:t>
            </a:r>
            <a:endParaRPr sz="1600" dirty="0">
              <a:latin typeface="Calibri Light" panose="020F0302020204030204" pitchFamily="34" charset="0"/>
              <a:cs typeface="Calibri Light" panose="020F0302020204030204" pitchFamily="34" charset="0"/>
            </a:endParaRPr>
          </a:p>
          <a:p>
            <a:pPr marL="457200" marR="0" lvl="0" indent="-381000" algn="l" rtl="0">
              <a:lnSpc>
                <a:spcPct val="120000"/>
              </a:lnSpc>
              <a:spcBef>
                <a:spcPts val="0"/>
              </a:spcBef>
              <a:spcAft>
                <a:spcPts val="0"/>
              </a:spcAft>
              <a:buClr>
                <a:schemeClr val="accent1"/>
              </a:buClr>
              <a:buSzPts val="2400"/>
              <a:buFont typeface="Cabin"/>
              <a:buChar char="●"/>
            </a:pPr>
            <a:r>
              <a:rPr lang="en" sz="1600" i="0" u="none" strike="noStrike" cap="none" dirty="0">
                <a:solidFill>
                  <a:schemeClr val="dk1"/>
                </a:solidFill>
                <a:latin typeface="Calibri Light" panose="020F0302020204030204" pitchFamily="34" charset="0"/>
                <a:cs typeface="Calibri Light" panose="020F0302020204030204" pitchFamily="34" charset="0"/>
              </a:rPr>
              <a:t>Q&amp;A</a:t>
            </a:r>
            <a:endParaRPr sz="1600" i="0" u="none" strike="noStrike" cap="none" dirty="0">
              <a:solidFill>
                <a:schemeClr val="dk1"/>
              </a:solidFill>
              <a:latin typeface="Calibri Light" panose="020F0302020204030204" pitchFamily="34" charset="0"/>
              <a:cs typeface="Calibri Light" panose="020F0302020204030204" pitchFamily="34" charset="0"/>
            </a:endParaRPr>
          </a:p>
          <a:p>
            <a:pPr marL="0" marR="0" lvl="0" indent="0" algn="l" rtl="0">
              <a:lnSpc>
                <a:spcPct val="120000"/>
              </a:lnSpc>
              <a:spcBef>
                <a:spcPts val="1600"/>
              </a:spcBef>
              <a:spcAft>
                <a:spcPts val="1600"/>
              </a:spcAft>
              <a:buClr>
                <a:schemeClr val="accent1"/>
              </a:buClr>
              <a:buSzPts val="1800"/>
              <a:buFont typeface="Arial"/>
              <a:buNone/>
            </a:pPr>
            <a:endParaRPr sz="1500" b="0" i="0" u="none" strike="noStrike" cap="none" dirty="0">
              <a:solidFill>
                <a:schemeClr val="dk1"/>
              </a:solidFill>
              <a:latin typeface="Economica"/>
              <a:ea typeface="Economica"/>
              <a:cs typeface="Economica"/>
              <a:sym typeface="Economic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9D887A-B77A-4A4A-8C59-FE0315612E13}"/>
              </a:ext>
            </a:extLst>
          </p:cNvPr>
          <p:cNvSpPr>
            <a:spLocks noGrp="1"/>
          </p:cNvSpPr>
          <p:nvPr>
            <p:ph type="title" idx="4294967295"/>
          </p:nvPr>
        </p:nvSpPr>
        <p:spPr>
          <a:xfrm>
            <a:off x="274638" y="419100"/>
            <a:ext cx="8118475" cy="4365625"/>
          </a:xfrm>
          <a:prstGeom prst="rect">
            <a:avLst/>
          </a:prstGeom>
          <a:noFill/>
          <a:ln>
            <a:noFill/>
            <a:prstDash/>
          </a:ln>
          <a:effectLst/>
        </p:spPr>
        <p:txBody>
          <a:bodyPr rot="0" spcFirstLastPara="0" vertOverflow="overflow" horzOverflow="overflow" vert="horz" wrap="square" lIns="0" tIns="45720" rIns="0" bIns="45720" numCol="1" spcCol="0" rtlCol="0" fromWordArt="0" anchor="t" anchorCtr="0" forceAA="0" compatLnSpc="1">
            <a:prstTxWarp prst="textNoShape">
              <a:avLst/>
            </a:prstTxWarp>
            <a:normAutofit/>
          </a:bodyPr>
          <a:lstStyle/>
          <a:p>
            <a:pPr marL="342900" marR="0" lvl="1" indent="0" algn="l" defTabSz="685800" rtl="0" eaLnBrk="1" fontAlgn="auto" latinLnBrk="0" hangingPunct="1">
              <a:lnSpc>
                <a:spcPct val="90000"/>
              </a:lnSpc>
              <a:spcBef>
                <a:spcPts val="150"/>
              </a:spcBef>
              <a:spcAft>
                <a:spcPts val="300"/>
              </a:spcAft>
              <a:buClr>
                <a:schemeClr val="accent1"/>
              </a:buClr>
              <a:buSzTx/>
              <a:buFont typeface="Calibri" pitchFamily="34" charset="0"/>
              <a:buNone/>
              <a:tabLst/>
              <a:defRPr/>
            </a:pPr>
            <a:r>
              <a:rPr kumimoji="0" lang="en-US" sz="2700" b="0" i="0" u="none" strike="noStrike" kern="1200" cap="none" spc="0" normalizeH="0" baseline="0" noProof="0" dirty="0">
                <a:ln>
                  <a:noFill/>
                </a:ln>
                <a:solidFill>
                  <a:schemeClr val="tx1">
                    <a:lumMod val="75000"/>
                    <a:lumOff val="25000"/>
                  </a:schemeClr>
                </a:solidFill>
                <a:effectLst/>
                <a:uLnTx/>
                <a:uFillTx/>
                <a:latin typeface="+mn-lt"/>
                <a:ea typeface="+mn-ea"/>
                <a:cs typeface="+mn-cs"/>
              </a:rPr>
              <a:t>	</a:t>
            </a:r>
            <a:r>
              <a:rPr kumimoji="0" lang="en-US" sz="2700" b="1" i="0" u="none" strike="noStrike" kern="1200" cap="none" spc="0" normalizeH="0" baseline="0" noProof="0" dirty="0">
                <a:ln>
                  <a:noFill/>
                </a:ln>
                <a:solidFill>
                  <a:schemeClr val="tx1">
                    <a:lumMod val="75000"/>
                    <a:lumOff val="25000"/>
                  </a:schemeClr>
                </a:solidFill>
                <a:effectLst/>
                <a:uLnTx/>
                <a:uFillTx/>
                <a:latin typeface="+mn-lt"/>
                <a:ea typeface="+mn-ea"/>
                <a:cs typeface="+mn-cs"/>
              </a:rPr>
              <a:t>Keep LCSH and add alternative terms?</a:t>
            </a:r>
          </a:p>
          <a:p>
            <a:pPr marL="68580" marR="0" lvl="0" indent="-68580" algn="l" defTabSz="685800" rtl="0" eaLnBrk="1" fontAlgn="auto" latinLnBrk="0" hangingPunct="1">
              <a:lnSpc>
                <a:spcPct val="90000"/>
              </a:lnSpc>
              <a:spcBef>
                <a:spcPts val="900"/>
              </a:spcBef>
              <a:spcAft>
                <a:spcPts val="150"/>
              </a:spcAft>
              <a:buClr>
                <a:schemeClr val="accent1"/>
              </a:buClr>
              <a:buSzPct val="100000"/>
              <a:buFont typeface="Calibri" panose="020F0502020204030204" pitchFamily="34" charset="0"/>
              <a:buChar char=" "/>
              <a:tabLst/>
              <a:defRPr/>
            </a:pPr>
            <a:endParaRPr kumimoji="0" lang="en-US" sz="27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p>
            <a:pPr marL="68580" marR="0" lvl="0" indent="-68580" algn="l" defTabSz="685800" rtl="0" eaLnBrk="1" fontAlgn="auto" latinLnBrk="0" hangingPunct="1">
              <a:lnSpc>
                <a:spcPct val="90000"/>
              </a:lnSpc>
              <a:spcBef>
                <a:spcPts val="900"/>
              </a:spcBef>
              <a:spcAft>
                <a:spcPts val="150"/>
              </a:spcAft>
              <a:buClr>
                <a:schemeClr val="accent1"/>
              </a:buClr>
              <a:buSzPct val="100000"/>
              <a:buFont typeface="Calibri" panose="020F0502020204030204" pitchFamily="34" charset="0"/>
              <a:buChar char=" "/>
              <a:tabLst/>
              <a:defRPr/>
            </a:pPr>
            <a:endParaRPr kumimoji="0" lang="en-US" sz="27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p>
            <a:pPr marL="68580" marR="0" lvl="0" indent="-68580" algn="l" defTabSz="685800" rtl="0" eaLnBrk="1" fontAlgn="auto" latinLnBrk="0" hangingPunct="1">
              <a:lnSpc>
                <a:spcPct val="90000"/>
              </a:lnSpc>
              <a:spcBef>
                <a:spcPts val="900"/>
              </a:spcBef>
              <a:spcAft>
                <a:spcPts val="150"/>
              </a:spcAft>
              <a:buClr>
                <a:schemeClr val="accent1"/>
              </a:buClr>
              <a:buSzPct val="100000"/>
              <a:buFont typeface="Calibri" panose="020F0502020204030204" pitchFamily="34" charset="0"/>
              <a:buChar char=" "/>
              <a:tabLst/>
              <a:defRPr/>
            </a:pPr>
            <a:endParaRPr kumimoji="0" lang="en-US" sz="27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p>
            <a:pPr marL="68580" marR="0" lvl="0" indent="-68580" algn="l" defTabSz="685800" rtl="0" eaLnBrk="1" fontAlgn="auto" latinLnBrk="0" hangingPunct="1">
              <a:lnSpc>
                <a:spcPct val="90000"/>
              </a:lnSpc>
              <a:spcBef>
                <a:spcPts val="900"/>
              </a:spcBef>
              <a:spcAft>
                <a:spcPts val="150"/>
              </a:spcAft>
              <a:buClr>
                <a:schemeClr val="accent1"/>
              </a:buClr>
              <a:buSzPct val="100000"/>
              <a:buFont typeface="Calibri" panose="020F0502020204030204" pitchFamily="34" charset="0"/>
              <a:buChar char=" "/>
              <a:tabLst/>
              <a:defRPr/>
            </a:pPr>
            <a:endParaRPr kumimoji="0" lang="en-US" sz="27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p>
            <a:pPr marL="342900" marR="0" lvl="1" indent="0" algn="l" defTabSz="685800" rtl="0" eaLnBrk="1" fontAlgn="auto" latinLnBrk="0" hangingPunct="1">
              <a:lnSpc>
                <a:spcPct val="90000"/>
              </a:lnSpc>
              <a:spcBef>
                <a:spcPts val="150"/>
              </a:spcBef>
              <a:spcAft>
                <a:spcPts val="300"/>
              </a:spcAft>
              <a:buClr>
                <a:schemeClr val="accent1"/>
              </a:buClr>
              <a:buSzTx/>
              <a:buFont typeface="Calibri" pitchFamily="34" charset="0"/>
              <a:buNone/>
              <a:tabLst/>
              <a:defRPr/>
            </a:pPr>
            <a:r>
              <a:rPr kumimoji="0" lang="en-US" sz="2700" b="0" i="0" u="none" strike="noStrike" kern="1200" cap="none" spc="0" normalizeH="0" baseline="0" noProof="0" dirty="0">
                <a:ln>
                  <a:noFill/>
                </a:ln>
                <a:solidFill>
                  <a:schemeClr val="tx1">
                    <a:lumMod val="75000"/>
                    <a:lumOff val="25000"/>
                  </a:schemeClr>
                </a:solidFill>
                <a:effectLst/>
                <a:uLnTx/>
                <a:uFillTx/>
                <a:latin typeface="+mn-lt"/>
                <a:ea typeface="+mn-ea"/>
                <a:cs typeface="+mn-cs"/>
              </a:rPr>
              <a:t>	</a:t>
            </a:r>
          </a:p>
          <a:p>
            <a:pPr marL="342900" marR="0" lvl="1" indent="0" algn="l" defTabSz="685800" rtl="0" eaLnBrk="1" fontAlgn="auto" latinLnBrk="0" hangingPunct="1">
              <a:lnSpc>
                <a:spcPct val="90000"/>
              </a:lnSpc>
              <a:spcBef>
                <a:spcPts val="150"/>
              </a:spcBef>
              <a:spcAft>
                <a:spcPts val="300"/>
              </a:spcAft>
              <a:buClr>
                <a:schemeClr val="accent1"/>
              </a:buClr>
              <a:buSzTx/>
              <a:buFont typeface="Calibri" pitchFamily="34" charset="0"/>
              <a:buNone/>
              <a:tabLst/>
              <a:defRPr/>
            </a:pPr>
            <a:r>
              <a:rPr kumimoji="0" lang="en-US" sz="2700" b="0" i="0" u="none" strike="noStrike" kern="1200" cap="none" spc="0" normalizeH="0" baseline="0" noProof="0" dirty="0">
                <a:ln>
                  <a:noFill/>
                </a:ln>
                <a:solidFill>
                  <a:schemeClr val="tx1">
                    <a:lumMod val="75000"/>
                    <a:lumOff val="25000"/>
                  </a:schemeClr>
                </a:solidFill>
                <a:effectLst/>
                <a:uLnTx/>
                <a:uFillTx/>
                <a:latin typeface="+mn-lt"/>
                <a:ea typeface="+mn-ea"/>
                <a:cs typeface="+mn-cs"/>
              </a:rPr>
              <a:t>	</a:t>
            </a:r>
            <a:r>
              <a:rPr kumimoji="0" lang="en-US" sz="2700" b="1" i="0" u="none" strike="noStrike" kern="1200" cap="none" spc="0" normalizeH="0" baseline="0" noProof="0" dirty="0">
                <a:ln>
                  <a:noFill/>
                </a:ln>
                <a:solidFill>
                  <a:schemeClr val="tx1">
                    <a:lumMod val="75000"/>
                    <a:lumOff val="25000"/>
                  </a:schemeClr>
                </a:solidFill>
                <a:effectLst/>
                <a:uLnTx/>
                <a:uFillTx/>
                <a:latin typeface="+mn-lt"/>
                <a:ea typeface="+mn-ea"/>
                <a:cs typeface="+mn-cs"/>
              </a:rPr>
              <a:t>Replace LSCH?</a:t>
            </a:r>
          </a:p>
          <a:p>
            <a:pPr marL="68580" marR="0" lvl="0" indent="-68580" algn="l" defTabSz="685800" rtl="0" eaLnBrk="1" fontAlgn="auto" latinLnBrk="0" hangingPunct="1">
              <a:lnSpc>
                <a:spcPct val="90000"/>
              </a:lnSpc>
              <a:spcBef>
                <a:spcPts val="900"/>
              </a:spcBef>
              <a:spcAft>
                <a:spcPts val="150"/>
              </a:spcAft>
              <a:buClr>
                <a:schemeClr val="accent1"/>
              </a:buClr>
              <a:buSzPct val="100000"/>
              <a:buFont typeface="Calibri" panose="020F0502020204030204" pitchFamily="34" charset="0"/>
              <a:buChar char=" "/>
              <a:tabLst/>
              <a:defRPr/>
            </a:pPr>
            <a:endParaRPr kumimoji="0" lang="en-US" sz="15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pic>
        <p:nvPicPr>
          <p:cNvPr id="3076" name="Picture 4" descr="Image result for tension">
            <a:extLst>
              <a:ext uri="{FF2B5EF4-FFF2-40B4-BE49-F238E27FC236}">
                <a16:creationId xmlns:a16="http://schemas.microsoft.com/office/drawing/2014/main" id="{2A59BF6D-5248-42EC-B04E-CEEF5F8892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4787" y="929640"/>
            <a:ext cx="3942584" cy="328422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39411211-FBEC-4696-ACC1-B695CF5D1D39}"/>
              </a:ext>
            </a:extLst>
          </p:cNvPr>
          <p:cNvSpPr/>
          <p:nvPr/>
        </p:nvSpPr>
        <p:spPr>
          <a:xfrm>
            <a:off x="4686700" y="4222611"/>
            <a:ext cx="2206373" cy="230832"/>
          </a:xfrm>
          <a:prstGeom prst="rect">
            <a:avLst/>
          </a:prstGeom>
        </p:spPr>
        <p:txBody>
          <a:bodyPr wrap="square">
            <a:spAutoFit/>
          </a:bodyPr>
          <a:lstStyle/>
          <a:p>
            <a:r>
              <a:rPr lang="en-US" sz="900" b="1" dirty="0" err="1">
                <a:solidFill>
                  <a:srgbClr val="545454"/>
                </a:solidFill>
                <a:latin typeface="arial" panose="020B0604020202020204" pitchFamily="34" charset="0"/>
              </a:rPr>
              <a:t>Creator:</a:t>
            </a:r>
            <a:r>
              <a:rPr lang="en-US" sz="900" dirty="0" err="1">
                <a:solidFill>
                  <a:srgbClr val="545454"/>
                </a:solidFill>
                <a:latin typeface="arial" panose="020B0604020202020204" pitchFamily="34" charset="0"/>
              </a:rPr>
              <a:t>Randen</a:t>
            </a:r>
            <a:r>
              <a:rPr lang="en-US" sz="900" dirty="0">
                <a:solidFill>
                  <a:srgbClr val="545454"/>
                </a:solidFill>
                <a:latin typeface="arial" panose="020B0604020202020204" pitchFamily="34" charset="0"/>
              </a:rPr>
              <a:t> Pederson</a:t>
            </a:r>
            <a:endParaRPr lang="en-US" sz="900" dirty="0"/>
          </a:p>
        </p:txBody>
      </p:sp>
    </p:spTree>
    <p:extLst>
      <p:ext uri="{BB962C8B-B14F-4D97-AF65-F5344CB8AC3E}">
        <p14:creationId xmlns:p14="http://schemas.microsoft.com/office/powerpoint/2010/main" val="631415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E33131-5468-4D9F-9649-CA502199DAE7}"/>
              </a:ext>
            </a:extLst>
          </p:cNvPr>
          <p:cNvSpPr>
            <a:spLocks noGrp="1"/>
          </p:cNvSpPr>
          <p:nvPr>
            <p:ph type="title"/>
          </p:nvPr>
        </p:nvSpPr>
        <p:spPr>
          <a:xfrm>
            <a:off x="561109" y="273844"/>
            <a:ext cx="8021783" cy="994172"/>
          </a:xfrm>
        </p:spPr>
        <p:txBody>
          <a:bodyPr/>
          <a:lstStyle/>
          <a:p>
            <a:r>
              <a:rPr lang="en-US" b="1" dirty="0"/>
              <a:t>Global editing capability</a:t>
            </a:r>
          </a:p>
        </p:txBody>
      </p:sp>
      <p:pic>
        <p:nvPicPr>
          <p:cNvPr id="1038" name="Picture 14">
            <a:extLst>
              <a:ext uri="{FF2B5EF4-FFF2-40B4-BE49-F238E27FC236}">
                <a16:creationId xmlns:a16="http://schemas.microsoft.com/office/drawing/2014/main" id="{C2288404-130C-463C-88B0-E2F1DB0FCFD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5170" y="1394485"/>
            <a:ext cx="4899996" cy="32607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A705FB2-29E3-4577-BDE9-B571A45E676E}"/>
              </a:ext>
              <a:ext uri="{C183D7F6-B498-43B3-948B-1728B52AA6E4}">
                <adec:decorative xmlns:adec="http://schemas.microsoft.com/office/drawing/2017/decorative" val="1"/>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rot="2700000">
            <a:off x="1474056" y="1408831"/>
            <a:ext cx="3263504" cy="3263504"/>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6">
            <a:extLst>
              <a:ext uri="{FF2B5EF4-FFF2-40B4-BE49-F238E27FC236}">
                <a16:creationId xmlns:a16="http://schemas.microsoft.com/office/drawing/2014/main" id="{E67034F1-970B-4EA5-B1A1-E5635844668E}"/>
              </a:ext>
              <a:ext uri="{C183D7F6-B498-43B3-948B-1728B52AA6E4}">
                <adec:decorative xmlns:adec="http://schemas.microsoft.com/office/drawing/2017/decorative" val="1"/>
              </a:ext>
            </a:extLst>
          </p:cNvPr>
          <p:cNvSpPr>
            <a:spLocks noChangeAspect="1" noChangeArrowheads="1"/>
          </p:cNvSpPr>
          <p:nvPr/>
        </p:nvSpPr>
        <p:spPr bwMode="auto">
          <a:xfrm>
            <a:off x="4457700" y="24574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0" name="Rectangle 9">
            <a:extLst>
              <a:ext uri="{FF2B5EF4-FFF2-40B4-BE49-F238E27FC236}">
                <a16:creationId xmlns:a16="http://schemas.microsoft.com/office/drawing/2014/main" id="{3EBC1EC3-987A-4303-82F4-242F9FDE504D}"/>
              </a:ext>
              <a:ext uri="{C183D7F6-B498-43B3-948B-1728B52AA6E4}">
                <adec:decorative xmlns:adec="http://schemas.microsoft.com/office/drawing/2017/decorative" val="1"/>
              </a:ext>
            </a:extLst>
          </p:cNvPr>
          <p:cNvSpPr/>
          <p:nvPr/>
        </p:nvSpPr>
        <p:spPr>
          <a:xfrm>
            <a:off x="5064672" y="4663478"/>
            <a:ext cx="2007084" cy="507831"/>
          </a:xfrm>
          <a:prstGeom prst="rect">
            <a:avLst/>
          </a:prstGeom>
        </p:spPr>
        <p:txBody>
          <a:bodyPr wrap="square">
            <a:spAutoFit/>
          </a:bodyPr>
          <a:lstStyle/>
          <a:p>
            <a:endParaRPr lang="en-US" sz="900" b="1" dirty="0">
              <a:solidFill>
                <a:srgbClr val="545454"/>
              </a:solidFill>
              <a:latin typeface="arial" panose="020B0604020202020204" pitchFamily="34" charset="0"/>
            </a:endParaRPr>
          </a:p>
          <a:p>
            <a:r>
              <a:rPr lang="en-US" sz="900" b="1" dirty="0" err="1">
                <a:solidFill>
                  <a:srgbClr val="545454"/>
                </a:solidFill>
                <a:latin typeface="arial" panose="020B0604020202020204" pitchFamily="34" charset="0"/>
              </a:rPr>
              <a:t>Creator:</a:t>
            </a:r>
            <a:r>
              <a:rPr lang="en-US" sz="900" dirty="0" err="1">
                <a:solidFill>
                  <a:srgbClr val="545454"/>
                </a:solidFill>
                <a:latin typeface="arial" panose="020B0604020202020204" pitchFamily="34" charset="0"/>
              </a:rPr>
              <a:t>MaxPixel's</a:t>
            </a:r>
            <a:r>
              <a:rPr lang="en-US" sz="900" dirty="0">
                <a:solidFill>
                  <a:srgbClr val="545454"/>
                </a:solidFill>
                <a:latin typeface="arial" panose="020B0604020202020204" pitchFamily="34" charset="0"/>
              </a:rPr>
              <a:t> contributors</a:t>
            </a:r>
          </a:p>
          <a:p>
            <a:r>
              <a:rPr lang="en-US" sz="900" b="1" dirty="0" err="1">
                <a:solidFill>
                  <a:srgbClr val="545454"/>
                </a:solidFill>
                <a:latin typeface="arial" panose="020B0604020202020204" pitchFamily="34" charset="0"/>
              </a:rPr>
              <a:t>Credit:</a:t>
            </a:r>
            <a:r>
              <a:rPr lang="en-US" sz="900" dirty="0" err="1">
                <a:solidFill>
                  <a:srgbClr val="545454"/>
                </a:solidFill>
                <a:latin typeface="arial" panose="020B0604020202020204" pitchFamily="34" charset="0"/>
              </a:rPr>
              <a:t>https</a:t>
            </a:r>
            <a:r>
              <a:rPr lang="en-US" sz="900" dirty="0">
                <a:solidFill>
                  <a:srgbClr val="545454"/>
                </a:solidFill>
                <a:latin typeface="arial" panose="020B0604020202020204" pitchFamily="34" charset="0"/>
              </a:rPr>
              <a:t>://www.maxpixel.net/</a:t>
            </a:r>
          </a:p>
        </p:txBody>
      </p:sp>
    </p:spTree>
    <p:extLst>
      <p:ext uri="{BB962C8B-B14F-4D97-AF65-F5344CB8AC3E}">
        <p14:creationId xmlns:p14="http://schemas.microsoft.com/office/powerpoint/2010/main" val="37949265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9BF7C-8F18-448B-A63F-EF2D22375B08}"/>
              </a:ext>
            </a:extLst>
          </p:cNvPr>
          <p:cNvSpPr>
            <a:spLocks noGrp="1"/>
          </p:cNvSpPr>
          <p:nvPr>
            <p:ph type="title"/>
          </p:nvPr>
        </p:nvSpPr>
        <p:spPr>
          <a:xfrm>
            <a:off x="505678" y="685801"/>
            <a:ext cx="2743200" cy="2165684"/>
          </a:xfrm>
        </p:spPr>
        <p:txBody>
          <a:bodyPr vert="horz" lIns="68580" tIns="34290" rIns="68580" bIns="34290" rtlCol="0" anchor="b">
            <a:normAutofit/>
          </a:bodyPr>
          <a:lstStyle/>
          <a:p>
            <a:pPr algn="ctr"/>
            <a:r>
              <a:rPr lang="en-US" dirty="0">
                <a:solidFill>
                  <a:srgbClr val="FFFFFF"/>
                </a:solidFill>
              </a:rPr>
              <a:t>Ongoing maintenance</a:t>
            </a:r>
          </a:p>
        </p:txBody>
      </p:sp>
      <p:pic>
        <p:nvPicPr>
          <p:cNvPr id="2052" name="Picture 4" descr="Image result for maintenance">
            <a:extLst>
              <a:ext uri="{FF2B5EF4-FFF2-40B4-BE49-F238E27FC236}">
                <a16:creationId xmlns:a16="http://schemas.microsoft.com/office/drawing/2014/main" id="{94710DB3-BA81-45B7-A53E-4E5301CEC3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420789" y="855406"/>
            <a:ext cx="3491817" cy="333468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56177" y="239707"/>
            <a:ext cx="3182669" cy="4427503"/>
          </a:xfrm>
          <a:prstGeom prst="rect">
            <a:avLst/>
          </a:prstGeom>
        </p:spPr>
      </p:pic>
    </p:spTree>
    <p:extLst>
      <p:ext uri="{BB962C8B-B14F-4D97-AF65-F5344CB8AC3E}">
        <p14:creationId xmlns:p14="http://schemas.microsoft.com/office/powerpoint/2010/main" val="1800463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D26CCA-BEC1-48C4-B4CB-4351FD649B4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472671" y="273844"/>
            <a:ext cx="4671329" cy="4632722"/>
          </a:xfrm>
          <a:prstGeom prst="rect">
            <a:avLst/>
          </a:prstGeom>
        </p:spPr>
      </p:pic>
      <p:sp>
        <p:nvSpPr>
          <p:cNvPr id="2" name="Title 1">
            <a:extLst>
              <a:ext uri="{FF2B5EF4-FFF2-40B4-BE49-F238E27FC236}">
                <a16:creationId xmlns:a16="http://schemas.microsoft.com/office/drawing/2014/main" id="{04ACB741-B059-4C7A-ABFC-0773B97281BC}"/>
              </a:ext>
            </a:extLst>
          </p:cNvPr>
          <p:cNvSpPr>
            <a:spLocks noGrp="1"/>
          </p:cNvSpPr>
          <p:nvPr>
            <p:ph type="title"/>
          </p:nvPr>
        </p:nvSpPr>
        <p:spPr>
          <a:xfrm>
            <a:off x="542741" y="214953"/>
            <a:ext cx="7824019" cy="1088068"/>
          </a:xfrm>
        </p:spPr>
        <p:txBody>
          <a:bodyPr/>
          <a:lstStyle/>
          <a:p>
            <a:r>
              <a:rPr lang="en-US" dirty="0"/>
              <a:t>Still to do</a:t>
            </a:r>
          </a:p>
        </p:txBody>
      </p:sp>
      <p:sp>
        <p:nvSpPr>
          <p:cNvPr id="3" name="Content Placeholder 2">
            <a:extLst>
              <a:ext uri="{FF2B5EF4-FFF2-40B4-BE49-F238E27FC236}">
                <a16:creationId xmlns:a16="http://schemas.microsoft.com/office/drawing/2014/main" id="{2156F339-CD01-42EA-8BF3-D8F6786A55A7}"/>
              </a:ext>
            </a:extLst>
          </p:cNvPr>
          <p:cNvSpPr>
            <a:spLocks noGrp="1"/>
          </p:cNvSpPr>
          <p:nvPr>
            <p:ph idx="1"/>
          </p:nvPr>
        </p:nvSpPr>
        <p:spPr>
          <a:xfrm>
            <a:off x="628650" y="1369219"/>
            <a:ext cx="2871295" cy="3135778"/>
          </a:xfrm>
        </p:spPr>
        <p:txBody>
          <a:bodyPr/>
          <a:lstStyle/>
          <a:p>
            <a:r>
              <a:rPr lang="en-US" dirty="0"/>
              <a:t>Analyze search logs</a:t>
            </a:r>
          </a:p>
          <a:p>
            <a:r>
              <a:rPr lang="en-US" dirty="0"/>
              <a:t>Get feedback</a:t>
            </a:r>
          </a:p>
          <a:p>
            <a:r>
              <a:rPr lang="en-US" dirty="0"/>
              <a:t>Advocate for change at higher level</a:t>
            </a:r>
          </a:p>
          <a:p>
            <a:r>
              <a:rPr lang="en-US" dirty="0"/>
              <a:t>Reiterate – what other areas need similar attention?</a:t>
            </a:r>
          </a:p>
        </p:txBody>
      </p:sp>
    </p:spTree>
    <p:extLst>
      <p:ext uri="{BB962C8B-B14F-4D97-AF65-F5344CB8AC3E}">
        <p14:creationId xmlns:p14="http://schemas.microsoft.com/office/powerpoint/2010/main" val="27768345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41E53-0860-47D9-A345-275713B5B6BC}"/>
              </a:ext>
            </a:extLst>
          </p:cNvPr>
          <p:cNvSpPr>
            <a:spLocks noGrp="1"/>
          </p:cNvSpPr>
          <p:nvPr>
            <p:ph type="title"/>
          </p:nvPr>
        </p:nvSpPr>
        <p:spPr>
          <a:xfrm>
            <a:off x="500497" y="437717"/>
            <a:ext cx="2002055" cy="1335881"/>
          </a:xfrm>
        </p:spPr>
        <p:txBody>
          <a:bodyPr vert="horz" lIns="68580" tIns="34290" rIns="68580" bIns="34290" rtlCol="0" anchor="ctr">
            <a:normAutofit/>
          </a:bodyPr>
          <a:lstStyle/>
          <a:p>
            <a:pPr algn="ctr"/>
            <a:r>
              <a:rPr lang="en-US" kern="1200" dirty="0">
                <a:solidFill>
                  <a:srgbClr val="FFFFFF"/>
                </a:solidFill>
                <a:latin typeface="+mj-lt"/>
                <a:ea typeface="+mj-ea"/>
                <a:cs typeface="+mj-cs"/>
              </a:rPr>
              <a:t>Local </a:t>
            </a:r>
            <a:br>
              <a:rPr lang="en-US" kern="1200" dirty="0">
                <a:solidFill>
                  <a:srgbClr val="FFFFFF"/>
                </a:solidFill>
                <a:latin typeface="+mj-lt"/>
                <a:ea typeface="+mj-ea"/>
                <a:cs typeface="+mj-cs"/>
              </a:rPr>
            </a:br>
            <a:r>
              <a:rPr lang="en-US" kern="1200" dirty="0">
                <a:solidFill>
                  <a:srgbClr val="FFFFFF"/>
                </a:solidFill>
                <a:latin typeface="+mj-lt"/>
                <a:ea typeface="+mj-ea"/>
                <a:cs typeface="+mj-cs"/>
              </a:rPr>
              <a:t>vs </a:t>
            </a:r>
            <a:br>
              <a:rPr lang="en-US" kern="1200" dirty="0">
                <a:solidFill>
                  <a:srgbClr val="FFFFFF"/>
                </a:solidFill>
                <a:latin typeface="+mj-lt"/>
                <a:ea typeface="+mj-ea"/>
                <a:cs typeface="+mj-cs"/>
              </a:rPr>
            </a:br>
            <a:r>
              <a:rPr lang="en-US" kern="1200" dirty="0">
                <a:solidFill>
                  <a:srgbClr val="FFFFFF"/>
                </a:solidFill>
                <a:latin typeface="+mj-lt"/>
                <a:ea typeface="+mj-ea"/>
                <a:cs typeface="+mj-cs"/>
              </a:rPr>
              <a:t>National?</a:t>
            </a:r>
          </a:p>
        </p:txBody>
      </p:sp>
      <p:sp>
        <p:nvSpPr>
          <p:cNvPr id="4" name="Text Placeholder 3">
            <a:extLst>
              <a:ext uri="{FF2B5EF4-FFF2-40B4-BE49-F238E27FC236}">
                <a16:creationId xmlns:a16="http://schemas.microsoft.com/office/drawing/2014/main" id="{8DC39DFA-A85A-4779-A192-892006DAE42B}"/>
              </a:ext>
            </a:extLst>
          </p:cNvPr>
          <p:cNvSpPr>
            <a:spLocks noGrp="1"/>
          </p:cNvSpPr>
          <p:nvPr>
            <p:ph type="body" sz="half" idx="2"/>
          </p:nvPr>
        </p:nvSpPr>
        <p:spPr>
          <a:xfrm>
            <a:off x="414971" y="2111334"/>
            <a:ext cx="2401708" cy="2760950"/>
          </a:xfrm>
        </p:spPr>
        <p:txBody>
          <a:bodyPr vert="horz" lIns="68580" tIns="34290" rIns="68580" bIns="34290" rtlCol="0">
            <a:normAutofit/>
          </a:bodyPr>
          <a:lstStyle/>
          <a:p>
            <a:endParaRPr lang="en-US" dirty="0"/>
          </a:p>
          <a:p>
            <a:endParaRPr lang="en-US" dirty="0"/>
          </a:p>
          <a:p>
            <a:r>
              <a:rPr lang="en-US" sz="2000" dirty="0"/>
              <a:t>How much attention should we give to making local changes vs advocating for change at the national level?</a:t>
            </a:r>
          </a:p>
        </p:txBody>
      </p:sp>
      <p:pic>
        <p:nvPicPr>
          <p:cNvPr id="5" name="Content Placeholder 4" descr="A screenshot of a cell phone&#10;&#10;Description generated with very high confidence">
            <a:extLst>
              <a:ext uri="{FF2B5EF4-FFF2-40B4-BE49-F238E27FC236}">
                <a16:creationId xmlns:a16="http://schemas.microsoft.com/office/drawing/2014/main" id="{8EE68181-C30A-4AAB-89B0-25F754665261}"/>
              </a:ext>
            </a:extLst>
          </p:cNvPr>
          <p:cNvPicPr>
            <a:picLocks noGrp="1" noChangeAspect="1"/>
          </p:cNvPicPr>
          <p:nvPr>
            <p:ph idx="1"/>
          </p:nvPr>
        </p:nvPicPr>
        <p:blipFill>
          <a:blip r:embed="rId3"/>
          <a:stretch>
            <a:fillRect/>
          </a:stretch>
        </p:blipFill>
        <p:spPr>
          <a:xfrm>
            <a:off x="3961794" y="271217"/>
            <a:ext cx="2137259" cy="3622472"/>
          </a:xfrm>
          <a:prstGeom prst="rect">
            <a:avLst/>
          </a:prstGeom>
        </p:spPr>
      </p:pic>
      <p:pic>
        <p:nvPicPr>
          <p:cNvPr id="1026" name="Picture 2" descr="Image result for aliens">
            <a:extLst>
              <a:ext uri="{FF2B5EF4-FFF2-40B4-BE49-F238E27FC236}">
                <a16:creationId xmlns:a16="http://schemas.microsoft.com/office/drawing/2014/main" id="{EE81CF71-DEE0-40E0-B663-0C478AA2B9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3768" y="2743200"/>
            <a:ext cx="2838778" cy="2129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1331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BDD46-12DD-FF6A-AD83-D0CE27831FAD}"/>
              </a:ext>
            </a:extLst>
          </p:cNvPr>
          <p:cNvSpPr>
            <a:spLocks noGrp="1"/>
          </p:cNvSpPr>
          <p:nvPr>
            <p:ph type="title" idx="4294967295"/>
          </p:nvPr>
        </p:nvSpPr>
        <p:spPr>
          <a:xfrm>
            <a:off x="822960" y="-1088068"/>
            <a:ext cx="7543800" cy="1088068"/>
          </a:xfrm>
        </p:spPr>
        <p:txBody>
          <a:bodyPr vert="horz" lIns="91440" tIns="45720" rIns="91440" bIns="45720" rtlCol="0" anchor="b">
            <a:normAutofit/>
          </a:bodyPr>
          <a:lstStyle/>
          <a:p>
            <a:r>
              <a:rPr lang="en-US" dirty="0"/>
              <a:t>Do Work that Matters</a:t>
            </a:r>
          </a:p>
        </p:txBody>
      </p:sp>
      <p:pic>
        <p:nvPicPr>
          <p:cNvPr id="3" name="Picture 2" descr="Do work that matters. Vale la pena by Gloria E. Anzaldúa."/>
          <p:cNvPicPr>
            <a:picLocks noChangeAspect="1"/>
          </p:cNvPicPr>
          <p:nvPr/>
        </p:nvPicPr>
        <p:blipFill>
          <a:blip r:embed="rId3"/>
          <a:stretch>
            <a:fillRect/>
          </a:stretch>
        </p:blipFill>
        <p:spPr>
          <a:xfrm>
            <a:off x="2150421" y="796856"/>
            <a:ext cx="5086958" cy="3075563"/>
          </a:xfrm>
          <a:prstGeom prst="rect">
            <a:avLst/>
          </a:prstGeom>
        </p:spPr>
      </p:pic>
      <p:sp>
        <p:nvSpPr>
          <p:cNvPr id="4" name="TextBox 3"/>
          <p:cNvSpPr txBox="1"/>
          <p:nvPr/>
        </p:nvSpPr>
        <p:spPr>
          <a:xfrm>
            <a:off x="194553" y="4800919"/>
            <a:ext cx="4499347" cy="400110"/>
          </a:xfrm>
          <a:prstGeom prst="rect">
            <a:avLst/>
          </a:prstGeom>
          <a:noFill/>
        </p:spPr>
        <p:txBody>
          <a:bodyPr wrap="square" rtlCol="0">
            <a:spAutoFit/>
          </a:bodyPr>
          <a:lstStyle/>
          <a:p>
            <a:r>
              <a:rPr lang="en-US" sz="1000" dirty="0"/>
              <a:t>Image from Viva La </a:t>
            </a:r>
            <a:r>
              <a:rPr lang="en-US" sz="1000" dirty="0" err="1"/>
              <a:t>Feminista</a:t>
            </a:r>
            <a:r>
              <a:rPr lang="en-US" sz="1000" dirty="0"/>
              <a:t> blog: http://www.vivalafeminista.com/2017/02/do-work-that-matters.html</a:t>
            </a:r>
          </a:p>
        </p:txBody>
      </p:sp>
    </p:spTree>
    <p:extLst>
      <p:ext uri="{BB962C8B-B14F-4D97-AF65-F5344CB8AC3E}">
        <p14:creationId xmlns:p14="http://schemas.microsoft.com/office/powerpoint/2010/main" val="1381877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7"/>
          <p:cNvSpPr txBox="1">
            <a:spLocks noGrp="1"/>
          </p:cNvSpPr>
          <p:nvPr>
            <p:ph type="title"/>
          </p:nvPr>
        </p:nvSpPr>
        <p:spPr>
          <a:xfrm>
            <a:off x="311700" y="315925"/>
            <a:ext cx="8520600" cy="608202"/>
          </a:xfrm>
          <a:prstGeom prst="rect">
            <a:avLst/>
          </a:prstGeom>
          <a:noFill/>
          <a:ln>
            <a:noFill/>
          </a:ln>
        </p:spPr>
        <p:txBody>
          <a:bodyPr spcFirstLastPara="1" wrap="square" lIns="91425" tIns="91425" rIns="91425" bIns="91425" anchor="b" anchorCtr="0">
            <a:noAutofit/>
          </a:bodyPr>
          <a:lstStyle/>
          <a:p>
            <a:pPr marL="0" marR="0" lvl="0" indent="0" algn="l" rtl="0">
              <a:lnSpc>
                <a:spcPct val="90000"/>
              </a:lnSpc>
              <a:spcBef>
                <a:spcPts val="0"/>
              </a:spcBef>
              <a:spcAft>
                <a:spcPts val="0"/>
              </a:spcAft>
              <a:buClr>
                <a:schemeClr val="dk1"/>
              </a:buClr>
              <a:buSzPts val="4200"/>
              <a:buFont typeface="Cabin"/>
              <a:buNone/>
            </a:pPr>
            <a:r>
              <a:rPr lang="en" sz="2400" b="0" i="0" u="none" strike="noStrike" cap="none" dirty="0">
                <a:solidFill>
                  <a:schemeClr val="dk1"/>
                </a:solidFill>
                <a:latin typeface="Calibri Light" panose="020F0302020204030204" pitchFamily="34" charset="0"/>
                <a:cs typeface="Calibri Light" panose="020F0302020204030204" pitchFamily="34" charset="0"/>
                <a:sym typeface="Cabin"/>
              </a:rPr>
              <a:t>REFERENCES</a:t>
            </a:r>
            <a:endParaRPr sz="2400" b="0" i="0" u="none" strike="noStrike" cap="none" dirty="0">
              <a:solidFill>
                <a:schemeClr val="dk1"/>
              </a:solidFill>
              <a:latin typeface="Calibri Light" panose="020F0302020204030204" pitchFamily="34" charset="0"/>
              <a:cs typeface="Calibri Light" panose="020F0302020204030204" pitchFamily="34" charset="0"/>
              <a:sym typeface="Cabin"/>
            </a:endParaRPr>
          </a:p>
        </p:txBody>
      </p:sp>
      <p:sp>
        <p:nvSpPr>
          <p:cNvPr id="246" name="Google Shape;246;p37"/>
          <p:cNvSpPr txBox="1">
            <a:spLocks noGrp="1"/>
          </p:cNvSpPr>
          <p:nvPr>
            <p:ph type="body" idx="1"/>
          </p:nvPr>
        </p:nvSpPr>
        <p:spPr>
          <a:xfrm>
            <a:off x="311700" y="924127"/>
            <a:ext cx="8520600" cy="3947597"/>
          </a:xfrm>
          <a:prstGeom prst="rect">
            <a:avLst/>
          </a:prstGeom>
          <a:noFill/>
          <a:ln>
            <a:noFill/>
          </a:ln>
        </p:spPr>
        <p:txBody>
          <a:bodyPr spcFirstLastPara="1" wrap="square" lIns="91425" tIns="91425" rIns="91425" bIns="91425" anchor="t" anchorCtr="0">
            <a:noAutofit/>
          </a:bodyPr>
          <a:lstStyle/>
          <a:p>
            <a:pPr marL="0" marR="0" lvl="0" indent="0" algn="l" rtl="0">
              <a:lnSpc>
                <a:spcPct val="120000"/>
              </a:lnSpc>
              <a:spcBef>
                <a:spcPts val="2400"/>
              </a:spcBef>
              <a:spcAft>
                <a:spcPts val="0"/>
              </a:spcAft>
              <a:buClr>
                <a:schemeClr val="accent1"/>
              </a:buClr>
              <a:buSzPts val="1800"/>
              <a:buFont typeface="Arial"/>
              <a:buNone/>
            </a:pPr>
            <a:r>
              <a:rPr lang="en" sz="1100" i="0" u="none" strike="noStrike" cap="none" dirty="0">
                <a:solidFill>
                  <a:schemeClr val="tx1">
                    <a:lumMod val="75000"/>
                    <a:lumOff val="25000"/>
                  </a:schemeClr>
                </a:solidFill>
                <a:highlight>
                  <a:srgbClr val="FFFFFF"/>
                </a:highlight>
                <a:latin typeface="+mj-lt"/>
              </a:rPr>
              <a:t>Annual 2016 - Report from the SAC Working Group on the LCSH “Illegal aliens</a:t>
            </a:r>
            <a:r>
              <a:rPr lang="en" sz="1100" i="0" u="none" strike="noStrike" cap="none" dirty="0">
                <a:solidFill>
                  <a:srgbClr val="004F88"/>
                </a:solidFill>
                <a:highlight>
                  <a:srgbClr val="FFFFFF"/>
                </a:highlight>
                <a:latin typeface="+mj-lt"/>
              </a:rPr>
              <a:t>” </a:t>
            </a:r>
            <a:r>
              <a:rPr lang="en" sz="1100" i="0" u="sng" strike="noStrike" cap="none" dirty="0">
                <a:solidFill>
                  <a:srgbClr val="004F88"/>
                </a:solidFill>
                <a:highlight>
                  <a:srgbClr val="FFFFFF"/>
                </a:highlight>
                <a:latin typeface="+mj-lt"/>
                <a:hlinkClick r:id="rId3">
                  <a:extLst>
                    <a:ext uri="{A12FA001-AC4F-418D-AE19-62706E023703}">
                      <ahyp:hlinkClr xmlns:ahyp="http://schemas.microsoft.com/office/drawing/2018/hyperlinkcolor" val="tx"/>
                    </a:ext>
                  </a:extLst>
                </a:hlinkClick>
              </a:rPr>
              <a:t>http://connect.ala.org/node/255185</a:t>
            </a:r>
            <a:endParaRPr lang="en" sz="1100" i="0" u="sng" strike="noStrike" cap="none" dirty="0">
              <a:solidFill>
                <a:srgbClr val="004F88"/>
              </a:solidFill>
              <a:highlight>
                <a:srgbClr val="FFFFFF"/>
              </a:highlight>
              <a:latin typeface="+mj-lt"/>
            </a:endParaRPr>
          </a:p>
          <a:p>
            <a:pPr marL="0" indent="0">
              <a:spcBef>
                <a:spcPts val="2400"/>
              </a:spcBef>
              <a:buNone/>
            </a:pPr>
            <a:r>
              <a:rPr lang="en-US" sz="1100" dirty="0">
                <a:latin typeface="+mj-lt"/>
              </a:rPr>
              <a:t>CU pledges to continue admitting students 'without regard to their immigration status. (2017). </a:t>
            </a:r>
            <a:r>
              <a:rPr lang="en-US" sz="1100" dirty="0">
                <a:solidFill>
                  <a:srgbClr val="004F88"/>
                </a:solidFill>
                <a:latin typeface="+mj-lt"/>
                <a:hlinkClick r:id="rId4">
                  <a:extLst>
                    <a:ext uri="{A12FA001-AC4F-418D-AE19-62706E023703}">
                      <ahyp:hlinkClr xmlns:ahyp="http://schemas.microsoft.com/office/drawing/2018/hyperlinkcolor" val="tx"/>
                    </a:ext>
                  </a:extLst>
                </a:hlinkClick>
              </a:rPr>
              <a:t>http://www.dailycamera.com/cu-news/ci_31272056/university-colorado-daca-students</a:t>
            </a:r>
            <a:endParaRPr lang="en-US" sz="1100" dirty="0">
              <a:solidFill>
                <a:srgbClr val="004F88"/>
              </a:solidFill>
              <a:latin typeface="+mj-lt"/>
            </a:endParaRPr>
          </a:p>
          <a:p>
            <a:pPr marL="0" marR="0" lvl="0" indent="0" algn="l" rtl="0">
              <a:lnSpc>
                <a:spcPct val="120000"/>
              </a:lnSpc>
              <a:spcBef>
                <a:spcPts val="1200"/>
              </a:spcBef>
              <a:spcAft>
                <a:spcPts val="0"/>
              </a:spcAft>
              <a:buClr>
                <a:schemeClr val="accent1"/>
              </a:buClr>
              <a:buSzPts val="1800"/>
              <a:buFont typeface="Arial"/>
              <a:buNone/>
            </a:pPr>
            <a:r>
              <a:rPr lang="en" sz="1100" i="0" u="none" strike="noStrike" cap="none" dirty="0">
                <a:solidFill>
                  <a:schemeClr val="dk1"/>
                </a:solidFill>
                <a:latin typeface="+mj-lt"/>
              </a:rPr>
              <a:t>Dartmouth’s Evidence for Library of Congress case document </a:t>
            </a:r>
            <a:r>
              <a:rPr lang="en" sz="1100" i="0" u="sng" strike="noStrike" cap="none" dirty="0">
                <a:solidFill>
                  <a:srgbClr val="004F88"/>
                </a:solidFill>
                <a:latin typeface="+mj-lt"/>
                <a:hlinkClick r:id="rId5">
                  <a:extLst>
                    <a:ext uri="{A12FA001-AC4F-418D-AE19-62706E023703}">
                      <ahyp:hlinkClr xmlns:ahyp="http://schemas.microsoft.com/office/drawing/2018/hyperlinkcolor" val="tx"/>
                    </a:ext>
                  </a:extLst>
                </a:hlinkClick>
              </a:rPr>
              <a:t>http://connect.ala.org/files/ATT-5-Dartmouth-EvidenceforLibraryofCongressCase.docx</a:t>
            </a:r>
            <a:endParaRPr lang="en" sz="1100" i="0" u="sng" strike="noStrike" cap="none" dirty="0">
              <a:solidFill>
                <a:srgbClr val="004F88"/>
              </a:solidFill>
              <a:latin typeface="+mj-lt"/>
            </a:endParaRPr>
          </a:p>
          <a:p>
            <a:pPr marL="0" indent="0">
              <a:spcBef>
                <a:spcPts val="1200"/>
              </a:spcBef>
              <a:buNone/>
            </a:pPr>
            <a:r>
              <a:rPr lang="en-US" sz="1100" dirty="0" err="1">
                <a:solidFill>
                  <a:srgbClr val="000000"/>
                </a:solidFill>
                <a:latin typeface="+mj-lt"/>
                <a:ea typeface="Arial"/>
                <a:cs typeface="Arial"/>
                <a:sym typeface="Arial"/>
              </a:rPr>
              <a:t>Lember</a:t>
            </a:r>
            <a:r>
              <a:rPr lang="en-US" sz="1100" dirty="0">
                <a:solidFill>
                  <a:srgbClr val="000000"/>
                </a:solidFill>
                <a:latin typeface="+mj-lt"/>
                <a:ea typeface="Arial"/>
                <a:cs typeface="Arial"/>
                <a:sym typeface="Arial"/>
              </a:rPr>
              <a:t>, H., </a:t>
            </a:r>
            <a:r>
              <a:rPr lang="en-US" sz="1100" dirty="0" err="1">
                <a:solidFill>
                  <a:srgbClr val="000000"/>
                </a:solidFill>
                <a:latin typeface="+mj-lt"/>
                <a:ea typeface="Arial"/>
                <a:cs typeface="Arial"/>
                <a:sym typeface="Arial"/>
              </a:rPr>
              <a:t>Lipkin</a:t>
            </a:r>
            <a:r>
              <a:rPr lang="en-US" sz="1100" dirty="0">
                <a:solidFill>
                  <a:srgbClr val="000000"/>
                </a:solidFill>
                <a:latin typeface="+mj-lt"/>
                <a:ea typeface="Arial"/>
                <a:cs typeface="Arial"/>
                <a:sym typeface="Arial"/>
              </a:rPr>
              <a:t>, S., &amp; Lee, R. J. (2013). Radical Cataloging: From words to action. </a:t>
            </a:r>
            <a:r>
              <a:rPr lang="en-US" sz="1100" i="1" dirty="0">
                <a:solidFill>
                  <a:srgbClr val="000000"/>
                </a:solidFill>
                <a:latin typeface="+mj-lt"/>
                <a:ea typeface="Arial"/>
                <a:cs typeface="Arial"/>
                <a:sym typeface="Arial"/>
              </a:rPr>
              <a:t>Urban Library Journal, 19 </a:t>
            </a:r>
            <a:r>
              <a:rPr lang="en-US" sz="1100" dirty="0">
                <a:solidFill>
                  <a:srgbClr val="000000"/>
                </a:solidFill>
                <a:latin typeface="+mj-lt"/>
                <a:ea typeface="Arial"/>
                <a:cs typeface="Arial"/>
                <a:sym typeface="Arial"/>
              </a:rPr>
              <a:t>(1). Retrieved from </a:t>
            </a:r>
            <a:r>
              <a:rPr lang="en-US" sz="1100" dirty="0">
                <a:solidFill>
                  <a:srgbClr val="004F88"/>
                </a:solidFill>
                <a:latin typeface="+mj-lt"/>
                <a:ea typeface="Arial"/>
                <a:cs typeface="Arial"/>
                <a:sym typeface="Arial"/>
                <a:hlinkClick r:id="rId6">
                  <a:extLst>
                    <a:ext uri="{A12FA001-AC4F-418D-AE19-62706E023703}">
                      <ahyp:hlinkClr xmlns:ahyp="http://schemas.microsoft.com/office/drawing/2018/hyperlinkcolor" val="tx"/>
                    </a:ext>
                  </a:extLst>
                </a:hlinkClick>
              </a:rPr>
              <a:t>https://academicworks.cuny.edu/ulj/vol19/iss1/7</a:t>
            </a:r>
            <a:endParaRPr lang="en-US" sz="1100" dirty="0">
              <a:solidFill>
                <a:srgbClr val="004F88"/>
              </a:solidFill>
              <a:latin typeface="+mj-lt"/>
              <a:ea typeface="Arial"/>
              <a:cs typeface="Arial"/>
              <a:sym typeface="Arial"/>
            </a:endParaRPr>
          </a:p>
          <a:p>
            <a:pPr marL="0" marR="0" lvl="0" indent="0" algn="l" rtl="0">
              <a:lnSpc>
                <a:spcPct val="113636"/>
              </a:lnSpc>
              <a:spcBef>
                <a:spcPts val="1600"/>
              </a:spcBef>
              <a:spcAft>
                <a:spcPts val="0"/>
              </a:spcAft>
              <a:buClr>
                <a:schemeClr val="accent1"/>
              </a:buClr>
              <a:buSzPts val="1800"/>
              <a:buFont typeface="Arial"/>
              <a:buNone/>
            </a:pPr>
            <a:r>
              <a:rPr lang="en" sz="1100" i="0" u="none" strike="noStrike" cap="none" dirty="0">
                <a:solidFill>
                  <a:schemeClr val="dk1"/>
                </a:solidFill>
                <a:highlight>
                  <a:srgbClr val="FFFFFF"/>
                </a:highlight>
                <a:latin typeface="+mj-lt"/>
              </a:rPr>
              <a:t>Library of Congress Drops Illegal Alien Subject Heading, Provokes Backlash Legislation,</a:t>
            </a:r>
            <a:r>
              <a:rPr lang="en" sz="1100" i="0" u="none" strike="noStrike" cap="none" dirty="0">
                <a:solidFill>
                  <a:schemeClr val="dk1"/>
                </a:solidFill>
                <a:latin typeface="+mj-lt"/>
              </a:rPr>
              <a:t> Lisa Peet, </a:t>
            </a:r>
            <a:r>
              <a:rPr lang="en" sz="1100" i="0" u="sng" strike="noStrike" cap="none" dirty="0">
                <a:solidFill>
                  <a:srgbClr val="004F88"/>
                </a:solidFill>
                <a:latin typeface="+mj-lt"/>
                <a:hlinkClick r:id="rId7">
                  <a:extLst>
                    <a:ext uri="{A12FA001-AC4F-418D-AE19-62706E023703}">
                      <ahyp:hlinkClr xmlns:ahyp="http://schemas.microsoft.com/office/drawing/2018/hyperlinkcolor" val="tx"/>
                    </a:ext>
                  </a:extLst>
                </a:hlinkClick>
              </a:rPr>
              <a:t>http://lj.libraryjournal.com/2016/06/legislation/library-of-congress-drops-illegal-alien-subject-heading-provokes-backlash-legislation/#_</a:t>
            </a:r>
            <a:endParaRPr sz="1100" i="0" u="none" strike="noStrike" cap="none" dirty="0">
              <a:solidFill>
                <a:srgbClr val="004F88"/>
              </a:solidFill>
              <a:latin typeface="+mj-lt"/>
            </a:endParaRPr>
          </a:p>
          <a:p>
            <a:pPr marL="0" marR="0" lvl="0" indent="0" algn="l" rtl="0">
              <a:lnSpc>
                <a:spcPct val="120000"/>
              </a:lnSpc>
              <a:spcBef>
                <a:spcPts val="800"/>
              </a:spcBef>
              <a:spcAft>
                <a:spcPts val="0"/>
              </a:spcAft>
              <a:buClr>
                <a:schemeClr val="dk1"/>
              </a:buClr>
              <a:buSzPts val="1100"/>
              <a:buFont typeface="Arial"/>
              <a:buNone/>
            </a:pPr>
            <a:r>
              <a:rPr lang="en" sz="1100" i="0" u="none" strike="noStrike" cap="none" dirty="0">
                <a:solidFill>
                  <a:schemeClr val="dk1"/>
                </a:solidFill>
                <a:latin typeface="+mj-lt"/>
              </a:rPr>
              <a:t>Race Forward, The Center for Racial Justice Innovation </a:t>
            </a:r>
            <a:r>
              <a:rPr lang="en" sz="1100" i="0" u="sng" strike="noStrike" cap="none" dirty="0">
                <a:solidFill>
                  <a:srgbClr val="004F88"/>
                </a:solidFill>
                <a:latin typeface="+mj-lt"/>
                <a:hlinkClick r:id="rId8">
                  <a:extLst>
                    <a:ext uri="{A12FA001-AC4F-418D-AE19-62706E023703}">
                      <ahyp:hlinkClr xmlns:ahyp="http://schemas.microsoft.com/office/drawing/2018/hyperlinkcolor" val="tx"/>
                    </a:ext>
                  </a:extLst>
                </a:hlinkClick>
              </a:rPr>
              <a:t>https://www.raceforward.org</a:t>
            </a:r>
            <a:endParaRPr sz="1100" i="0" u="none" strike="noStrike" cap="none" dirty="0">
              <a:solidFill>
                <a:srgbClr val="004F88"/>
              </a:solidFill>
              <a:latin typeface="+mj-lt"/>
            </a:endParaRPr>
          </a:p>
          <a:p>
            <a:pPr marL="0" marR="0" lvl="0" indent="0" algn="l" rtl="0">
              <a:lnSpc>
                <a:spcPct val="120000"/>
              </a:lnSpc>
              <a:spcBef>
                <a:spcPts val="1600"/>
              </a:spcBef>
              <a:spcAft>
                <a:spcPts val="0"/>
              </a:spcAft>
              <a:buClr>
                <a:schemeClr val="dk1"/>
              </a:buClr>
              <a:buSzPts val="1100"/>
              <a:buFont typeface="Arial"/>
              <a:buNone/>
            </a:pPr>
            <a:r>
              <a:rPr lang="en" sz="1100" i="0" u="none" strike="noStrike" cap="none" dirty="0">
                <a:solidFill>
                  <a:schemeClr val="dk1"/>
                </a:solidFill>
                <a:latin typeface="+mj-lt"/>
              </a:rPr>
              <a:t>Report from the ALA/ALCTS/Subject Analysis Committee Working Group on the LCSH for “illegal aliens”</a:t>
            </a:r>
            <a:r>
              <a:rPr lang="en" sz="1100" i="0" u="none" strike="noStrike" cap="none" dirty="0">
                <a:solidFill>
                  <a:srgbClr val="004F88"/>
                </a:solidFill>
                <a:latin typeface="+mj-lt"/>
              </a:rPr>
              <a:t> </a:t>
            </a:r>
            <a:r>
              <a:rPr lang="en" sz="1100" i="0" u="sng" strike="noStrike" cap="none" dirty="0">
                <a:solidFill>
                  <a:srgbClr val="004F88"/>
                </a:solidFill>
                <a:latin typeface="+mj-lt"/>
                <a:hlinkClick r:id="rId3">
                  <a:extLst>
                    <a:ext uri="{A12FA001-AC4F-418D-AE19-62706E023703}">
                      <ahyp:hlinkClr xmlns:ahyp="http://schemas.microsoft.com/office/drawing/2018/hyperlinkcolor" val="tx"/>
                    </a:ext>
                  </a:extLst>
                </a:hlinkClick>
              </a:rPr>
              <a:t>http://connect.ala.org/node/255185</a:t>
            </a:r>
            <a:endParaRPr lang="en" sz="1100" i="0" u="sng" strike="noStrike" cap="none" dirty="0">
              <a:solidFill>
                <a:srgbClr val="004F88"/>
              </a:solidFill>
              <a:latin typeface="+mj-lt"/>
            </a:endParaRPr>
          </a:p>
          <a:p>
            <a:pPr marL="0" marR="0" lvl="0" indent="0" algn="l" rtl="0">
              <a:lnSpc>
                <a:spcPct val="120000"/>
              </a:lnSpc>
              <a:spcBef>
                <a:spcPts val="1600"/>
              </a:spcBef>
              <a:spcAft>
                <a:spcPts val="0"/>
              </a:spcAft>
              <a:buClr>
                <a:schemeClr val="dk1"/>
              </a:buClr>
              <a:buSzPts val="1100"/>
              <a:buFont typeface="Arial"/>
              <a:buNone/>
            </a:pPr>
            <a:endParaRPr sz="1100" i="0" u="sng" strike="noStrike" cap="none" dirty="0">
              <a:solidFill>
                <a:schemeClr val="hlink"/>
              </a:solidFill>
            </a:endParaRPr>
          </a:p>
          <a:p>
            <a:pPr marL="0" marR="0" lvl="0" indent="0" algn="l" rtl="0">
              <a:lnSpc>
                <a:spcPct val="120000"/>
              </a:lnSpc>
              <a:spcBef>
                <a:spcPts val="1600"/>
              </a:spcBef>
              <a:spcAft>
                <a:spcPts val="0"/>
              </a:spcAft>
              <a:buClr>
                <a:schemeClr val="dk1"/>
              </a:buClr>
              <a:buSzPts val="1100"/>
              <a:buFont typeface="Arial"/>
              <a:buNone/>
            </a:pPr>
            <a:r>
              <a:rPr lang="en" sz="2400" i="0" u="none" strike="noStrike" cap="none" dirty="0">
                <a:solidFill>
                  <a:schemeClr val="dk1"/>
                </a:solidFill>
              </a:rPr>
              <a:t>                               </a:t>
            </a:r>
            <a:endParaRPr sz="1100" b="0" i="0" u="none" strike="noStrike" cap="none" dirty="0">
              <a:solidFill>
                <a:schemeClr val="dk1"/>
              </a:solidFill>
              <a:latin typeface="Economica"/>
              <a:ea typeface="Economica"/>
              <a:cs typeface="Economica"/>
              <a:sym typeface="Economica"/>
            </a:endParaRPr>
          </a:p>
          <a:p>
            <a:pPr marL="0" marR="0" lvl="0" indent="0" algn="l" rtl="0">
              <a:lnSpc>
                <a:spcPct val="120000"/>
              </a:lnSpc>
              <a:spcBef>
                <a:spcPts val="1600"/>
              </a:spcBef>
              <a:spcAft>
                <a:spcPts val="0"/>
              </a:spcAft>
              <a:buClr>
                <a:schemeClr val="dk1"/>
              </a:buClr>
              <a:buSzPts val="1100"/>
              <a:buFont typeface="Arial"/>
              <a:buNone/>
            </a:pPr>
            <a:endParaRPr sz="1000" b="0" i="0" u="none" strike="noStrike" cap="none" dirty="0">
              <a:solidFill>
                <a:schemeClr val="dk1"/>
              </a:solidFill>
              <a:latin typeface="Economica"/>
              <a:ea typeface="Economica"/>
              <a:cs typeface="Economica"/>
              <a:sym typeface="Economica"/>
            </a:endParaRPr>
          </a:p>
          <a:p>
            <a:pPr marL="0" marR="0" lvl="0" indent="0" algn="l" rtl="0">
              <a:lnSpc>
                <a:spcPct val="120000"/>
              </a:lnSpc>
              <a:spcBef>
                <a:spcPts val="1600"/>
              </a:spcBef>
              <a:spcAft>
                <a:spcPts val="0"/>
              </a:spcAft>
              <a:buClr>
                <a:schemeClr val="dk1"/>
              </a:buClr>
              <a:buSzPts val="1100"/>
              <a:buFont typeface="Arial"/>
              <a:buNone/>
            </a:pPr>
            <a:endParaRPr sz="1000" b="0" i="0" u="none" strike="noStrike" cap="none" dirty="0">
              <a:solidFill>
                <a:schemeClr val="dk1"/>
              </a:solidFill>
              <a:latin typeface="Cabin"/>
              <a:ea typeface="Cabin"/>
              <a:cs typeface="Cabin"/>
              <a:sym typeface="Cabin"/>
            </a:endParaRPr>
          </a:p>
          <a:p>
            <a:pPr marL="0" marR="0" lvl="0" indent="0" algn="l" rtl="0">
              <a:lnSpc>
                <a:spcPct val="120000"/>
              </a:lnSpc>
              <a:spcBef>
                <a:spcPts val="1600"/>
              </a:spcBef>
              <a:spcAft>
                <a:spcPts val="0"/>
              </a:spcAft>
              <a:buClr>
                <a:schemeClr val="dk1"/>
              </a:buClr>
              <a:buSzPts val="1100"/>
              <a:buFont typeface="Arial"/>
              <a:buNone/>
            </a:pPr>
            <a:endParaRPr sz="1000" b="0" i="0" u="none" strike="noStrike" cap="none" dirty="0">
              <a:solidFill>
                <a:schemeClr val="hlink"/>
              </a:solidFill>
              <a:uFill>
                <a:noFill/>
              </a:uFill>
              <a:latin typeface="Cabin"/>
              <a:ea typeface="Cabin"/>
              <a:cs typeface="Cabin"/>
              <a:sym typeface="Cabin"/>
              <a:hlinkClick r:id="rId3"/>
            </a:endParaRPr>
          </a:p>
          <a:p>
            <a:pPr marL="0" marR="0" lvl="0" indent="0" algn="l" rtl="0">
              <a:lnSpc>
                <a:spcPct val="120000"/>
              </a:lnSpc>
              <a:spcBef>
                <a:spcPts val="1600"/>
              </a:spcBef>
              <a:spcAft>
                <a:spcPts val="0"/>
              </a:spcAft>
              <a:buClr>
                <a:schemeClr val="accent1"/>
              </a:buClr>
              <a:buSzPts val="1800"/>
              <a:buFont typeface="Arial"/>
              <a:buNone/>
            </a:pPr>
            <a:endParaRPr sz="1000" b="0" i="0" u="none" strike="noStrike" cap="none" dirty="0">
              <a:solidFill>
                <a:schemeClr val="dk1"/>
              </a:solidFill>
              <a:latin typeface="Cabin"/>
              <a:ea typeface="Cabin"/>
              <a:cs typeface="Cabin"/>
              <a:sym typeface="Cabin"/>
            </a:endParaRPr>
          </a:p>
          <a:p>
            <a:pPr marL="0" marR="0" lvl="0" indent="0" algn="l" rtl="0">
              <a:lnSpc>
                <a:spcPct val="120000"/>
              </a:lnSpc>
              <a:spcBef>
                <a:spcPts val="1600"/>
              </a:spcBef>
              <a:spcAft>
                <a:spcPts val="0"/>
              </a:spcAft>
              <a:buClr>
                <a:schemeClr val="accent1"/>
              </a:buClr>
              <a:buSzPts val="1800"/>
              <a:buFont typeface="Arial"/>
              <a:buNone/>
            </a:pPr>
            <a:endParaRPr sz="1000" b="0" i="0" u="none" strike="noStrike" cap="none" dirty="0">
              <a:solidFill>
                <a:schemeClr val="dk1"/>
              </a:solidFill>
              <a:latin typeface="Cabin"/>
              <a:ea typeface="Cabin"/>
              <a:cs typeface="Cabin"/>
              <a:sym typeface="Cabin"/>
            </a:endParaRPr>
          </a:p>
          <a:p>
            <a:pPr marL="0" marR="0" lvl="0" indent="0" algn="l" rtl="0">
              <a:lnSpc>
                <a:spcPct val="120000"/>
              </a:lnSpc>
              <a:spcBef>
                <a:spcPts val="1600"/>
              </a:spcBef>
              <a:spcAft>
                <a:spcPts val="1600"/>
              </a:spcAft>
              <a:buClr>
                <a:schemeClr val="accent1"/>
              </a:buClr>
              <a:buSzPts val="1800"/>
              <a:buFont typeface="Arial"/>
              <a:buNone/>
            </a:pPr>
            <a:endParaRPr sz="1500" b="0" i="0" u="none" strike="noStrike" cap="none" dirty="0">
              <a:solidFill>
                <a:schemeClr val="dk1"/>
              </a:solidFill>
              <a:latin typeface="Cabin"/>
              <a:ea typeface="Cabin"/>
              <a:cs typeface="Cabin"/>
              <a:sym typeface="Cabin"/>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19464" y="1546698"/>
            <a:ext cx="4328808" cy="96231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20000"/>
              </a:lnSpc>
              <a:spcBef>
                <a:spcPts val="1600"/>
              </a:spcBef>
              <a:spcAft>
                <a:spcPts val="0"/>
              </a:spcAft>
              <a:buClr>
                <a:schemeClr val="dk1"/>
              </a:buClr>
              <a:buSzPts val="1100"/>
              <a:buFontTx/>
              <a:buNone/>
              <a:tabLst/>
              <a:defRPr/>
            </a:pPr>
            <a:r>
              <a:rPr kumimoji="0" lang="en-US" sz="1800" b="0" i="0" u="none" strike="noStrike" kern="1200" cap="none" spc="0" normalizeH="0" baseline="0" noProof="0" dirty="0">
                <a:ln>
                  <a:noFill/>
                </a:ln>
                <a:solidFill>
                  <a:schemeClr val="dk1"/>
                </a:solidFill>
                <a:effectLst/>
                <a:uLnTx/>
                <a:uFillTx/>
                <a:latin typeface="Calibri Light" panose="020F0302020204030204" pitchFamily="34" charset="0"/>
                <a:ea typeface="+mn-ea"/>
                <a:cs typeface="Calibri Light" panose="020F0302020204030204" pitchFamily="34" charset="0"/>
              </a:rPr>
              <a:t>                    Thank You!    </a:t>
            </a:r>
            <a:r>
              <a:rPr kumimoji="0" lang="en-US" sz="1800" b="0" i="0" u="none" strike="noStrike" kern="1200" cap="none" spc="0" normalizeH="0" baseline="0" noProof="0" dirty="0" err="1">
                <a:ln>
                  <a:noFill/>
                </a:ln>
                <a:solidFill>
                  <a:schemeClr val="dk1"/>
                </a:solidFill>
                <a:effectLst/>
                <a:uLnTx/>
                <a:uFillTx/>
                <a:latin typeface="Calibri Light" panose="020F0302020204030204" pitchFamily="34" charset="0"/>
                <a:ea typeface="+mn-ea"/>
                <a:cs typeface="Calibri Light" panose="020F0302020204030204" pitchFamily="34" charset="0"/>
              </a:rPr>
              <a:t>ÍGracias</a:t>
            </a:r>
            <a:r>
              <a:rPr kumimoji="0" lang="en-US" sz="1800" b="0" i="0" u="none" strike="noStrike" kern="1200" cap="none" spc="0" normalizeH="0" baseline="0" noProof="0" dirty="0">
                <a:ln>
                  <a:noFill/>
                </a:ln>
                <a:solidFill>
                  <a:schemeClr val="dk1"/>
                </a:solidFill>
                <a:effectLst/>
                <a:uLnTx/>
                <a:uFillTx/>
                <a:latin typeface="Calibri Light" panose="020F0302020204030204" pitchFamily="34" charset="0"/>
                <a:ea typeface="+mn-ea"/>
                <a:cs typeface="Calibri Light" panose="020F0302020204030204" pitchFamily="34" charset="0"/>
              </a:rPr>
              <a:t>! </a:t>
            </a:r>
          </a:p>
          <a:p>
            <a:pPr marL="0" marR="0" lvl="0" indent="0" algn="l" defTabSz="457200" rtl="0" eaLnBrk="1" fontAlgn="auto" latinLnBrk="0" hangingPunct="1">
              <a:lnSpc>
                <a:spcPct val="120000"/>
              </a:lnSpc>
              <a:spcBef>
                <a:spcPts val="1600"/>
              </a:spcBef>
              <a:spcAft>
                <a:spcPts val="0"/>
              </a:spcAft>
              <a:buClr>
                <a:schemeClr val="dk1"/>
              </a:buClr>
              <a:buSzPts val="1100"/>
              <a:buFontTx/>
              <a:buNone/>
              <a:tabLst/>
              <a:defRPr/>
            </a:pPr>
            <a:r>
              <a:rPr kumimoji="0" lang="en-US" sz="1800" b="0" i="0" u="none" strike="noStrike" kern="1200" cap="none" spc="0" normalizeH="0" baseline="0" noProof="0" dirty="0">
                <a:ln>
                  <a:noFill/>
                </a:ln>
                <a:solidFill>
                  <a:schemeClr val="dk1"/>
                </a:solidFill>
                <a:effectLst/>
                <a:uLnTx/>
                <a:uFillTx/>
                <a:latin typeface="Calibri Light" panose="020F0302020204030204" pitchFamily="34" charset="0"/>
                <a:ea typeface="+mn-ea"/>
                <a:cs typeface="Calibri Light" panose="020F0302020204030204" pitchFamily="34" charset="0"/>
              </a:rPr>
              <a:t>                    Questions / Comments? </a:t>
            </a:r>
            <a:endParaRPr kumimoji="0" lang="en-US" sz="1200" b="0" i="0" u="none" strike="noStrike" kern="1200" cap="none" spc="0" normalizeH="0" baseline="0" noProof="0" dirty="0">
              <a:ln>
                <a:noFill/>
              </a:ln>
              <a:solidFill>
                <a:schemeClr val="dk1"/>
              </a:solidFill>
              <a:effectLst/>
              <a:uLnTx/>
              <a:uFillTx/>
              <a:latin typeface="Calibri Light" panose="020F0302020204030204" pitchFamily="34" charset="0"/>
              <a:ea typeface="+mn-ea"/>
              <a:cs typeface="Calibri Light" panose="020F0302020204030204" pitchFamily="34" charset="0"/>
            </a:endParaRPr>
          </a:p>
        </p:txBody>
      </p:sp>
      <p:sp>
        <p:nvSpPr>
          <p:cNvPr id="4" name="TextBox 3"/>
          <p:cNvSpPr txBox="1"/>
          <p:nvPr/>
        </p:nvSpPr>
        <p:spPr>
          <a:xfrm>
            <a:off x="586154" y="3151761"/>
            <a:ext cx="5406083" cy="369332"/>
          </a:xfrm>
          <a:prstGeom prst="rect">
            <a:avLst/>
          </a:prstGeom>
          <a:noFill/>
        </p:spPr>
        <p:txBody>
          <a:bodyPr wrap="square" rtlCol="0">
            <a:spAutoFit/>
          </a:bodyPr>
          <a:lstStyle/>
          <a:p>
            <a:r>
              <a:rPr lang="en-US" dirty="0">
                <a:latin typeface="+mj-lt"/>
              </a:rPr>
              <a:t>Contact information:</a:t>
            </a:r>
          </a:p>
        </p:txBody>
      </p:sp>
      <p:sp>
        <p:nvSpPr>
          <p:cNvPr id="5" name="TextBox 4"/>
          <p:cNvSpPr txBox="1"/>
          <p:nvPr/>
        </p:nvSpPr>
        <p:spPr>
          <a:xfrm>
            <a:off x="826851" y="3774332"/>
            <a:ext cx="2538919" cy="646331"/>
          </a:xfrm>
          <a:prstGeom prst="rect">
            <a:avLst/>
          </a:prstGeom>
          <a:noFill/>
        </p:spPr>
        <p:txBody>
          <a:bodyPr wrap="square" rtlCol="0">
            <a:spAutoFit/>
          </a:bodyPr>
          <a:lstStyle/>
          <a:p>
            <a:r>
              <a:rPr lang="en-US" dirty="0">
                <a:latin typeface="+mj-lt"/>
              </a:rPr>
              <a:t>Sol </a:t>
            </a:r>
            <a:r>
              <a:rPr lang="en-US" dirty="0" err="1">
                <a:latin typeface="+mj-lt"/>
              </a:rPr>
              <a:t>López</a:t>
            </a:r>
            <a:endParaRPr lang="en-US" dirty="0">
              <a:latin typeface="+mj-lt"/>
            </a:endParaRPr>
          </a:p>
          <a:p>
            <a:r>
              <a:rPr lang="en-US" dirty="0">
                <a:latin typeface="+mj-lt"/>
              </a:rPr>
              <a:t>Sol.lopez@Colorado.edu</a:t>
            </a:r>
          </a:p>
        </p:txBody>
      </p:sp>
      <p:sp>
        <p:nvSpPr>
          <p:cNvPr id="6" name="TextBox 5"/>
          <p:cNvSpPr txBox="1"/>
          <p:nvPr/>
        </p:nvSpPr>
        <p:spPr>
          <a:xfrm>
            <a:off x="5214026" y="3774332"/>
            <a:ext cx="3229583" cy="646331"/>
          </a:xfrm>
          <a:prstGeom prst="rect">
            <a:avLst/>
          </a:prstGeom>
          <a:noFill/>
        </p:spPr>
        <p:txBody>
          <a:bodyPr wrap="square" rtlCol="0">
            <a:spAutoFit/>
          </a:bodyPr>
          <a:lstStyle/>
          <a:p>
            <a:r>
              <a:rPr lang="en-US" dirty="0">
                <a:latin typeface="+mj-lt"/>
              </a:rPr>
              <a:t>Laura Wright</a:t>
            </a:r>
          </a:p>
          <a:p>
            <a:r>
              <a:rPr lang="en-US" dirty="0">
                <a:latin typeface="+mj-lt"/>
              </a:rPr>
              <a:t>Laura.wright@Colorado.edu</a:t>
            </a:r>
          </a:p>
        </p:txBody>
      </p:sp>
    </p:spTree>
    <p:extLst>
      <p:ext uri="{BB962C8B-B14F-4D97-AF65-F5344CB8AC3E}">
        <p14:creationId xmlns:p14="http://schemas.microsoft.com/office/powerpoint/2010/main" val="3749788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Radical Cataloging</a:t>
            </a:r>
          </a:p>
        </p:txBody>
      </p:sp>
      <p:sp>
        <p:nvSpPr>
          <p:cNvPr id="3" name="Text Placeholder 2"/>
          <p:cNvSpPr>
            <a:spLocks noGrp="1"/>
          </p:cNvSpPr>
          <p:nvPr>
            <p:ph type="body" idx="1"/>
          </p:nvPr>
        </p:nvSpPr>
        <p:spPr/>
        <p:txBody>
          <a:bodyPr/>
          <a:lstStyle/>
          <a:p>
            <a:endParaRPr lang="en-US" dirty="0">
              <a:latin typeface="Calibri Light" panose="020F0302020204030204" pitchFamily="34" charset="0"/>
              <a:cs typeface="Calibri Light" panose="020F0302020204030204" pitchFamily="34" charset="0"/>
            </a:endParaRPr>
          </a:p>
          <a:p>
            <a:endParaRPr lang="en-US" dirty="0">
              <a:latin typeface="Calibri Light" panose="020F0302020204030204" pitchFamily="34" charset="0"/>
              <a:cs typeface="Calibri Light" panose="020F0302020204030204" pitchFamily="34" charset="0"/>
            </a:endParaRPr>
          </a:p>
          <a:p>
            <a:endParaRPr lang="en-US" dirty="0">
              <a:latin typeface="Calibri Light" panose="020F0302020204030204" pitchFamily="34" charset="0"/>
              <a:cs typeface="Calibri Light" panose="020F0302020204030204" pitchFamily="34" charset="0"/>
            </a:endParaRPr>
          </a:p>
          <a:p>
            <a:r>
              <a:rPr lang="en-US" dirty="0">
                <a:latin typeface="Calibri Light" panose="020F0302020204030204" pitchFamily="34" charset="0"/>
                <a:cs typeface="Calibri Light" panose="020F0302020204030204" pitchFamily="34" charset="0"/>
              </a:rPr>
              <a:t> “…refers to addressing the root–systemic, or structural–issues behind social problems.  Radical cataloging, in this way, is not necessarily an attempt to do away with or subvert cataloging altogether, but is rather intended to address the root issues that can make access to information problematic.”</a:t>
            </a:r>
          </a:p>
        </p:txBody>
      </p:sp>
    </p:spTree>
    <p:extLst>
      <p:ext uri="{BB962C8B-B14F-4D97-AF65-F5344CB8AC3E}">
        <p14:creationId xmlns:p14="http://schemas.microsoft.com/office/powerpoint/2010/main" val="2851789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7" name="Google Shape;117;p1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72745" y="132370"/>
            <a:ext cx="8203720" cy="4549224"/>
          </a:xfrm>
          <a:prstGeom prst="rect">
            <a:avLst/>
          </a:prstGeom>
          <a:noFill/>
          <a:ln>
            <a:noFill/>
          </a:ln>
        </p:spPr>
      </p:pic>
      <p:sp>
        <p:nvSpPr>
          <p:cNvPr id="2" name="Title 1">
            <a:extLst>
              <a:ext uri="{FF2B5EF4-FFF2-40B4-BE49-F238E27FC236}">
                <a16:creationId xmlns:a16="http://schemas.microsoft.com/office/drawing/2014/main" id="{3CD3CCEF-0418-4286-2737-FCF4C0CE5237}"/>
              </a:ext>
            </a:extLst>
          </p:cNvPr>
          <p:cNvSpPr>
            <a:spLocks noGrp="1"/>
          </p:cNvSpPr>
          <p:nvPr>
            <p:ph type="title"/>
          </p:nvPr>
        </p:nvSpPr>
        <p:spPr>
          <a:xfrm>
            <a:off x="311700" y="-831300"/>
            <a:ext cx="8520600" cy="831300"/>
          </a:xfrm>
        </p:spPr>
        <p:txBody>
          <a:bodyPr spcFirstLastPara="1" vert="horz" wrap="square" lIns="91425" tIns="91425" rIns="91425" bIns="91425" rtlCol="0" anchor="b" anchorCtr="0">
            <a:normAutofit/>
          </a:bodyPr>
          <a:lstStyle/>
          <a:p>
            <a:r>
              <a:rPr lang="en-US" dirty="0"/>
              <a:t>Subject Heading Timeline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9" name="Google Shape;129;p18"/>
          <p:cNvSpPr txBox="1">
            <a:spLocks noGrp="1"/>
          </p:cNvSpPr>
          <p:nvPr>
            <p:ph type="title" idx="4294967295"/>
          </p:nvPr>
        </p:nvSpPr>
        <p:spPr>
          <a:xfrm>
            <a:off x="311150" y="1225550"/>
            <a:ext cx="8521700" cy="354965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685800" rtl="0" eaLnBrk="1" fontAlgn="auto" latinLnBrk="0" hangingPunct="1">
              <a:lnSpc>
                <a:spcPct val="120000"/>
              </a:lnSpc>
              <a:spcBef>
                <a:spcPts val="0"/>
              </a:spcBef>
              <a:spcAft>
                <a:spcPts val="0"/>
              </a:spcAft>
              <a:buClr>
                <a:schemeClr val="accent1"/>
              </a:buClr>
              <a:buSzPts val="1800"/>
              <a:buFont typeface="Arial"/>
              <a:buNone/>
              <a:tabLst/>
              <a:defRPr/>
            </a:pPr>
            <a:endParaRPr kumimoji="0" lang="en-US" sz="2400" b="0" i="0" u="none" strike="noStrike" kern="1200" cap="none" spc="0" normalizeH="0" baseline="0" noProof="0" dirty="0">
              <a:ln>
                <a:noFill/>
              </a:ln>
              <a:solidFill>
                <a:schemeClr val="dk1"/>
              </a:solidFill>
              <a:effectLst/>
              <a:uLnTx/>
              <a:uFillTx/>
              <a:latin typeface="Economica"/>
              <a:ea typeface="Economica"/>
              <a:cs typeface="Economica"/>
              <a:sym typeface="Economica"/>
            </a:endParaRPr>
          </a:p>
          <a:p>
            <a:pPr marL="0" marR="0" lvl="0" indent="0" algn="l" defTabSz="685800" rtl="0" eaLnBrk="1" fontAlgn="auto" latinLnBrk="0" hangingPunct="1">
              <a:lnSpc>
                <a:spcPct val="120000"/>
              </a:lnSpc>
              <a:spcBef>
                <a:spcPts val="1600"/>
              </a:spcBef>
              <a:spcAft>
                <a:spcPts val="0"/>
              </a:spcAft>
              <a:buClr>
                <a:schemeClr val="accent1"/>
              </a:buClr>
              <a:buSzPts val="1800"/>
              <a:buFont typeface="Arial"/>
              <a:buNone/>
              <a:tabLst/>
              <a:defRPr/>
            </a:pPr>
            <a:endParaRPr kumimoji="0" lang="en-US" sz="2400" b="0" i="0" u="none" strike="noStrike" kern="1200" cap="none" spc="0" normalizeH="0" baseline="0" noProof="0" dirty="0">
              <a:ln>
                <a:noFill/>
              </a:ln>
              <a:solidFill>
                <a:schemeClr val="dk1"/>
              </a:solidFill>
              <a:effectLst/>
              <a:uLnTx/>
              <a:uFillTx/>
              <a:latin typeface="Economica"/>
              <a:ea typeface="Economica"/>
              <a:cs typeface="Economica"/>
              <a:sym typeface="Economica"/>
            </a:endParaRPr>
          </a:p>
          <a:p>
            <a:pPr marL="0" marR="0" lvl="0" indent="0" algn="l" defTabSz="685800" rtl="0" eaLnBrk="1" fontAlgn="auto" latinLnBrk="0" hangingPunct="1">
              <a:lnSpc>
                <a:spcPct val="120000"/>
              </a:lnSpc>
              <a:spcBef>
                <a:spcPts val="1600"/>
              </a:spcBef>
              <a:spcAft>
                <a:spcPts val="0"/>
              </a:spcAft>
              <a:buClr>
                <a:schemeClr val="accent1"/>
              </a:buClr>
              <a:buSzPts val="1800"/>
              <a:buFont typeface="Arial"/>
              <a:buNone/>
              <a:tabLst/>
              <a:defRPr/>
            </a:pPr>
            <a:r>
              <a:rPr kumimoji="0" lang="en-US" sz="2400" b="0" i="0" u="none" strike="noStrike" kern="1200" cap="none" spc="0" normalizeH="0" baseline="0" noProof="0" dirty="0">
                <a:ln>
                  <a:noFill/>
                </a:ln>
                <a:solidFill>
                  <a:schemeClr val="dk1"/>
                </a:solidFill>
                <a:effectLst/>
                <a:uLnTx/>
                <a:uFillTx/>
                <a:latin typeface="Economica"/>
                <a:ea typeface="Economica"/>
                <a:cs typeface="Economica"/>
                <a:sym typeface="Economica"/>
              </a:rPr>
              <a:t>                                          </a:t>
            </a:r>
            <a:r>
              <a:rPr kumimoji="0" lang="en-US" sz="2400" b="0" i="0" u="none" strike="noStrike" kern="1200" cap="none" spc="0" normalizeH="0" baseline="0" noProof="0" dirty="0">
                <a:ln>
                  <a:noFill/>
                </a:ln>
                <a:solidFill>
                  <a:schemeClr val="dk1"/>
                </a:solidFill>
                <a:effectLst/>
                <a:uLnTx/>
                <a:uFillTx/>
                <a:latin typeface="Calibri Light" panose="020F0302020204030204" pitchFamily="34" charset="0"/>
                <a:ea typeface="Cabin"/>
                <a:cs typeface="Calibri Light" panose="020F0302020204030204" pitchFamily="34" charset="0"/>
                <a:sym typeface="Cabin"/>
              </a:rPr>
              <a:t>Why NOT “Illegal Aliens” ?</a:t>
            </a:r>
          </a:p>
          <a:p>
            <a:pPr marL="0" marR="0" lvl="0" indent="0" algn="l" defTabSz="685800" rtl="0" eaLnBrk="1" fontAlgn="auto" latinLnBrk="0" hangingPunct="1">
              <a:lnSpc>
                <a:spcPct val="120000"/>
              </a:lnSpc>
              <a:spcBef>
                <a:spcPts val="1600"/>
              </a:spcBef>
              <a:spcAft>
                <a:spcPts val="0"/>
              </a:spcAft>
              <a:buClr>
                <a:schemeClr val="dk1"/>
              </a:buClr>
              <a:buSzPts val="1100"/>
              <a:buFont typeface="Arial"/>
              <a:buNone/>
              <a:tabLst/>
              <a:defRPr/>
            </a:pPr>
            <a:endParaRPr kumimoji="0" lang="en-US" sz="1100" b="0" i="0" u="none" strike="noStrike" kern="1200" cap="none" spc="0" normalizeH="0" baseline="0" noProof="0" dirty="0">
              <a:ln>
                <a:noFill/>
              </a:ln>
              <a:solidFill>
                <a:schemeClr val="dk1"/>
              </a:solidFill>
              <a:effectLst/>
              <a:uLnTx/>
              <a:uFillTx/>
              <a:latin typeface="Arial"/>
              <a:ea typeface="Arial"/>
              <a:cs typeface="Arial"/>
              <a:sym typeface="Arial"/>
            </a:endParaRPr>
          </a:p>
          <a:p>
            <a:pPr marL="0" marR="0" lvl="0" indent="0" algn="l" defTabSz="685800" rtl="0" eaLnBrk="1" fontAlgn="auto" latinLnBrk="0" hangingPunct="1">
              <a:lnSpc>
                <a:spcPct val="120000"/>
              </a:lnSpc>
              <a:spcBef>
                <a:spcPts val="1600"/>
              </a:spcBef>
              <a:spcAft>
                <a:spcPts val="1600"/>
              </a:spcAft>
              <a:buClr>
                <a:schemeClr val="accent1"/>
              </a:buClr>
              <a:buSzPts val="1800"/>
              <a:buFont typeface="Arial"/>
              <a:buNone/>
              <a:tabLst/>
              <a:defRPr/>
            </a:pPr>
            <a:endParaRPr kumimoji="0" lang="en-US" sz="1500" b="0" i="0" u="none" strike="noStrike" kern="1200" cap="none" spc="0" normalizeH="0" baseline="0" noProof="0" dirty="0">
              <a:ln>
                <a:noFill/>
              </a:ln>
              <a:solidFill>
                <a:schemeClr val="dk1"/>
              </a:solidFill>
              <a:effectLst/>
              <a:uLnTx/>
              <a:uFillTx/>
              <a:latin typeface="Cabin"/>
              <a:ea typeface="Cabin"/>
              <a:cs typeface="Cabin"/>
              <a:sym typeface="Cabi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9"/>
          <p:cNvSpPr txBox="1">
            <a:spLocks noGrp="1"/>
          </p:cNvSpPr>
          <p:nvPr>
            <p:ph type="title"/>
          </p:nvPr>
        </p:nvSpPr>
        <p:spPr>
          <a:prstGeom prst="rect">
            <a:avLst/>
          </a:prstGeom>
          <a:noFill/>
          <a:ln>
            <a:noFill/>
          </a:ln>
        </p:spPr>
        <p:txBody>
          <a:bodyPr spcFirstLastPara="1" wrap="square" lIns="91425" tIns="91425" rIns="91425" bIns="91425" anchor="b" anchorCtr="0">
            <a:noAutofit/>
          </a:bodyPr>
          <a:lstStyle/>
          <a:p>
            <a:pPr marL="0" marR="0" lvl="0" indent="0" algn="l" rtl="0">
              <a:lnSpc>
                <a:spcPct val="90000"/>
              </a:lnSpc>
              <a:spcBef>
                <a:spcPts val="0"/>
              </a:spcBef>
              <a:spcAft>
                <a:spcPts val="0"/>
              </a:spcAft>
              <a:buClr>
                <a:schemeClr val="dk1"/>
              </a:buClr>
              <a:buSzPts val="4200"/>
              <a:buFont typeface="Cabin"/>
              <a:buNone/>
            </a:pPr>
            <a:r>
              <a:rPr lang="en" sz="2400" b="0" i="0" u="none" strike="noStrike" cap="none" dirty="0">
                <a:solidFill>
                  <a:schemeClr val="dk1"/>
                </a:solidFill>
                <a:latin typeface="Calibri Light" panose="020F0302020204030204" pitchFamily="34" charset="0"/>
                <a:cs typeface="Calibri Light" panose="020F0302020204030204" pitchFamily="34" charset="0"/>
                <a:sym typeface="Cabin"/>
              </a:rPr>
              <a:t>FOR SUPPORT&gt;&gt;ACRL DIVERSITY STANDARDS</a:t>
            </a:r>
            <a:endParaRPr sz="2400" b="0" i="0" u="none" strike="noStrike" cap="none" dirty="0">
              <a:solidFill>
                <a:schemeClr val="dk1"/>
              </a:solidFill>
              <a:latin typeface="Calibri Light" panose="020F0302020204030204" pitchFamily="34" charset="0"/>
              <a:cs typeface="Calibri Light" panose="020F0302020204030204" pitchFamily="34" charset="0"/>
              <a:sym typeface="Cabin"/>
            </a:endParaRPr>
          </a:p>
        </p:txBody>
      </p:sp>
      <p:sp>
        <p:nvSpPr>
          <p:cNvPr id="135" name="Google Shape;135;p19"/>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0" marR="0" lvl="0" indent="0" rtl="0">
              <a:lnSpc>
                <a:spcPct val="120000"/>
              </a:lnSpc>
              <a:spcBef>
                <a:spcPts val="1200"/>
              </a:spcBef>
              <a:spcAft>
                <a:spcPts val="0"/>
              </a:spcAft>
              <a:buClr>
                <a:schemeClr val="dk1"/>
              </a:buClr>
              <a:buSzPts val="1100"/>
              <a:buFont typeface="Arial"/>
              <a:buNone/>
            </a:pPr>
            <a:r>
              <a:rPr lang="en" sz="1400" i="0" u="none" strike="noStrike" cap="none" dirty="0">
                <a:solidFill>
                  <a:srgbClr val="303030"/>
                </a:solidFill>
                <a:highlight>
                  <a:srgbClr val="FFFFFF"/>
                </a:highlight>
                <a:latin typeface="Calibri Light" panose="020F0302020204030204" pitchFamily="34" charset="0"/>
                <a:cs typeface="Calibri Light" panose="020F0302020204030204" pitchFamily="34" charset="0"/>
              </a:rPr>
              <a:t>Standard 1. Cultural awareness of self and others</a:t>
            </a:r>
          </a:p>
          <a:p>
            <a:pPr marL="0" lvl="0" indent="0" algn="ctr">
              <a:spcBef>
                <a:spcPts val="1200"/>
              </a:spcBef>
              <a:buClr>
                <a:schemeClr val="dk1"/>
              </a:buClr>
              <a:buSzPts val="1100"/>
              <a:buNone/>
            </a:pPr>
            <a:r>
              <a:rPr lang="en" sz="1400" dirty="0">
                <a:solidFill>
                  <a:srgbClr val="303030"/>
                </a:solidFill>
                <a:highlight>
                  <a:srgbClr val="FFFFFF"/>
                </a:highlight>
                <a:latin typeface="+mj-lt"/>
                <a:cs typeface="Calibri Light" panose="020F0302020204030204" pitchFamily="34" charset="0"/>
              </a:rPr>
              <a:t>“…</a:t>
            </a:r>
            <a:r>
              <a:rPr lang="en" sz="1400" dirty="0">
                <a:solidFill>
                  <a:srgbClr val="303030"/>
                </a:solidFill>
                <a:highlight>
                  <a:srgbClr val="FFFFFF"/>
                </a:highlight>
                <a:latin typeface="+mj-lt"/>
                <a:ea typeface="Economica"/>
                <a:cs typeface="Economica"/>
                <a:sym typeface="Economica"/>
              </a:rPr>
              <a:t>appreciating the importance of multicultural identities in the </a:t>
            </a:r>
            <a:r>
              <a:rPr lang="en" sz="1400" b="1" dirty="0">
                <a:solidFill>
                  <a:srgbClr val="303030"/>
                </a:solidFill>
                <a:highlight>
                  <a:srgbClr val="FFFFFF"/>
                </a:highlight>
                <a:latin typeface="+mj-lt"/>
                <a:ea typeface="Economica"/>
                <a:cs typeface="Economica"/>
                <a:sym typeface="Economica"/>
              </a:rPr>
              <a:t>lives of the people they work with and serve”</a:t>
            </a:r>
            <a:endParaRPr sz="1400" i="0" u="none" strike="noStrike" cap="none" dirty="0">
              <a:solidFill>
                <a:srgbClr val="303030"/>
              </a:solidFill>
              <a:highlight>
                <a:srgbClr val="FFFFFF"/>
              </a:highlight>
              <a:latin typeface="+mj-lt"/>
              <a:cs typeface="Calibri Light" panose="020F0302020204030204" pitchFamily="34" charset="0"/>
            </a:endParaRPr>
          </a:p>
          <a:p>
            <a:pPr marL="0" marR="0" lvl="0" indent="0" rtl="0">
              <a:lnSpc>
                <a:spcPct val="120000"/>
              </a:lnSpc>
              <a:spcBef>
                <a:spcPts val="1200"/>
              </a:spcBef>
              <a:spcAft>
                <a:spcPts val="0"/>
              </a:spcAft>
              <a:buClr>
                <a:schemeClr val="dk1"/>
              </a:buClr>
              <a:buSzPts val="1100"/>
              <a:buFont typeface="Arial"/>
              <a:buNone/>
            </a:pPr>
            <a:r>
              <a:rPr lang="en" sz="1400" i="0" u="none" strike="noStrike" cap="none" dirty="0">
                <a:solidFill>
                  <a:srgbClr val="303030"/>
                </a:solidFill>
                <a:highlight>
                  <a:srgbClr val="FFFFFF"/>
                </a:highlight>
                <a:latin typeface="Calibri Light" panose="020F0302020204030204" pitchFamily="34" charset="0"/>
                <a:cs typeface="Calibri Light" panose="020F0302020204030204" pitchFamily="34" charset="0"/>
              </a:rPr>
              <a:t>Standard 6. Language diversity</a:t>
            </a:r>
          </a:p>
          <a:p>
            <a:pPr marL="0" lvl="0" indent="0" algn="ctr">
              <a:spcBef>
                <a:spcPts val="1200"/>
              </a:spcBef>
              <a:buClr>
                <a:schemeClr val="dk1"/>
              </a:buClr>
              <a:buSzPts val="1100"/>
              <a:buNone/>
            </a:pPr>
            <a:r>
              <a:rPr lang="en" sz="1600" dirty="0">
                <a:solidFill>
                  <a:srgbClr val="303030"/>
                </a:solidFill>
                <a:highlight>
                  <a:srgbClr val="FFFFFF"/>
                </a:highlight>
                <a:latin typeface="+mj-lt"/>
                <a:ea typeface="Economica"/>
                <a:cs typeface="Economica"/>
                <a:sym typeface="Economica"/>
              </a:rPr>
              <a:t>“…work to </a:t>
            </a:r>
            <a:r>
              <a:rPr lang="en" sz="1600" b="1" dirty="0">
                <a:solidFill>
                  <a:srgbClr val="303030"/>
                </a:solidFill>
                <a:highlight>
                  <a:srgbClr val="FFFFFF"/>
                </a:highlight>
                <a:latin typeface="+mj-lt"/>
                <a:ea typeface="Economica"/>
                <a:cs typeface="Economica"/>
                <a:sym typeface="Economica"/>
              </a:rPr>
              <a:t>foster a climate of inclusion aimed at eliminating discrimination and oppression </a:t>
            </a:r>
            <a:r>
              <a:rPr lang="en" sz="1600" dirty="0">
                <a:solidFill>
                  <a:srgbClr val="303030"/>
                </a:solidFill>
                <a:highlight>
                  <a:srgbClr val="FFFFFF"/>
                </a:highlight>
                <a:latin typeface="+mj-lt"/>
                <a:ea typeface="Economica"/>
                <a:cs typeface="Economica"/>
                <a:sym typeface="Economica"/>
              </a:rPr>
              <a:t>based on linguistic or other diversities</a:t>
            </a:r>
            <a:r>
              <a:rPr lang="en" sz="1400" dirty="0">
                <a:solidFill>
                  <a:srgbClr val="303030"/>
                </a:solidFill>
                <a:highlight>
                  <a:srgbClr val="FFFFFF"/>
                </a:highlight>
                <a:latin typeface="Economica"/>
                <a:ea typeface="Economica"/>
                <a:cs typeface="Economica"/>
                <a:sym typeface="Economica"/>
              </a:rPr>
              <a:t>.”</a:t>
            </a:r>
            <a:endParaRPr lang="en" sz="1400" dirty="0">
              <a:solidFill>
                <a:srgbClr val="303030"/>
              </a:solidFill>
              <a:highlight>
                <a:srgbClr val="FFFFFF"/>
              </a:highlight>
              <a:latin typeface="Calibri Light" panose="020F0302020204030204" pitchFamily="34" charset="0"/>
              <a:ea typeface="Economica"/>
              <a:cs typeface="Calibri Light" panose="020F0302020204030204" pitchFamily="34" charset="0"/>
            </a:endParaRPr>
          </a:p>
          <a:p>
            <a:pPr marL="0" lvl="0" indent="0">
              <a:spcBef>
                <a:spcPts val="1200"/>
              </a:spcBef>
              <a:buClr>
                <a:schemeClr val="dk1"/>
              </a:buClr>
              <a:buSzPts val="1100"/>
              <a:buNone/>
            </a:pPr>
            <a:r>
              <a:rPr lang="en" sz="1400" i="0" u="none" strike="noStrike" cap="none" dirty="0">
                <a:solidFill>
                  <a:srgbClr val="303030"/>
                </a:solidFill>
                <a:highlight>
                  <a:srgbClr val="FFFFFF"/>
                </a:highlight>
                <a:latin typeface="Calibri Light" panose="020F0302020204030204" pitchFamily="34" charset="0"/>
                <a:cs typeface="Calibri Light" panose="020F0302020204030204" pitchFamily="34" charset="0"/>
              </a:rPr>
              <a:t>Standard 9. Cross-cultural leadership</a:t>
            </a:r>
          </a:p>
          <a:p>
            <a:pPr marL="0" lvl="0" indent="0" algn="ctr">
              <a:spcBef>
                <a:spcPts val="1200"/>
              </a:spcBef>
              <a:buClr>
                <a:schemeClr val="dk1"/>
              </a:buClr>
              <a:buSzPts val="1100"/>
              <a:buNone/>
            </a:pPr>
            <a:r>
              <a:rPr lang="en" sz="1400" dirty="0">
                <a:solidFill>
                  <a:srgbClr val="303030"/>
                </a:solidFill>
                <a:highlight>
                  <a:srgbClr val="FFFFFF"/>
                </a:highlight>
                <a:latin typeface="Calibri Light" panose="020F0302020204030204" pitchFamily="34" charset="0"/>
                <a:cs typeface="Calibri Light" panose="020F0302020204030204" pitchFamily="34" charset="0"/>
              </a:rPr>
              <a:t>“…</a:t>
            </a:r>
            <a:r>
              <a:rPr lang="en" sz="1400" dirty="0">
                <a:solidFill>
                  <a:srgbClr val="303030"/>
                </a:solidFill>
                <a:highlight>
                  <a:srgbClr val="FFFFFF"/>
                </a:highlight>
                <a:latin typeface="+mj-lt"/>
                <a:ea typeface="Economica"/>
                <a:cs typeface="Economica"/>
                <a:sym typeface="Economica"/>
              </a:rPr>
              <a:t>creation of </a:t>
            </a:r>
            <a:r>
              <a:rPr lang="en" sz="1400" b="1" dirty="0">
                <a:solidFill>
                  <a:srgbClr val="303030"/>
                </a:solidFill>
                <a:highlight>
                  <a:srgbClr val="FFFFFF"/>
                </a:highlight>
                <a:latin typeface="+mj-lt"/>
                <a:ea typeface="Economica"/>
                <a:cs typeface="Economica"/>
                <a:sym typeface="Economica"/>
              </a:rPr>
              <a:t>proactive processes</a:t>
            </a:r>
            <a:r>
              <a:rPr lang="en" sz="1400" dirty="0">
                <a:solidFill>
                  <a:srgbClr val="303030"/>
                </a:solidFill>
                <a:highlight>
                  <a:srgbClr val="FFFFFF"/>
                </a:highlight>
                <a:latin typeface="+mj-lt"/>
                <a:ea typeface="Economica"/>
                <a:cs typeface="Economica"/>
                <a:sym typeface="Economica"/>
              </a:rPr>
              <a:t> that increase diversity skills; empower colleagues, co-workers, and constituents from diverse backgrounds; share information about diverse populations”</a:t>
            </a:r>
            <a:endParaRPr sz="1400" i="0" u="none" strike="noStrike" cap="none" dirty="0">
              <a:solidFill>
                <a:srgbClr val="303030"/>
              </a:solidFill>
              <a:highlight>
                <a:srgbClr val="FFFFFF"/>
              </a:highlight>
              <a:latin typeface="+mj-lt"/>
              <a:cs typeface="Calibri Light" panose="020F0302020204030204" pitchFamily="34" charset="0"/>
            </a:endParaRPr>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02344" y="360629"/>
            <a:ext cx="2943225" cy="923925"/>
          </a:xfrm>
          <a:prstGeom prst="rect">
            <a:avLst/>
          </a:prstGeom>
        </p:spPr>
      </p:pic>
      <p:sp>
        <p:nvSpPr>
          <p:cNvPr id="5" name="TextBox 4"/>
          <p:cNvSpPr txBox="1"/>
          <p:nvPr/>
        </p:nvSpPr>
        <p:spPr>
          <a:xfrm>
            <a:off x="311700" y="4853883"/>
            <a:ext cx="2651506" cy="230832"/>
          </a:xfrm>
          <a:prstGeom prst="rect">
            <a:avLst/>
          </a:prstGeom>
          <a:noFill/>
        </p:spPr>
        <p:txBody>
          <a:bodyPr wrap="square" rtlCol="0">
            <a:spAutoFit/>
          </a:bodyPr>
          <a:lstStyle/>
          <a:p>
            <a:r>
              <a:rPr lang="en-US" sz="900" dirty="0"/>
              <a:t>Image from www.ala.org/acrl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0"/>
          <p:cNvSpPr txBox="1">
            <a:spLocks noGrp="1"/>
          </p:cNvSpPr>
          <p:nvPr>
            <p:ph type="title"/>
          </p:nvPr>
        </p:nvSpPr>
        <p:spPr>
          <a:xfrm>
            <a:off x="364385" y="530941"/>
            <a:ext cx="8002375" cy="77207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Cabin"/>
              <a:buNone/>
            </a:pPr>
            <a:r>
              <a:rPr lang="en" sz="2400" b="0" i="0" u="none" strike="noStrike" cap="none" dirty="0">
                <a:solidFill>
                  <a:schemeClr val="dk1"/>
                </a:solidFill>
                <a:latin typeface="Calibri Light" panose="020F0302020204030204" pitchFamily="34" charset="0"/>
                <a:ea typeface="Cabin"/>
                <a:cs typeface="Calibri Light" panose="020F0302020204030204" pitchFamily="34" charset="0"/>
                <a:sym typeface="Cabin"/>
              </a:rPr>
              <a:t>FOR SUPPORT&gt;&gt;CU BOULDER UNIVERSITY LIBRARIES STRATEGIC PLAN 2016-2020</a:t>
            </a:r>
            <a:endParaRPr dirty="0">
              <a:latin typeface="Calibri Light" panose="020F0302020204030204" pitchFamily="34" charset="0"/>
              <a:cs typeface="Calibri Light" panose="020F0302020204030204" pitchFamily="34" charset="0"/>
            </a:endParaRPr>
          </a:p>
        </p:txBody>
      </p:sp>
      <p:sp>
        <p:nvSpPr>
          <p:cNvPr id="141" name="Google Shape;141;p20"/>
          <p:cNvSpPr txBox="1">
            <a:spLocks noGrp="1"/>
          </p:cNvSpPr>
          <p:nvPr>
            <p:ph idx="1"/>
          </p:nvPr>
        </p:nvSpPr>
        <p:spPr>
          <a:xfrm>
            <a:off x="453762" y="1384301"/>
            <a:ext cx="7912998" cy="3017520"/>
          </a:xfrm>
          <a:prstGeom prst="rect">
            <a:avLst/>
          </a:prstGeom>
          <a:noFill/>
          <a:ln>
            <a:noFill/>
          </a:ln>
        </p:spPr>
        <p:txBody>
          <a:bodyPr spcFirstLastPara="1" wrap="square" lIns="91425" tIns="45700" rIns="91425" bIns="45700" anchor="t" anchorCtr="0">
            <a:noAutofit/>
          </a:bodyPr>
          <a:lstStyle/>
          <a:p>
            <a:pPr marL="0" marR="0" lvl="0" indent="0" algn="r" rtl="0">
              <a:lnSpc>
                <a:spcPct val="120000"/>
              </a:lnSpc>
              <a:spcBef>
                <a:spcPts val="0"/>
              </a:spcBef>
              <a:spcAft>
                <a:spcPts val="0"/>
              </a:spcAft>
              <a:buClr>
                <a:schemeClr val="accent1"/>
              </a:buClr>
              <a:buSzPts val="1500"/>
              <a:buNone/>
            </a:pPr>
            <a:endParaRPr lang="en" dirty="0">
              <a:solidFill>
                <a:schemeClr val="dk1"/>
              </a:solidFill>
              <a:latin typeface="+mj-lt"/>
            </a:endParaRPr>
          </a:p>
          <a:p>
            <a:pPr marL="0" marR="0" lvl="0" indent="0" algn="r" rtl="0">
              <a:lnSpc>
                <a:spcPct val="120000"/>
              </a:lnSpc>
              <a:spcBef>
                <a:spcPts val="0"/>
              </a:spcBef>
              <a:spcAft>
                <a:spcPts val="0"/>
              </a:spcAft>
              <a:buClr>
                <a:schemeClr val="accent1"/>
              </a:buClr>
              <a:buSzPts val="1500"/>
              <a:buNone/>
            </a:pPr>
            <a:endParaRPr lang="en" sz="1500" i="0" u="none" strike="noStrike" cap="none" dirty="0">
              <a:solidFill>
                <a:schemeClr val="dk1"/>
              </a:solidFill>
              <a:latin typeface="+mj-lt"/>
            </a:endParaRPr>
          </a:p>
          <a:p>
            <a:pPr marL="0" marR="0" lvl="0" indent="0" algn="ctr" rtl="0">
              <a:lnSpc>
                <a:spcPct val="120000"/>
              </a:lnSpc>
              <a:spcBef>
                <a:spcPts val="0"/>
              </a:spcBef>
              <a:spcAft>
                <a:spcPts val="0"/>
              </a:spcAft>
              <a:buClr>
                <a:schemeClr val="accent1"/>
              </a:buClr>
              <a:buSzPts val="1500"/>
              <a:buNone/>
            </a:pPr>
            <a:r>
              <a:rPr lang="en" sz="1500" i="0" u="none" strike="noStrike" cap="none" dirty="0">
                <a:solidFill>
                  <a:schemeClr val="dk1"/>
                </a:solidFill>
                <a:latin typeface="+mj-lt"/>
              </a:rPr>
              <a:t>                    Student Success Goal #4 </a:t>
            </a:r>
            <a:endParaRPr dirty="0">
              <a:latin typeface="+mj-lt"/>
            </a:endParaRPr>
          </a:p>
          <a:p>
            <a:pPr marL="0" marR="0" lvl="0" indent="0" algn="l" rtl="0">
              <a:lnSpc>
                <a:spcPct val="120000"/>
              </a:lnSpc>
              <a:spcBef>
                <a:spcPts val="750"/>
              </a:spcBef>
              <a:spcAft>
                <a:spcPts val="0"/>
              </a:spcAft>
              <a:buClr>
                <a:schemeClr val="accent1"/>
              </a:buClr>
              <a:buSzPts val="1500"/>
              <a:buNone/>
            </a:pPr>
            <a:endParaRPr lang="en" sz="1500" i="0" u="none" strike="noStrike" cap="none" dirty="0">
              <a:solidFill>
                <a:schemeClr val="dk1"/>
              </a:solidFill>
              <a:latin typeface="+mj-lt"/>
            </a:endParaRPr>
          </a:p>
          <a:p>
            <a:pPr marL="0" marR="0" lvl="0" indent="0" algn="l" rtl="0">
              <a:lnSpc>
                <a:spcPct val="120000"/>
              </a:lnSpc>
              <a:spcBef>
                <a:spcPts val="750"/>
              </a:spcBef>
              <a:spcAft>
                <a:spcPts val="0"/>
              </a:spcAft>
              <a:buClr>
                <a:schemeClr val="accent1"/>
              </a:buClr>
              <a:buSzPts val="1500"/>
              <a:buNone/>
            </a:pPr>
            <a:endParaRPr lang="en" dirty="0">
              <a:solidFill>
                <a:schemeClr val="dk1"/>
              </a:solidFill>
              <a:latin typeface="+mj-lt"/>
            </a:endParaRPr>
          </a:p>
          <a:p>
            <a:pPr marL="0" marR="0" lvl="0" indent="0" algn="ctr" rtl="0">
              <a:lnSpc>
                <a:spcPct val="120000"/>
              </a:lnSpc>
              <a:spcBef>
                <a:spcPts val="750"/>
              </a:spcBef>
              <a:spcAft>
                <a:spcPts val="0"/>
              </a:spcAft>
              <a:buClr>
                <a:schemeClr val="accent1"/>
              </a:buClr>
              <a:buSzPts val="1500"/>
              <a:buNone/>
            </a:pPr>
            <a:r>
              <a:rPr lang="en" sz="1500" i="0" u="none" strike="noStrike" cap="none" dirty="0">
                <a:solidFill>
                  <a:schemeClr val="dk1"/>
                </a:solidFill>
                <a:latin typeface="+mj-lt"/>
              </a:rPr>
              <a:t>                       Student Success Goal #7d </a:t>
            </a:r>
            <a:endParaRPr dirty="0">
              <a:latin typeface="+mj-lt"/>
            </a:endParaRPr>
          </a:p>
        </p:txBody>
      </p:sp>
      <p:sp>
        <p:nvSpPr>
          <p:cNvPr id="3" name="TextBox 2"/>
          <p:cNvSpPr txBox="1"/>
          <p:nvPr/>
        </p:nvSpPr>
        <p:spPr>
          <a:xfrm>
            <a:off x="364384" y="4881383"/>
            <a:ext cx="4970761" cy="230832"/>
          </a:xfrm>
          <a:prstGeom prst="rect">
            <a:avLst/>
          </a:prstGeom>
          <a:noFill/>
        </p:spPr>
        <p:txBody>
          <a:bodyPr wrap="square" rtlCol="0">
            <a:spAutoFit/>
          </a:bodyPr>
          <a:lstStyle/>
          <a:p>
            <a:r>
              <a:rPr lang="en-US" sz="900" dirty="0">
                <a:latin typeface="+mj-lt"/>
              </a:rPr>
              <a:t>Image from http://incol.scld.org/fall-2017-workshop-developing-inclusive-and-welcoming-libraries/</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58133" y="1897551"/>
            <a:ext cx="2776373" cy="217560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1"/>
          <p:cNvSpPr txBox="1">
            <a:spLocks noGrp="1"/>
          </p:cNvSpPr>
          <p:nvPr>
            <p:ph type="title"/>
          </p:nvPr>
        </p:nvSpPr>
        <p:spPr>
          <a:xfrm>
            <a:off x="822960" y="508763"/>
            <a:ext cx="7543800" cy="79425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Cabin"/>
              <a:buNone/>
            </a:pPr>
            <a:br>
              <a:rPr lang="en" sz="2400" b="0" i="0" u="none" strike="noStrike" cap="none" dirty="0">
                <a:solidFill>
                  <a:schemeClr val="dk1"/>
                </a:solidFill>
                <a:latin typeface="Calibri Light" panose="020F0302020204030204" pitchFamily="34" charset="0"/>
                <a:ea typeface="Cabin"/>
                <a:cs typeface="Calibri Light" panose="020F0302020204030204" pitchFamily="34" charset="0"/>
                <a:sym typeface="Cabin"/>
              </a:rPr>
            </a:br>
            <a:r>
              <a:rPr lang="en" sz="2400" b="0" i="0" u="none" strike="noStrike" cap="none" dirty="0">
                <a:solidFill>
                  <a:schemeClr val="dk1"/>
                </a:solidFill>
                <a:latin typeface="Calibri Light" panose="020F0302020204030204" pitchFamily="34" charset="0"/>
                <a:ea typeface="Cabin"/>
                <a:cs typeface="Calibri Light" panose="020F0302020204030204" pitchFamily="34" charset="0"/>
                <a:sym typeface="Cabin"/>
              </a:rPr>
              <a:t>ADDITIONAL SUPPORT</a:t>
            </a:r>
            <a:endParaRPr dirty="0">
              <a:latin typeface="Calibri Light" panose="020F0302020204030204" pitchFamily="34" charset="0"/>
              <a:cs typeface="Calibri Light" panose="020F0302020204030204" pitchFamily="34" charset="0"/>
            </a:endParaRPr>
          </a:p>
        </p:txBody>
      </p:sp>
      <p:sp>
        <p:nvSpPr>
          <p:cNvPr id="147" name="Google Shape;147;p21"/>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chemeClr val="accent1"/>
              </a:buClr>
              <a:buSzPts val="1500"/>
              <a:buNone/>
            </a:pPr>
            <a:endParaRPr lang="en" sz="1500" i="0" u="none" strike="noStrike" cap="none" dirty="0">
              <a:solidFill>
                <a:schemeClr val="dk1"/>
              </a:solidFill>
              <a:latin typeface="+mj-lt"/>
            </a:endParaRPr>
          </a:p>
          <a:p>
            <a:pPr marL="0" marR="0" lvl="0" indent="0" algn="ctr" rtl="0">
              <a:lnSpc>
                <a:spcPct val="120000"/>
              </a:lnSpc>
              <a:spcBef>
                <a:spcPts val="0"/>
              </a:spcBef>
              <a:spcAft>
                <a:spcPts val="0"/>
              </a:spcAft>
              <a:buClr>
                <a:schemeClr val="accent1"/>
              </a:buClr>
              <a:buSzPts val="1500"/>
              <a:buNone/>
            </a:pPr>
            <a:endParaRPr lang="en" dirty="0">
              <a:solidFill>
                <a:schemeClr val="dk1"/>
              </a:solidFill>
              <a:latin typeface="+mj-lt"/>
            </a:endParaRPr>
          </a:p>
          <a:p>
            <a:pPr marL="0" marR="0" lvl="0" indent="0" algn="ctr" rtl="0">
              <a:lnSpc>
                <a:spcPct val="120000"/>
              </a:lnSpc>
              <a:spcBef>
                <a:spcPts val="0"/>
              </a:spcBef>
              <a:spcAft>
                <a:spcPts val="0"/>
              </a:spcAft>
              <a:buClr>
                <a:schemeClr val="accent1"/>
              </a:buClr>
              <a:buSzPts val="1500"/>
              <a:buNone/>
            </a:pPr>
            <a:r>
              <a:rPr lang="en" sz="1500" i="0" u="none" strike="noStrike" cap="none" dirty="0">
                <a:solidFill>
                  <a:schemeClr val="dk1"/>
                </a:solidFill>
                <a:latin typeface="+mj-lt"/>
              </a:rPr>
              <a:t>Program for Cooperative Cataloging (PCC)</a:t>
            </a:r>
            <a:endParaRPr dirty="0">
              <a:latin typeface="+mj-lt"/>
            </a:endParaRPr>
          </a:p>
          <a:p>
            <a:pPr marL="0" marR="0" lvl="0" indent="0" algn="ctr" rtl="0">
              <a:lnSpc>
                <a:spcPct val="120000"/>
              </a:lnSpc>
              <a:spcBef>
                <a:spcPts val="750"/>
              </a:spcBef>
              <a:spcAft>
                <a:spcPts val="0"/>
              </a:spcAft>
              <a:buClr>
                <a:schemeClr val="accent1"/>
              </a:buClr>
              <a:buSzPts val="1500"/>
              <a:buNone/>
            </a:pPr>
            <a:endParaRPr lang="en" sz="1500" i="0" u="none" strike="noStrike" cap="none" dirty="0">
              <a:solidFill>
                <a:schemeClr val="dk1"/>
              </a:solidFill>
              <a:latin typeface="+mj-lt"/>
            </a:endParaRPr>
          </a:p>
          <a:p>
            <a:pPr marL="0" marR="0" lvl="0" indent="0" algn="ctr" rtl="0">
              <a:lnSpc>
                <a:spcPct val="120000"/>
              </a:lnSpc>
              <a:spcBef>
                <a:spcPts val="750"/>
              </a:spcBef>
              <a:spcAft>
                <a:spcPts val="0"/>
              </a:spcAft>
              <a:buClr>
                <a:schemeClr val="accent1"/>
              </a:buClr>
              <a:buSzPts val="1500"/>
              <a:buNone/>
            </a:pPr>
            <a:r>
              <a:rPr lang="en" sz="1500" i="0" u="none" strike="noStrike" cap="none" dirty="0">
                <a:solidFill>
                  <a:schemeClr val="dk1"/>
                </a:solidFill>
                <a:latin typeface="+mj-lt"/>
              </a:rPr>
              <a:t>Subject Analysis Committee (SAC)</a:t>
            </a:r>
            <a:endParaRPr dirty="0">
              <a:latin typeface="+mj-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2"/>
          <p:cNvSpPr txBox="1">
            <a:spLocks noGrp="1"/>
          </p:cNvSpPr>
          <p:nvPr>
            <p:ph type="title"/>
          </p:nvPr>
        </p:nvSpPr>
        <p:spPr>
          <a:xfrm>
            <a:off x="363459" y="324552"/>
            <a:ext cx="8520600" cy="831300"/>
          </a:xfrm>
          <a:prstGeom prst="rect">
            <a:avLst/>
          </a:prstGeom>
          <a:noFill/>
          <a:ln>
            <a:noFill/>
          </a:ln>
        </p:spPr>
        <p:txBody>
          <a:bodyPr spcFirstLastPara="1" wrap="square" lIns="91425" tIns="91425" rIns="91425" bIns="91425" anchor="b" anchorCtr="0">
            <a:noAutofit/>
          </a:bodyPr>
          <a:lstStyle/>
          <a:p>
            <a:pPr marL="0" marR="0" lvl="0" indent="0" algn="l" rtl="0">
              <a:lnSpc>
                <a:spcPct val="90000"/>
              </a:lnSpc>
              <a:spcBef>
                <a:spcPts val="0"/>
              </a:spcBef>
              <a:spcAft>
                <a:spcPts val="0"/>
              </a:spcAft>
              <a:buClr>
                <a:schemeClr val="dk1"/>
              </a:buClr>
              <a:buSzPts val="4200"/>
              <a:buFont typeface="Cabin"/>
              <a:buNone/>
            </a:pPr>
            <a:r>
              <a:rPr lang="en" sz="2400" b="0" i="0" u="none" strike="noStrike" cap="none" dirty="0">
                <a:solidFill>
                  <a:schemeClr val="dk1"/>
                </a:solidFill>
                <a:latin typeface="Calibri Light" panose="020F0302020204030204" pitchFamily="34" charset="0"/>
                <a:cs typeface="Calibri Light" panose="020F0302020204030204" pitchFamily="34" charset="0"/>
                <a:sym typeface="Cabin"/>
              </a:rPr>
              <a:t>CONT’D.</a:t>
            </a:r>
            <a:endParaRPr sz="2400" b="0" i="0" u="none" strike="noStrike" cap="none" dirty="0">
              <a:solidFill>
                <a:schemeClr val="dk1"/>
              </a:solidFill>
              <a:latin typeface="Calibri Light" panose="020F0302020204030204" pitchFamily="34" charset="0"/>
              <a:cs typeface="Calibri Light" panose="020F0302020204030204" pitchFamily="34" charset="0"/>
              <a:sym typeface="Cabin"/>
            </a:endParaRPr>
          </a:p>
        </p:txBody>
      </p:sp>
      <p:sp>
        <p:nvSpPr>
          <p:cNvPr id="153" name="Google Shape;153;p22"/>
          <p:cNvSpPr txBox="1">
            <a:spLocks noGrp="1"/>
          </p:cNvSpPr>
          <p:nvPr>
            <p:ph type="body" idx="1"/>
          </p:nvPr>
        </p:nvSpPr>
        <p:spPr>
          <a:xfrm>
            <a:off x="235050" y="1354347"/>
            <a:ext cx="8520600" cy="3064578"/>
          </a:xfrm>
          <a:prstGeom prst="rect">
            <a:avLst/>
          </a:prstGeom>
          <a:noFill/>
          <a:ln>
            <a:noFill/>
          </a:ln>
        </p:spPr>
        <p:txBody>
          <a:bodyPr spcFirstLastPara="1" wrap="square" lIns="91425" tIns="91425" rIns="91425" bIns="91425" anchor="t" anchorCtr="0">
            <a:noAutofit/>
          </a:bodyPr>
          <a:lstStyle/>
          <a:p>
            <a:pPr marL="0" marR="0" lvl="0" indent="0" algn="l" rtl="0">
              <a:lnSpc>
                <a:spcPct val="120000"/>
              </a:lnSpc>
              <a:spcBef>
                <a:spcPts val="0"/>
              </a:spcBef>
              <a:spcAft>
                <a:spcPts val="0"/>
              </a:spcAft>
              <a:buClr>
                <a:schemeClr val="accent1"/>
              </a:buClr>
              <a:buSzPts val="1800"/>
              <a:buFont typeface="Arial"/>
              <a:buNone/>
            </a:pPr>
            <a:r>
              <a:rPr lang="en" sz="1500" i="0" u="none" strike="noStrike" cap="none" dirty="0">
                <a:solidFill>
                  <a:schemeClr val="dk1"/>
                </a:solidFill>
                <a:latin typeface="Calibri Light" panose="020F0302020204030204" pitchFamily="34" charset="0"/>
                <a:cs typeface="Calibri Light" panose="020F0302020204030204" pitchFamily="34" charset="0"/>
              </a:rPr>
              <a:t>Which indexing &amp; abstracting services use the alternative subject headings already?</a:t>
            </a:r>
            <a:endParaRPr sz="1500" i="0" u="none" strike="noStrike" cap="none" dirty="0">
              <a:solidFill>
                <a:schemeClr val="dk1"/>
              </a:solidFill>
              <a:latin typeface="Calibri Light" panose="020F0302020204030204" pitchFamily="34" charset="0"/>
              <a:cs typeface="Calibri Light" panose="020F0302020204030204" pitchFamily="34" charset="0"/>
            </a:endParaRPr>
          </a:p>
          <a:p>
            <a:pPr marL="457200" marR="0" lvl="0" indent="-342900" algn="l" rtl="0">
              <a:lnSpc>
                <a:spcPct val="120000"/>
              </a:lnSpc>
              <a:spcBef>
                <a:spcPts val="1600"/>
              </a:spcBef>
              <a:spcAft>
                <a:spcPts val="0"/>
              </a:spcAft>
              <a:buClr>
                <a:schemeClr val="accent1"/>
              </a:buClr>
              <a:buSzPts val="1800"/>
              <a:buFont typeface="Cabin"/>
              <a:buChar char="●"/>
            </a:pPr>
            <a:r>
              <a:rPr lang="en" sz="1500" i="0" u="none" strike="noStrike" cap="none" dirty="0">
                <a:solidFill>
                  <a:schemeClr val="dk1"/>
                </a:solidFill>
                <a:latin typeface="Calibri Light" panose="020F0302020204030204" pitchFamily="34" charset="0"/>
                <a:cs typeface="Calibri Light" panose="020F0302020204030204" pitchFamily="34" charset="0"/>
              </a:rPr>
              <a:t>ERIC</a:t>
            </a:r>
            <a:endParaRPr sz="1500" i="0" u="none" strike="noStrike" cap="none" dirty="0">
              <a:solidFill>
                <a:schemeClr val="dk1"/>
              </a:solidFill>
              <a:latin typeface="Calibri Light" panose="020F0302020204030204" pitchFamily="34" charset="0"/>
              <a:cs typeface="Calibri Light" panose="020F0302020204030204" pitchFamily="34" charset="0"/>
            </a:endParaRPr>
          </a:p>
          <a:p>
            <a:pPr marL="457200" marR="0" lvl="0" indent="-342900" algn="l" rtl="0">
              <a:lnSpc>
                <a:spcPct val="120000"/>
              </a:lnSpc>
              <a:spcBef>
                <a:spcPts val="0"/>
              </a:spcBef>
              <a:spcAft>
                <a:spcPts val="0"/>
              </a:spcAft>
              <a:buClr>
                <a:schemeClr val="accent1"/>
              </a:buClr>
              <a:buSzPts val="1800"/>
              <a:buFont typeface="Cabin"/>
              <a:buChar char="●"/>
            </a:pPr>
            <a:r>
              <a:rPr lang="en" sz="1500" i="0" u="none" strike="noStrike" cap="none" dirty="0">
                <a:solidFill>
                  <a:schemeClr val="dk1"/>
                </a:solidFill>
                <a:latin typeface="Calibri Light" panose="020F0302020204030204" pitchFamily="34" charset="0"/>
                <a:cs typeface="Calibri Light" panose="020F0302020204030204" pitchFamily="34" charset="0"/>
              </a:rPr>
              <a:t>Sociological Abstracts (ProQuest) </a:t>
            </a:r>
            <a:endParaRPr dirty="0">
              <a:latin typeface="Calibri Light" panose="020F0302020204030204" pitchFamily="34" charset="0"/>
              <a:cs typeface="Calibri Light" panose="020F0302020204030204" pitchFamily="34" charset="0"/>
            </a:endParaRPr>
          </a:p>
          <a:p>
            <a:pPr marL="457200" marR="0" lvl="0" indent="-342900" algn="l" rtl="0">
              <a:lnSpc>
                <a:spcPct val="120000"/>
              </a:lnSpc>
              <a:spcBef>
                <a:spcPts val="0"/>
              </a:spcBef>
              <a:spcAft>
                <a:spcPts val="0"/>
              </a:spcAft>
              <a:buClr>
                <a:schemeClr val="accent1"/>
              </a:buClr>
              <a:buSzPts val="1800"/>
              <a:buFont typeface="Cabin"/>
              <a:buChar char="●"/>
            </a:pPr>
            <a:r>
              <a:rPr lang="en" sz="1500" i="0" u="none" strike="noStrike" cap="none" dirty="0">
                <a:solidFill>
                  <a:schemeClr val="dk1"/>
                </a:solidFill>
                <a:latin typeface="Calibri Light" panose="020F0302020204030204" pitchFamily="34" charset="0"/>
                <a:cs typeface="Calibri Light" panose="020F0302020204030204" pitchFamily="34" charset="0"/>
              </a:rPr>
              <a:t>U.S. National Library of Medicine (MeSH)</a:t>
            </a:r>
            <a:endParaRPr sz="1500" i="0" u="none" strike="noStrike" cap="none" dirty="0">
              <a:solidFill>
                <a:schemeClr val="dk1"/>
              </a:solidFill>
              <a:latin typeface="Calibri Light" panose="020F0302020204030204" pitchFamily="34" charset="0"/>
              <a:cs typeface="Calibri Light" panose="020F0302020204030204" pitchFamily="34" charset="0"/>
            </a:endParaRPr>
          </a:p>
          <a:p>
            <a:pPr marL="457200" marR="0" lvl="0" indent="-342900" algn="l" rtl="0">
              <a:lnSpc>
                <a:spcPct val="115000"/>
              </a:lnSpc>
              <a:spcBef>
                <a:spcPts val="0"/>
              </a:spcBef>
              <a:spcAft>
                <a:spcPts val="0"/>
              </a:spcAft>
              <a:buClr>
                <a:schemeClr val="accent1"/>
              </a:buClr>
              <a:buSzPts val="1800"/>
              <a:buFont typeface="Cabin"/>
              <a:buChar char="●"/>
            </a:pPr>
            <a:r>
              <a:rPr lang="en" sz="1500" i="0" u="none" strike="noStrike" cap="none" dirty="0">
                <a:solidFill>
                  <a:schemeClr val="dk1"/>
                </a:solidFill>
                <a:latin typeface="Calibri Light" panose="020F0302020204030204" pitchFamily="34" charset="0"/>
                <a:cs typeface="Calibri Light" panose="020F0302020204030204" pitchFamily="34" charset="0"/>
              </a:rPr>
              <a:t>Worldwide Political Science Abstracts</a:t>
            </a:r>
            <a:endParaRPr sz="1500" i="0" u="none" strike="noStrike" cap="none" dirty="0">
              <a:solidFill>
                <a:schemeClr val="dk1"/>
              </a:solidFill>
              <a:latin typeface="Calibri Light" panose="020F0302020204030204" pitchFamily="34" charset="0"/>
              <a:cs typeface="Calibri Light" panose="020F0302020204030204" pitchFamily="34" charset="0"/>
            </a:endParaRPr>
          </a:p>
          <a:p>
            <a:pPr marL="0" marR="0" lvl="0" indent="0" algn="l" rtl="0">
              <a:lnSpc>
                <a:spcPct val="115000"/>
              </a:lnSpc>
              <a:spcBef>
                <a:spcPts val="0"/>
              </a:spcBef>
              <a:spcAft>
                <a:spcPts val="0"/>
              </a:spcAft>
              <a:buClr>
                <a:schemeClr val="accent1"/>
              </a:buClr>
              <a:buSzPts val="1800"/>
              <a:buFont typeface="Arial"/>
              <a:buNone/>
            </a:pPr>
            <a:endParaRPr sz="1500" i="0" u="none" strike="noStrike" cap="none" dirty="0">
              <a:solidFill>
                <a:schemeClr val="dk1"/>
              </a:solidFill>
              <a:latin typeface="Calibri Light" panose="020F0302020204030204" pitchFamily="34" charset="0"/>
              <a:cs typeface="Calibri Light" panose="020F0302020204030204" pitchFamily="34" charset="0"/>
            </a:endParaRPr>
          </a:p>
          <a:p>
            <a:pPr marL="0" marR="0" lvl="0" indent="0" algn="l" rtl="0">
              <a:lnSpc>
                <a:spcPct val="115000"/>
              </a:lnSpc>
              <a:spcBef>
                <a:spcPts val="0"/>
              </a:spcBef>
              <a:spcAft>
                <a:spcPts val="0"/>
              </a:spcAft>
              <a:buClr>
                <a:schemeClr val="accent1"/>
              </a:buClr>
              <a:buSzPts val="1800"/>
              <a:buFont typeface="Arial"/>
              <a:buNone/>
            </a:pPr>
            <a:r>
              <a:rPr lang="en" sz="1500" i="0" u="none" strike="noStrike" cap="none" dirty="0">
                <a:solidFill>
                  <a:schemeClr val="dk1"/>
                </a:solidFill>
                <a:latin typeface="Calibri Light" panose="020F0302020204030204" pitchFamily="34" charset="0"/>
                <a:cs typeface="Calibri Light" panose="020F0302020204030204" pitchFamily="34" charset="0"/>
              </a:rPr>
              <a:t>Which resources use the negative LCSH terms? </a:t>
            </a:r>
            <a:endParaRPr sz="1500" i="0" u="none" strike="noStrike" cap="none" dirty="0">
              <a:solidFill>
                <a:schemeClr val="dk1"/>
              </a:solidFill>
              <a:latin typeface="Calibri Light" panose="020F0302020204030204" pitchFamily="34" charset="0"/>
              <a:cs typeface="Calibri Light" panose="020F0302020204030204" pitchFamily="34" charset="0"/>
            </a:endParaRPr>
          </a:p>
          <a:p>
            <a:pPr marL="457200" marR="0" lvl="0" indent="-342900" algn="l" rtl="0">
              <a:lnSpc>
                <a:spcPct val="115000"/>
              </a:lnSpc>
              <a:spcBef>
                <a:spcPts val="0"/>
              </a:spcBef>
              <a:spcAft>
                <a:spcPts val="0"/>
              </a:spcAft>
              <a:buClr>
                <a:schemeClr val="accent1"/>
              </a:buClr>
              <a:buSzPts val="1800"/>
              <a:buFont typeface="Cabin"/>
              <a:buChar char="●"/>
            </a:pPr>
            <a:r>
              <a:rPr lang="en" sz="1500" i="0" u="none" strike="noStrike" cap="none" dirty="0">
                <a:solidFill>
                  <a:schemeClr val="dk1"/>
                </a:solidFill>
                <a:latin typeface="Calibri Light" panose="020F0302020204030204" pitchFamily="34" charset="0"/>
                <a:cs typeface="Calibri Light" panose="020F0302020204030204" pitchFamily="34" charset="0"/>
              </a:rPr>
              <a:t>Government resources</a:t>
            </a:r>
            <a:endParaRPr dirty="0">
              <a:latin typeface="Calibri Light" panose="020F0302020204030204" pitchFamily="34" charset="0"/>
              <a:cs typeface="Calibri Light" panose="020F0302020204030204" pitchFamily="34" charset="0"/>
            </a:endParaRPr>
          </a:p>
          <a:p>
            <a:pPr marL="114300" marR="0" lvl="0" indent="0" algn="l" rtl="0">
              <a:lnSpc>
                <a:spcPct val="115000"/>
              </a:lnSpc>
              <a:spcBef>
                <a:spcPts val="0"/>
              </a:spcBef>
              <a:spcAft>
                <a:spcPts val="0"/>
              </a:spcAft>
              <a:buClr>
                <a:schemeClr val="accent1"/>
              </a:buClr>
              <a:buSzPts val="1800"/>
              <a:buFont typeface="Arial"/>
              <a:buNone/>
            </a:pPr>
            <a:endParaRPr sz="1500" b="0" i="0" u="none" strike="noStrike" cap="none" dirty="0">
              <a:solidFill>
                <a:schemeClr val="dk1"/>
              </a:solidFill>
              <a:latin typeface="Economica"/>
              <a:ea typeface="Economica"/>
              <a:cs typeface="Economica"/>
              <a:sym typeface="Economica"/>
            </a:endParaRPr>
          </a:p>
          <a:p>
            <a:pPr marL="0" marR="0" lvl="0" indent="0" algn="l" rtl="0">
              <a:lnSpc>
                <a:spcPct val="115000"/>
              </a:lnSpc>
              <a:spcBef>
                <a:spcPts val="0"/>
              </a:spcBef>
              <a:spcAft>
                <a:spcPts val="0"/>
              </a:spcAft>
              <a:buClr>
                <a:schemeClr val="accent1"/>
              </a:buClr>
              <a:buSzPts val="1800"/>
              <a:buFont typeface="Arial"/>
              <a:buNone/>
            </a:pPr>
            <a:endParaRPr sz="1500" b="0" i="0" u="none" strike="noStrike" cap="none" dirty="0">
              <a:solidFill>
                <a:schemeClr val="dk1"/>
              </a:solidFill>
              <a:latin typeface="Economica"/>
              <a:ea typeface="Economica"/>
              <a:cs typeface="Economica"/>
              <a:sym typeface="Economica"/>
            </a:endParaRPr>
          </a:p>
          <a:p>
            <a:pPr marL="0" marR="0" lvl="0" indent="0" algn="l" rtl="0">
              <a:lnSpc>
                <a:spcPct val="115000"/>
              </a:lnSpc>
              <a:spcBef>
                <a:spcPts val="0"/>
              </a:spcBef>
              <a:spcAft>
                <a:spcPts val="0"/>
              </a:spcAft>
              <a:buClr>
                <a:schemeClr val="accent1"/>
              </a:buClr>
              <a:buSzPts val="1800"/>
              <a:buFont typeface="Arial"/>
              <a:buNone/>
            </a:pPr>
            <a:endParaRPr sz="1500" b="0" i="0" u="none" strike="noStrike" cap="none" dirty="0">
              <a:solidFill>
                <a:schemeClr val="dk1"/>
              </a:solidFill>
              <a:latin typeface="Economica"/>
              <a:ea typeface="Economica"/>
              <a:cs typeface="Economica"/>
              <a:sym typeface="Economica"/>
            </a:endParaRPr>
          </a:p>
          <a:p>
            <a:pPr marL="0" marR="0" lvl="0" indent="0" algn="l" rtl="0">
              <a:lnSpc>
                <a:spcPct val="115000"/>
              </a:lnSpc>
              <a:spcBef>
                <a:spcPts val="0"/>
              </a:spcBef>
              <a:spcAft>
                <a:spcPts val="0"/>
              </a:spcAft>
              <a:buClr>
                <a:schemeClr val="accent1"/>
              </a:buClr>
              <a:buSzPts val="1800"/>
              <a:buFont typeface="Arial"/>
              <a:buNone/>
            </a:pPr>
            <a:endParaRPr sz="1500" b="0" i="0" u="none" strike="noStrike" cap="none" dirty="0">
              <a:solidFill>
                <a:schemeClr val="dk1"/>
              </a:solidFill>
              <a:latin typeface="Economica"/>
              <a:ea typeface="Economica"/>
              <a:cs typeface="Economica"/>
              <a:sym typeface="Economica"/>
            </a:endParaRPr>
          </a:p>
          <a:p>
            <a:pPr marL="0" marR="0" lvl="0" indent="0" algn="l" rtl="0">
              <a:lnSpc>
                <a:spcPct val="115000"/>
              </a:lnSpc>
              <a:spcBef>
                <a:spcPts val="0"/>
              </a:spcBef>
              <a:spcAft>
                <a:spcPts val="0"/>
              </a:spcAft>
              <a:buClr>
                <a:schemeClr val="accent1"/>
              </a:buClr>
              <a:buSzPts val="1800"/>
              <a:buFont typeface="Arial"/>
              <a:buNone/>
            </a:pPr>
            <a:endParaRPr sz="1500" b="0" i="0" u="none" strike="noStrike" cap="none" dirty="0">
              <a:solidFill>
                <a:schemeClr val="dk1"/>
              </a:solidFill>
              <a:latin typeface="Economica"/>
              <a:ea typeface="Economica"/>
              <a:cs typeface="Economica"/>
              <a:sym typeface="Economica"/>
            </a:endParaRPr>
          </a:p>
          <a:p>
            <a:pPr marL="0" marR="0" lvl="0" indent="0" algn="l" rtl="0">
              <a:lnSpc>
                <a:spcPct val="120000"/>
              </a:lnSpc>
              <a:spcBef>
                <a:spcPts val="0"/>
              </a:spcBef>
              <a:spcAft>
                <a:spcPts val="1600"/>
              </a:spcAft>
              <a:buClr>
                <a:schemeClr val="accent1"/>
              </a:buClr>
              <a:buSzPts val="1800"/>
              <a:buFont typeface="Arial"/>
              <a:buNone/>
            </a:pPr>
            <a:endParaRPr sz="1500" b="0" i="0" u="none" strike="noStrike" cap="none" dirty="0">
              <a:solidFill>
                <a:schemeClr val="dk1"/>
              </a:solidFill>
              <a:latin typeface="Economica"/>
              <a:ea typeface="Economica"/>
              <a:cs typeface="Economica"/>
              <a:sym typeface="Economica"/>
            </a:endParaRPr>
          </a:p>
        </p:txBody>
      </p:sp>
    </p:spTree>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1097</TotalTime>
  <Words>5025</Words>
  <Application>Microsoft Office PowerPoint</Application>
  <PresentationFormat>On-screen Show (16:9)</PresentationFormat>
  <Paragraphs>330</Paragraphs>
  <Slides>27</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Calibri</vt:lpstr>
      <vt:lpstr>arial</vt:lpstr>
      <vt:lpstr>Economica</vt:lpstr>
      <vt:lpstr>Wingdings</vt:lpstr>
      <vt:lpstr>Calibri Light</vt:lpstr>
      <vt:lpstr>arial</vt:lpstr>
      <vt:lpstr>Cabin</vt:lpstr>
      <vt:lpstr>Retrospect</vt:lpstr>
      <vt:lpstr>   Radical Cataloging:   Using Alternative Subject Headings Locally to Promote Inclusiveness and Diversity </vt:lpstr>
      <vt:lpstr>Today we will…</vt:lpstr>
      <vt:lpstr>Radical Cataloging</vt:lpstr>
      <vt:lpstr>Subject Heading Timeline</vt:lpstr>
      <vt:lpstr>                                            Why NOT “Illegal Aliens” ?  </vt:lpstr>
      <vt:lpstr>FOR SUPPORT&gt;&gt;ACRL DIVERSITY STANDARDS</vt:lpstr>
      <vt:lpstr>FOR SUPPORT&gt;&gt;CU BOULDER UNIVERSITY LIBRARIES STRATEGIC PLAN 2016-2020</vt:lpstr>
      <vt:lpstr> ADDITIONAL SUPPORT</vt:lpstr>
      <vt:lpstr>CONT’D.</vt:lpstr>
      <vt:lpstr>PROJECT DESCRIPTION</vt:lpstr>
      <vt:lpstr>TWO ACADEMIC LIBRARIES IN COLORADO</vt:lpstr>
      <vt:lpstr>EXAMPLE (REGIS UNIVERSITY)</vt:lpstr>
      <vt:lpstr>EXAMPLE (CU BOULDER)</vt:lpstr>
      <vt:lpstr>Subject Vs. Keyword searches at CU Boulder</vt:lpstr>
      <vt:lpstr>How Did We Do This??? And Why???</vt:lpstr>
      <vt:lpstr>The tipping point</vt:lpstr>
      <vt:lpstr>These are real people</vt:lpstr>
      <vt:lpstr>Logistical considerations</vt:lpstr>
      <vt:lpstr>Questions to ask</vt:lpstr>
      <vt:lpstr> Keep LCSH and add alternative terms?        Replace LSCH? </vt:lpstr>
      <vt:lpstr>Global editing capability</vt:lpstr>
      <vt:lpstr>Ongoing maintenance</vt:lpstr>
      <vt:lpstr>Still to do</vt:lpstr>
      <vt:lpstr>Local  vs  National?</vt:lpstr>
      <vt:lpstr>Do Work that Matters</vt:lpstr>
      <vt:lpstr>REFERENCES</vt:lpstr>
      <vt:lpstr>                    Thank You!    ÍGracias!                      Questions / Comments?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CREATE LISTS AND GLOBAL UPDATES TO FOSTER DIVERSITY AND INCLUSIVENESS IN THE LIBRARY CATALOG</dc:title>
  <dc:creator>Sol Maria Lopez</dc:creator>
  <cp:lastModifiedBy>Kreger, Christine</cp:lastModifiedBy>
  <cp:revision>64</cp:revision>
  <dcterms:modified xsi:type="dcterms:W3CDTF">2025-03-12T17:22:40Z</dcterms:modified>
</cp:coreProperties>
</file>