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ger, Christine" userId="07b08700-4580-4b2b-8f3c-b5ccee8dc705" providerId="ADAL" clId="{D28A06E9-E72E-4BE0-888A-542793323552}"/>
    <pc:docChg chg="mod modSld">
      <pc:chgData name="Kreger, Christine" userId="07b08700-4580-4b2b-8f3c-b5ccee8dc705" providerId="ADAL" clId="{D28A06E9-E72E-4BE0-888A-542793323552}" dt="2025-05-28T21:41:16.030" v="67"/>
      <pc:docMkLst>
        <pc:docMk/>
      </pc:docMkLst>
      <pc:sldChg chg="modSp mod">
        <pc:chgData name="Kreger, Christine" userId="07b08700-4580-4b2b-8f3c-b5ccee8dc705" providerId="ADAL" clId="{D28A06E9-E72E-4BE0-888A-542793323552}" dt="2025-05-28T21:39:31.759" v="52" actId="13244"/>
        <pc:sldMkLst>
          <pc:docMk/>
          <pc:sldMk cId="0" sldId="256"/>
        </pc:sldMkLst>
        <pc:spChg chg="mod">
          <ac:chgData name="Kreger, Christine" userId="07b08700-4580-4b2b-8f3c-b5ccee8dc705" providerId="ADAL" clId="{D28A06E9-E72E-4BE0-888A-542793323552}" dt="2025-05-28T21:35:47.511" v="0" actId="33553"/>
          <ac:spMkLst>
            <pc:docMk/>
            <pc:sldMk cId="0" sldId="256"/>
            <ac:spMk id="2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39:19.588" v="51" actId="962"/>
          <ac:spMkLst>
            <pc:docMk/>
            <pc:sldMk cId="0" sldId="256"/>
            <ac:spMk id="5" creationId="{00000000-0000-0000-0000-000000000000}"/>
          </ac:spMkLst>
        </pc:spChg>
        <pc:picChg chg="mod">
          <ac:chgData name="Kreger, Christine" userId="07b08700-4580-4b2b-8f3c-b5ccee8dc705" providerId="ADAL" clId="{D28A06E9-E72E-4BE0-888A-542793323552}" dt="2025-05-28T21:36:03.706" v="2" actId="962"/>
          <ac:picMkLst>
            <pc:docMk/>
            <pc:sldMk cId="0" sldId="256"/>
            <ac:picMk id="3" creationId="{00000000-0000-0000-0000-000000000000}"/>
          </ac:picMkLst>
        </pc:picChg>
        <pc:picChg chg="mod ord">
          <ac:chgData name="Kreger, Christine" userId="07b08700-4580-4b2b-8f3c-b5ccee8dc705" providerId="ADAL" clId="{D28A06E9-E72E-4BE0-888A-542793323552}" dt="2025-05-28T21:39:31.759" v="52" actId="13244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6:36.876" v="7" actId="962"/>
        <pc:sldMkLst>
          <pc:docMk/>
          <pc:sldMk cId="0" sldId="257"/>
        </pc:sldMkLst>
        <pc:grpChg chg="mod">
          <ac:chgData name="Kreger, Christine" userId="07b08700-4580-4b2b-8f3c-b5ccee8dc705" providerId="ADAL" clId="{D28A06E9-E72E-4BE0-888A-542793323552}" dt="2025-05-28T21:36:22.305" v="5" actId="962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Kreger, Christine" userId="07b08700-4580-4b2b-8f3c-b5ccee8dc705" providerId="ADAL" clId="{D28A06E9-E72E-4BE0-888A-542793323552}" dt="2025-05-28T21:36:36.876" v="7" actId="962"/>
          <ac:grpSpMkLst>
            <pc:docMk/>
            <pc:sldMk cId="0" sldId="257"/>
            <ac:grpSpMk id="8" creationId="{00000000-0000-0000-0000-000000000000}"/>
          </ac:grpSpMkLst>
        </pc:grpChg>
      </pc:sldChg>
      <pc:sldChg chg="modSp mod">
        <pc:chgData name="Kreger, Christine" userId="07b08700-4580-4b2b-8f3c-b5ccee8dc705" providerId="ADAL" clId="{D28A06E9-E72E-4BE0-888A-542793323552}" dt="2025-05-28T21:36:47.032" v="11" actId="962"/>
        <pc:sldMkLst>
          <pc:docMk/>
          <pc:sldMk cId="0" sldId="258"/>
        </pc:sldMkLst>
        <pc:picChg chg="mod">
          <ac:chgData name="Kreger, Christine" userId="07b08700-4580-4b2b-8f3c-b5ccee8dc705" providerId="ADAL" clId="{D28A06E9-E72E-4BE0-888A-542793323552}" dt="2025-05-28T21:36:40.428" v="8" actId="962"/>
          <ac:picMkLst>
            <pc:docMk/>
            <pc:sldMk cId="0" sldId="258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43.621" v="9" actId="962"/>
          <ac:picMkLst>
            <pc:docMk/>
            <pc:sldMk cId="0" sldId="258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45.554" v="10" actId="962"/>
          <ac:picMkLst>
            <pc:docMk/>
            <pc:sldMk cId="0" sldId="258"/>
            <ac:picMk id="4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47.032" v="11" actId="962"/>
          <ac:picMkLst>
            <pc:docMk/>
            <pc:sldMk cId="0" sldId="258"/>
            <ac:picMk id="5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9:38.489" v="53" actId="13244"/>
        <pc:sldMkLst>
          <pc:docMk/>
          <pc:sldMk cId="0" sldId="259"/>
        </pc:sldMkLst>
        <pc:spChg chg="ord">
          <ac:chgData name="Kreger, Christine" userId="07b08700-4580-4b2b-8f3c-b5ccee8dc705" providerId="ADAL" clId="{D28A06E9-E72E-4BE0-888A-542793323552}" dt="2025-05-28T21:39:38.489" v="53" actId="13244"/>
          <ac:spMkLst>
            <pc:docMk/>
            <pc:sldMk cId="0" sldId="259"/>
            <ac:spMk id="6" creationId="{00000000-0000-0000-0000-000000000000}"/>
          </ac:spMkLst>
        </pc:spChg>
        <pc:picChg chg="mod">
          <ac:chgData name="Kreger, Christine" userId="07b08700-4580-4b2b-8f3c-b5ccee8dc705" providerId="ADAL" clId="{D28A06E9-E72E-4BE0-888A-542793323552}" dt="2025-05-28T21:36:48.389" v="12" actId="962"/>
          <ac:picMkLst>
            <pc:docMk/>
            <pc:sldMk cId="0" sldId="259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49.347" v="13" actId="962"/>
          <ac:picMkLst>
            <pc:docMk/>
            <pc:sldMk cId="0" sldId="259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50.369" v="14" actId="962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9:57.678" v="56" actId="962"/>
        <pc:sldMkLst>
          <pc:docMk/>
          <pc:sldMk cId="0" sldId="260"/>
        </pc:sldMkLst>
        <pc:spChg chg="ord">
          <ac:chgData name="Kreger, Christine" userId="07b08700-4580-4b2b-8f3c-b5ccee8dc705" providerId="ADAL" clId="{D28A06E9-E72E-4BE0-888A-542793323552}" dt="2025-05-28T21:39:48.275" v="54" actId="13244"/>
          <ac:spMkLst>
            <pc:docMk/>
            <pc:sldMk cId="0" sldId="260"/>
            <ac:spMk id="5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39:56.952" v="55" actId="962"/>
          <ac:spMkLst>
            <pc:docMk/>
            <pc:sldMk cId="0" sldId="260"/>
            <ac:spMk id="9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39:57.678" v="56" actId="962"/>
          <ac:spMkLst>
            <pc:docMk/>
            <pc:sldMk cId="0" sldId="260"/>
            <ac:spMk id="10" creationId="{00000000-0000-0000-0000-000000000000}"/>
          </ac:spMkLst>
        </pc:spChg>
        <pc:picChg chg="mod">
          <ac:chgData name="Kreger, Christine" userId="07b08700-4580-4b2b-8f3c-b5ccee8dc705" providerId="ADAL" clId="{D28A06E9-E72E-4BE0-888A-542793323552}" dt="2025-05-28T21:36:52.476" v="15" actId="962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53.452" v="16" actId="962"/>
          <ac:picMkLst>
            <pc:docMk/>
            <pc:sldMk cId="0" sldId="260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56.601" v="17" actId="962"/>
          <ac:picMkLst>
            <pc:docMk/>
            <pc:sldMk cId="0" sldId="260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6:57.580" v="18" actId="962"/>
          <ac:picMkLst>
            <pc:docMk/>
            <pc:sldMk cId="0" sldId="260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13.824" v="19" actId="962"/>
          <ac:picMkLst>
            <pc:docMk/>
            <pc:sldMk cId="0" sldId="260"/>
            <ac:picMk id="8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40:11.608" v="58" actId="962"/>
        <pc:sldMkLst>
          <pc:docMk/>
          <pc:sldMk cId="0" sldId="261"/>
        </pc:sldMkLst>
        <pc:spChg chg="ord">
          <ac:chgData name="Kreger, Christine" userId="07b08700-4580-4b2b-8f3c-b5ccee8dc705" providerId="ADAL" clId="{D28A06E9-E72E-4BE0-888A-542793323552}" dt="2025-05-28T21:40:05.631" v="57" actId="13244"/>
          <ac:spMkLst>
            <pc:docMk/>
            <pc:sldMk cId="0" sldId="261"/>
            <ac:spMk id="5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40:11.608" v="58" actId="962"/>
          <ac:spMkLst>
            <pc:docMk/>
            <pc:sldMk cId="0" sldId="261"/>
            <ac:spMk id="16" creationId="{00000000-0000-0000-0000-000000000000}"/>
          </ac:spMkLst>
        </pc:spChg>
        <pc:grpChg chg="mod">
          <ac:chgData name="Kreger, Christine" userId="07b08700-4580-4b2b-8f3c-b5ccee8dc705" providerId="ADAL" clId="{D28A06E9-E72E-4BE0-888A-542793323552}" dt="2025-05-28T21:38:24.748" v="24" actId="962"/>
          <ac:grpSpMkLst>
            <pc:docMk/>
            <pc:sldMk cId="0" sldId="261"/>
            <ac:grpSpMk id="8" creationId="{00000000-0000-0000-0000-000000000000}"/>
          </ac:grpSpMkLst>
        </pc:grpChg>
        <pc:picChg chg="mod">
          <ac:chgData name="Kreger, Christine" userId="07b08700-4580-4b2b-8f3c-b5ccee8dc705" providerId="ADAL" clId="{D28A06E9-E72E-4BE0-888A-542793323552}" dt="2025-05-28T21:38:16.014" v="20" actId="962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17.119" v="21" actId="962"/>
          <ac:picMkLst>
            <pc:docMk/>
            <pc:sldMk cId="0" sldId="261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18.820" v="22" actId="962"/>
          <ac:picMkLst>
            <pc:docMk/>
            <pc:sldMk cId="0" sldId="261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21.077" v="23" actId="962"/>
          <ac:picMkLst>
            <pc:docMk/>
            <pc:sldMk cId="0" sldId="261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25.857" v="25" actId="962"/>
          <ac:picMkLst>
            <pc:docMk/>
            <pc:sldMk cId="0" sldId="261"/>
            <ac:picMk id="1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26.539" v="26" actId="962"/>
          <ac:picMkLst>
            <pc:docMk/>
            <pc:sldMk cId="0" sldId="261"/>
            <ac:picMk id="14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27.451" v="27" actId="962"/>
          <ac:picMkLst>
            <pc:docMk/>
            <pc:sldMk cId="0" sldId="261"/>
            <ac:picMk id="15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8:32.864" v="29" actId="962"/>
        <pc:sldMkLst>
          <pc:docMk/>
          <pc:sldMk cId="0" sldId="262"/>
        </pc:sldMkLst>
        <pc:grpChg chg="mod">
          <ac:chgData name="Kreger, Christine" userId="07b08700-4580-4b2b-8f3c-b5ccee8dc705" providerId="ADAL" clId="{D28A06E9-E72E-4BE0-888A-542793323552}" dt="2025-05-28T21:38:32.864" v="29" actId="962"/>
          <ac:grpSpMkLst>
            <pc:docMk/>
            <pc:sldMk cId="0" sldId="262"/>
            <ac:grpSpMk id="4" creationId="{00000000-0000-0000-0000-000000000000}"/>
          </ac:grpSpMkLst>
        </pc:grpChg>
        <pc:picChg chg="mod">
          <ac:chgData name="Kreger, Christine" userId="07b08700-4580-4b2b-8f3c-b5ccee8dc705" providerId="ADAL" clId="{D28A06E9-E72E-4BE0-888A-542793323552}" dt="2025-05-28T21:38:30.260" v="28" actId="962"/>
          <ac:picMkLst>
            <pc:docMk/>
            <pc:sldMk cId="0" sldId="262"/>
            <ac:picMk id="2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40:35.426" v="60" actId="962"/>
        <pc:sldMkLst>
          <pc:docMk/>
          <pc:sldMk cId="0" sldId="263"/>
        </pc:sldMkLst>
        <pc:spChg chg="ord">
          <ac:chgData name="Kreger, Christine" userId="07b08700-4580-4b2b-8f3c-b5ccee8dc705" providerId="ADAL" clId="{D28A06E9-E72E-4BE0-888A-542793323552}" dt="2025-05-28T21:40:21.291" v="59" actId="13244"/>
          <ac:spMkLst>
            <pc:docMk/>
            <pc:sldMk cId="0" sldId="263"/>
            <ac:spMk id="12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40:35.426" v="60" actId="962"/>
          <ac:spMkLst>
            <pc:docMk/>
            <pc:sldMk cId="0" sldId="263"/>
            <ac:spMk id="17" creationId="{00000000-0000-0000-0000-000000000000}"/>
          </ac:spMkLst>
        </pc:spChg>
        <pc:picChg chg="mod">
          <ac:chgData name="Kreger, Christine" userId="07b08700-4580-4b2b-8f3c-b5ccee8dc705" providerId="ADAL" clId="{D28A06E9-E72E-4BE0-888A-542793323552}" dt="2025-05-28T21:38:35.028" v="30" actId="962"/>
          <ac:picMkLst>
            <pc:docMk/>
            <pc:sldMk cId="0" sldId="263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36.077" v="31" actId="962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37.325" v="32" actId="962"/>
          <ac:picMkLst>
            <pc:docMk/>
            <pc:sldMk cId="0" sldId="263"/>
            <ac:picMk id="1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38.050" v="33" actId="962"/>
          <ac:picMkLst>
            <pc:docMk/>
            <pc:sldMk cId="0" sldId="263"/>
            <ac:picMk id="14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38.967" v="34" actId="962"/>
          <ac:picMkLst>
            <pc:docMk/>
            <pc:sldMk cId="0" sldId="263"/>
            <ac:picMk id="16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8:47.024" v="39" actId="962"/>
        <pc:sldMkLst>
          <pc:docMk/>
          <pc:sldMk cId="0" sldId="264"/>
        </pc:sldMkLst>
        <pc:picChg chg="mod">
          <ac:chgData name="Kreger, Christine" userId="07b08700-4580-4b2b-8f3c-b5ccee8dc705" providerId="ADAL" clId="{D28A06E9-E72E-4BE0-888A-542793323552}" dt="2025-05-28T21:38:41.107" v="35" actId="962"/>
          <ac:picMkLst>
            <pc:docMk/>
            <pc:sldMk cId="0" sldId="264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43.371" v="36" actId="962"/>
          <ac:picMkLst>
            <pc:docMk/>
            <pc:sldMk cId="0" sldId="264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44.706" v="37" actId="962"/>
          <ac:picMkLst>
            <pc:docMk/>
            <pc:sldMk cId="0" sldId="264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45.608" v="38" actId="962"/>
          <ac:picMkLst>
            <pc:docMk/>
            <pc:sldMk cId="0" sldId="264"/>
            <ac:picMk id="7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47.024" v="39" actId="962"/>
          <ac:picMkLst>
            <pc:docMk/>
            <pc:sldMk cId="0" sldId="264"/>
            <ac:picMk id="8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8:50.233" v="42" actId="962"/>
        <pc:sldMkLst>
          <pc:docMk/>
          <pc:sldMk cId="0" sldId="265"/>
        </pc:sldMkLst>
        <pc:grpChg chg="mod">
          <ac:chgData name="Kreger, Christine" userId="07b08700-4580-4b2b-8f3c-b5ccee8dc705" providerId="ADAL" clId="{D28A06E9-E72E-4BE0-888A-542793323552}" dt="2025-05-28T21:38:49.367" v="41" actId="962"/>
          <ac:grpSpMkLst>
            <pc:docMk/>
            <pc:sldMk cId="0" sldId="265"/>
            <ac:grpSpMk id="4" creationId="{00000000-0000-0000-0000-000000000000}"/>
          </ac:grpSpMkLst>
        </pc:grpChg>
        <pc:picChg chg="mod">
          <ac:chgData name="Kreger, Christine" userId="07b08700-4580-4b2b-8f3c-b5ccee8dc705" providerId="ADAL" clId="{D28A06E9-E72E-4BE0-888A-542793323552}" dt="2025-05-28T21:38:48.426" v="40" actId="962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50.233" v="42" actId="962"/>
          <ac:picMkLst>
            <pc:docMk/>
            <pc:sldMk cId="0" sldId="265"/>
            <ac:picMk id="9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38:55.548" v="46" actId="962"/>
        <pc:sldMkLst>
          <pc:docMk/>
          <pc:sldMk cId="0" sldId="266"/>
        </pc:sldMkLst>
        <pc:picChg chg="mod">
          <ac:chgData name="Kreger, Christine" userId="07b08700-4580-4b2b-8f3c-b5ccee8dc705" providerId="ADAL" clId="{D28A06E9-E72E-4BE0-888A-542793323552}" dt="2025-05-28T21:38:51.571" v="43" actId="962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52.490" v="44" actId="962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53.931" v="45" actId="962"/>
          <ac:picMkLst>
            <pc:docMk/>
            <pc:sldMk cId="0" sldId="266"/>
            <ac:picMk id="6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8:55.548" v="46" actId="962"/>
          <ac:picMkLst>
            <pc:docMk/>
            <pc:sldMk cId="0" sldId="266"/>
            <ac:picMk id="7" creationId="{00000000-0000-0000-0000-000000000000}"/>
          </ac:picMkLst>
        </pc:picChg>
      </pc:sldChg>
      <pc:sldChg chg="modSp mod">
        <pc:chgData name="Kreger, Christine" userId="07b08700-4580-4b2b-8f3c-b5ccee8dc705" providerId="ADAL" clId="{D28A06E9-E72E-4BE0-888A-542793323552}" dt="2025-05-28T21:40:44.199" v="62" actId="13244"/>
        <pc:sldMkLst>
          <pc:docMk/>
          <pc:sldMk cId="0" sldId="267"/>
        </pc:sldMkLst>
        <pc:spChg chg="ord">
          <ac:chgData name="Kreger, Christine" userId="07b08700-4580-4b2b-8f3c-b5ccee8dc705" providerId="ADAL" clId="{D28A06E9-E72E-4BE0-888A-542793323552}" dt="2025-05-28T21:40:44.199" v="62" actId="13244"/>
          <ac:spMkLst>
            <pc:docMk/>
            <pc:sldMk cId="0" sldId="267"/>
            <ac:spMk id="6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40:41.743" v="61" actId="962"/>
          <ac:spMkLst>
            <pc:docMk/>
            <pc:sldMk cId="0" sldId="267"/>
            <ac:spMk id="7" creationId="{00000000-0000-0000-0000-000000000000}"/>
          </ac:spMkLst>
        </pc:spChg>
        <pc:grpChg chg="mod">
          <ac:chgData name="Kreger, Christine" userId="07b08700-4580-4b2b-8f3c-b5ccee8dc705" providerId="ADAL" clId="{D28A06E9-E72E-4BE0-888A-542793323552}" dt="2025-05-28T21:38:57.133" v="47" actId="962"/>
          <ac:grpSpMkLst>
            <pc:docMk/>
            <pc:sldMk cId="0" sldId="267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D28A06E9-E72E-4BE0-888A-542793323552}" dt="2025-05-28T21:41:06.525" v="66" actId="13244"/>
        <pc:sldMkLst>
          <pc:docMk/>
          <pc:sldMk cId="0" sldId="268"/>
        </pc:sldMkLst>
        <pc:spChg chg="ord">
          <ac:chgData name="Kreger, Christine" userId="07b08700-4580-4b2b-8f3c-b5ccee8dc705" providerId="ADAL" clId="{D28A06E9-E72E-4BE0-888A-542793323552}" dt="2025-05-28T21:41:00.774" v="64" actId="13244"/>
          <ac:spMkLst>
            <pc:docMk/>
            <pc:sldMk cId="0" sldId="268"/>
            <ac:spMk id="8" creationId="{00000000-0000-0000-0000-000000000000}"/>
          </ac:spMkLst>
        </pc:spChg>
        <pc:spChg chg="ord">
          <ac:chgData name="Kreger, Christine" userId="07b08700-4580-4b2b-8f3c-b5ccee8dc705" providerId="ADAL" clId="{D28A06E9-E72E-4BE0-888A-542793323552}" dt="2025-05-28T21:40:56.541" v="63" actId="13244"/>
          <ac:spMkLst>
            <pc:docMk/>
            <pc:sldMk cId="0" sldId="268"/>
            <ac:spMk id="9" creationId="{00000000-0000-0000-0000-000000000000}"/>
          </ac:spMkLst>
        </pc:spChg>
        <pc:spChg chg="ord">
          <ac:chgData name="Kreger, Christine" userId="07b08700-4580-4b2b-8f3c-b5ccee8dc705" providerId="ADAL" clId="{D28A06E9-E72E-4BE0-888A-542793323552}" dt="2025-05-28T21:41:06.525" v="66" actId="13244"/>
          <ac:spMkLst>
            <pc:docMk/>
            <pc:sldMk cId="0" sldId="268"/>
            <ac:spMk id="10" creationId="{00000000-0000-0000-0000-000000000000}"/>
          </ac:spMkLst>
        </pc:spChg>
        <pc:spChg chg="mod">
          <ac:chgData name="Kreger, Christine" userId="07b08700-4580-4b2b-8f3c-b5ccee8dc705" providerId="ADAL" clId="{D28A06E9-E72E-4BE0-888A-542793323552}" dt="2025-05-28T21:41:04.983" v="65" actId="962"/>
          <ac:spMkLst>
            <pc:docMk/>
            <pc:sldMk cId="0" sldId="268"/>
            <ac:spMk id="11" creationId="{00000000-0000-0000-0000-000000000000}"/>
          </ac:spMkLst>
        </pc:spChg>
        <pc:grpChg chg="mod">
          <ac:chgData name="Kreger, Christine" userId="07b08700-4580-4b2b-8f3c-b5ccee8dc705" providerId="ADAL" clId="{D28A06E9-E72E-4BE0-888A-542793323552}" dt="2025-05-28T21:38:59.065" v="48" actId="962"/>
          <ac:grpSpMkLst>
            <pc:docMk/>
            <pc:sldMk cId="0" sldId="268"/>
            <ac:grpSpMk id="2" creationId="{00000000-0000-0000-0000-000000000000}"/>
          </ac:grpSpMkLst>
        </pc:grpChg>
      </pc:sldChg>
      <pc:sldChg chg="modSp mod">
        <pc:chgData name="Kreger, Christine" userId="07b08700-4580-4b2b-8f3c-b5ccee8dc705" providerId="ADAL" clId="{D28A06E9-E72E-4BE0-888A-542793323552}" dt="2025-05-28T21:39:01.754" v="50" actId="962"/>
        <pc:sldMkLst>
          <pc:docMk/>
          <pc:sldMk cId="0" sldId="269"/>
        </pc:sldMkLst>
        <pc:picChg chg="mod">
          <ac:chgData name="Kreger, Christine" userId="07b08700-4580-4b2b-8f3c-b5ccee8dc705" providerId="ADAL" clId="{D28A06E9-E72E-4BE0-888A-542793323552}" dt="2025-05-28T21:39:00.628" v="49" actId="962"/>
          <ac:picMkLst>
            <pc:docMk/>
            <pc:sldMk cId="0" sldId="269"/>
            <ac:picMk id="2" creationId="{00000000-0000-0000-0000-000000000000}"/>
          </ac:picMkLst>
        </pc:picChg>
        <pc:picChg chg="mod">
          <ac:chgData name="Kreger, Christine" userId="07b08700-4580-4b2b-8f3c-b5ccee8dc705" providerId="ADAL" clId="{D28A06E9-E72E-4BE0-888A-542793323552}" dt="2025-05-28T21:39:01.754" v="50" actId="962"/>
          <ac:picMkLst>
            <pc:docMk/>
            <pc:sldMk cId="0" sldId="269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B9B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9B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9B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B9B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675632"/>
            <a:ext cx="9144000" cy="21823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5348" y="632459"/>
            <a:ext cx="2820923" cy="17632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86562" y="2772917"/>
            <a:ext cx="7802245" cy="0"/>
          </a:xfrm>
          <a:custGeom>
            <a:avLst/>
            <a:gdLst/>
            <a:ahLst/>
            <a:cxnLst/>
            <a:rect l="l" t="t" r="r" b="b"/>
            <a:pathLst>
              <a:path w="7802245">
                <a:moveTo>
                  <a:pt x="0" y="0"/>
                </a:moveTo>
                <a:lnTo>
                  <a:pt x="7801902" y="0"/>
                </a:lnTo>
              </a:path>
            </a:pathLst>
          </a:custGeom>
          <a:ln w="19050">
            <a:solidFill>
              <a:srgbClr val="0095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2875" y="310065"/>
            <a:ext cx="7520764" cy="965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B9BD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5650" y="1723191"/>
            <a:ext cx="7632700" cy="4170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6396" y="6498498"/>
            <a:ext cx="353752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cubed.org/" TargetMode="External"/><Relationship Id="rId5" Type="http://schemas.openxmlformats.org/officeDocument/2006/relationships/hyperlink" Target="https://bayareadiscoverymuseum.org/school-community-programs/educator-resources/activities" TargetMode="External"/><Relationship Id="rId4" Type="http://schemas.openxmlformats.org/officeDocument/2006/relationships/hyperlink" Target="https://www.earlymathca.org/2021-early-math-symposiu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el.org/conference" TargetMode="External"/><Relationship Id="rId4" Type="http://schemas.openxmlformats.org/officeDocument/2006/relationships/hyperlink" Target="https://docs.google.com/forms/d/e/1FAIpQLScFd1J7iJZZmaAzCsBJSeEfqNNRAzuk1gHIjmpFS3vXYl8Wiw/viewform?usp=sf_li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mailto:garcia_m@cde.state.co.u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runner_k@cde.state.co.us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urveygizmo.com/s3/4404594/GRT-Te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2.png"/><Relationship Id="rId7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8.png"/><Relationship Id="rId10" Type="http://schemas.openxmlformats.org/officeDocument/2006/relationships/image" Target="../media/image22.jpg"/><Relationship Id="rId4" Type="http://schemas.openxmlformats.org/officeDocument/2006/relationships/image" Target="../media/image3.jpg"/><Relationship Id="rId9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naissance.com/2019/08/01/blog-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0122" y="3202196"/>
            <a:ext cx="6080760" cy="22434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127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810" marR="0" lvl="0" indent="0" algn="ctr" defTabSz="914400" eaLnBrk="1" fontAlgn="auto" latinLnBrk="0" hangingPunct="1">
              <a:lnSpc>
                <a:spcPts val="414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Colorado</a:t>
            </a:r>
            <a:r>
              <a:rPr kumimoji="0" lang="en-US" sz="3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State</a:t>
            </a:r>
            <a:r>
              <a:rPr kumimoji="0" lang="en-US" sz="3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Library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" marR="0" lvl="0" indent="0" algn="ctr" defTabSz="91440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GRT</a:t>
            </a:r>
            <a:r>
              <a:rPr kumimoji="0" lang="en-US" sz="31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Quick</a:t>
            </a:r>
            <a:r>
              <a:rPr kumimoji="0" lang="en-US" sz="3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Bites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ts val="35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20</a:t>
            </a:r>
            <a:r>
              <a:rPr kumimoji="0" lang="en-US" sz="3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Minute</a:t>
            </a:r>
            <a:r>
              <a:rPr kumimoji="0" lang="en-US" sz="3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Topics</a:t>
            </a:r>
            <a:r>
              <a:rPr kumimoji="0" lang="en-US" sz="31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</a:t>
            </a:r>
            <a:r>
              <a:rPr kumimoji="0" lang="en-US" sz="31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Early</a:t>
            </a:r>
            <a:r>
              <a:rPr kumimoji="0" lang="en-US" sz="31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3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Learning</a:t>
            </a:r>
            <a:endParaRPr kumimoji="0" lang="en-US" sz="3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635" marR="0" lvl="0" indent="0" algn="ctr" defTabSz="914400" eaLnBrk="1" fontAlgn="auto" latinLnBrk="0" hangingPunct="1">
              <a:lnSpc>
                <a:spcPts val="2895"/>
              </a:lnSpc>
              <a:spcBef>
                <a:spcPts val="12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1" u="none" strike="noStrike" kern="0" cap="none" spc="-1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A-B-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Cs</a:t>
            </a:r>
            <a:r>
              <a:rPr kumimoji="0" lang="en-US" sz="2500" b="0" i="1" u="none" strike="noStrike" kern="0" cap="none" spc="-4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&amp;</a:t>
            </a:r>
            <a:r>
              <a:rPr kumimoji="0" lang="en-US" sz="2500" b="0" i="1" u="none" strike="noStrike" kern="0" cap="none" spc="-45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-1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1-2-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3s!</a:t>
            </a:r>
            <a:r>
              <a:rPr kumimoji="0" lang="en-US" sz="2500" b="0" i="1" u="none" strike="noStrike" kern="0" cap="none" spc="-3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Numeracy</a:t>
            </a:r>
            <a:r>
              <a:rPr kumimoji="0" lang="en-US" sz="2500" b="0" i="1" u="none" strike="noStrike" kern="0" cap="none" spc="-25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lang="en-US" sz="2500" b="0" i="1" u="none" strike="noStrike" kern="0" cap="none" spc="-2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Early</a:t>
            </a:r>
            <a:r>
              <a:rPr kumimoji="0" lang="en-US" sz="2500" b="0" i="1" u="none" strike="noStrike" kern="0" cap="none" spc="-25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500" b="0" i="1" u="none" strike="noStrike" kern="0" cap="none" spc="-10" normalizeH="0" baseline="0" noProof="0" dirty="0">
                <a:ln>
                  <a:noFill/>
                </a:ln>
                <a:solidFill>
                  <a:srgbClr val="488BC9"/>
                </a:solidFill>
                <a:effectLst/>
                <a:uLnTx/>
                <a:uFillTx/>
                <a:latin typeface="Calibri"/>
                <a:cs typeface="Calibri"/>
              </a:rPr>
              <a:t>Literacy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ts val="2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</a:t>
            </a:r>
            <a:r>
              <a:rPr kumimoji="0" lang="en-US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Brunner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4" name="object 4" descr="Growing Readers Together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913888"/>
            <a:ext cx="1028699" cy="1030223"/>
          </a:xfrm>
          <a:prstGeom prst="rect">
            <a:avLst/>
          </a:prstGeom>
        </p:spPr>
      </p:pic>
      <p:pic>
        <p:nvPicPr>
          <p:cNvPr id="3" name="object 3" descr="Quick Bites logo.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9500" y="2913888"/>
            <a:ext cx="1028699" cy="1030223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66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Early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Numeracy</a:t>
            </a:r>
            <a:r>
              <a:rPr spc="-4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in</a:t>
            </a:r>
            <a:r>
              <a:rPr spc="-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</a:t>
            </a:r>
            <a:r>
              <a:rPr spc="-8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Library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431" y="318516"/>
            <a:ext cx="7279005" cy="6539865"/>
            <a:chOff x="408431" y="318516"/>
            <a:chExt cx="7279005" cy="6539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318516"/>
              <a:ext cx="1007363" cy="1007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79" y="5995415"/>
              <a:ext cx="874775" cy="862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1716" y="6035039"/>
              <a:ext cx="755903" cy="7574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86849" y="1580638"/>
            <a:ext cx="65151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403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Use,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share,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mathematical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spatial language.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Engage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inquiry-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solving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mathematical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spatial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activities.</a:t>
            </a:r>
            <a:endParaRPr sz="2400">
              <a:latin typeface="Calibri"/>
              <a:cs typeface="Calibri"/>
            </a:endParaRPr>
          </a:p>
          <a:p>
            <a:pPr marL="12700" marR="427355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explore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explain.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praising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effort.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13804" y="3880116"/>
            <a:ext cx="1964435" cy="1964423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614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FFFFFF"/>
                </a:solidFill>
              </a:rPr>
              <a:t>Additional</a:t>
            </a:r>
            <a:r>
              <a:rPr sz="3400" spc="-35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Resources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692150" y="1610937"/>
            <a:ext cx="7813040" cy="40125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93700" marR="5080" indent="-381000">
              <a:lnSpc>
                <a:spcPts val="2590"/>
              </a:lnSpc>
              <a:spcBef>
                <a:spcPts val="425"/>
              </a:spcBef>
              <a:tabLst>
                <a:tab pos="393065" algn="l"/>
              </a:tabLst>
            </a:pPr>
            <a:r>
              <a:rPr sz="2400" spc="-50" dirty="0">
                <a:latin typeface="Segoe UI Symbol"/>
                <a:cs typeface="Segoe UI Symbol"/>
              </a:rPr>
              <a:t>★</a:t>
            </a:r>
            <a:r>
              <a:rPr sz="2400" dirty="0">
                <a:latin typeface="Segoe UI Symbol"/>
                <a:cs typeface="Segoe UI Symbol"/>
              </a:rPr>
              <a:t>	</a:t>
            </a:r>
            <a:r>
              <a:rPr sz="2400" dirty="0">
                <a:latin typeface="Calibri"/>
                <a:cs typeface="Calibri"/>
              </a:rPr>
              <a:t>CA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Symposium</a:t>
            </a:r>
            <a:r>
              <a:rPr sz="2400" spc="-50" dirty="0">
                <a:latin typeface="Calibri"/>
                <a:cs typeface="Calibri"/>
              </a:rPr>
              <a:t> - </a:t>
            </a:r>
            <a:r>
              <a:rPr sz="2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https://www.earlymathca.org/2021-early-math-symposium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60"/>
              </a:spcBef>
            </a:pPr>
            <a:endParaRPr sz="2400">
              <a:latin typeface="Calibri"/>
              <a:cs typeface="Calibri"/>
            </a:endParaRPr>
          </a:p>
          <a:p>
            <a:pPr marL="393700" marR="207010" indent="-381000">
              <a:lnSpc>
                <a:spcPts val="2590"/>
              </a:lnSpc>
              <a:tabLst>
                <a:tab pos="393065" algn="l"/>
              </a:tabLst>
            </a:pPr>
            <a:r>
              <a:rPr sz="2400" spc="-50" dirty="0">
                <a:latin typeface="Segoe UI Symbol"/>
                <a:cs typeface="Segoe UI Symbol"/>
              </a:rPr>
              <a:t>★</a:t>
            </a:r>
            <a:r>
              <a:rPr sz="2400" dirty="0">
                <a:latin typeface="Segoe UI Symbol"/>
                <a:cs typeface="Segoe UI Symbol"/>
              </a:rPr>
              <a:t>	</a:t>
            </a:r>
            <a:r>
              <a:rPr sz="2400" dirty="0">
                <a:latin typeface="Calibri"/>
                <a:cs typeface="Calibri"/>
              </a:rPr>
              <a:t>BADM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Reimagining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School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Readiness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Database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- </a:t>
            </a:r>
            <a:r>
              <a:rPr sz="2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https://bayareadiscoverymuseum.org/school-community-</a:t>
            </a:r>
            <a:r>
              <a:rPr sz="2400" u="none" spc="-10" dirty="0">
                <a:solidFill>
                  <a:srgbClr val="0563C1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2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5"/>
              </a:rPr>
              <a:t>programs/educator-resources/activities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60"/>
              </a:spcBef>
            </a:pPr>
            <a:endParaRPr sz="2400">
              <a:latin typeface="Calibri"/>
              <a:cs typeface="Calibri"/>
            </a:endParaRPr>
          </a:p>
          <a:p>
            <a:pPr marL="393065" marR="320675" indent="-381000">
              <a:lnSpc>
                <a:spcPts val="2590"/>
              </a:lnSpc>
              <a:tabLst>
                <a:tab pos="393065" algn="l"/>
              </a:tabLst>
            </a:pPr>
            <a:r>
              <a:rPr sz="2400" spc="-50" dirty="0">
                <a:latin typeface="Segoe UI Symbol"/>
                <a:cs typeface="Segoe UI Symbol"/>
              </a:rPr>
              <a:t>★</a:t>
            </a:r>
            <a:r>
              <a:rPr sz="2400" dirty="0">
                <a:latin typeface="Segoe UI Symbol"/>
                <a:cs typeface="Segoe UI Symbol"/>
              </a:rPr>
              <a:t>	</a:t>
            </a:r>
            <a:r>
              <a:rPr sz="2400" dirty="0">
                <a:latin typeface="Calibri"/>
                <a:cs typeface="Calibri"/>
              </a:rPr>
              <a:t>Dr.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Boaler’s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work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What’s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Math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Got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to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Do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With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It?, </a:t>
            </a:r>
            <a:r>
              <a:rPr sz="2400" i="1" dirty="0">
                <a:latin typeface="Calibri"/>
                <a:cs typeface="Calibri"/>
              </a:rPr>
              <a:t>Mathematical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Mindset,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Limitless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Mind,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her </a:t>
            </a:r>
            <a:r>
              <a:rPr sz="2400" dirty="0">
                <a:latin typeface="Calibri"/>
                <a:cs typeface="Calibri"/>
              </a:rPr>
              <a:t>website,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6"/>
              </a:rPr>
              <a:t>https://www.youcubed.org/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614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318516"/>
              <a:ext cx="1007363" cy="100736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179" rIns="0" bIns="0" rtlCol="0">
            <a:spAutoFit/>
          </a:bodyPr>
          <a:lstStyle/>
          <a:p>
            <a:pPr marL="5080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</a:rPr>
              <a:t>Upcoming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Learning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Opportunities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486849" y="1468880"/>
            <a:ext cx="7581265" cy="4639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algn="just">
              <a:lnSpc>
                <a:spcPts val="275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Segoe UI Symbol"/>
                <a:cs typeface="Segoe UI Symbol"/>
              </a:rPr>
              <a:t>★</a:t>
            </a:r>
            <a:r>
              <a:rPr sz="2400" spc="32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3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August</a:t>
            </a:r>
            <a:r>
              <a:rPr sz="235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3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18</a:t>
            </a:r>
            <a:r>
              <a:rPr sz="2350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3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at</a:t>
            </a:r>
            <a:r>
              <a:rPr sz="2350" u="sng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3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11am</a:t>
            </a:r>
            <a:r>
              <a:rPr sz="2350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35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MT</a:t>
            </a:r>
            <a:endParaRPr sz="2350">
              <a:latin typeface="Arial"/>
              <a:cs typeface="Arial"/>
            </a:endParaRPr>
          </a:p>
          <a:p>
            <a:pPr marL="12700" marR="149860" algn="just">
              <a:lnSpc>
                <a:spcPts val="2570"/>
              </a:lnSpc>
              <a:spcBef>
                <a:spcPts val="160"/>
              </a:spcBef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Reimagining</a:t>
            </a:r>
            <a:r>
              <a:rPr sz="2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3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Readiness</a:t>
            </a:r>
            <a:r>
              <a:rPr sz="2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Training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Beth 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Crist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Melody</a:t>
            </a:r>
            <a:r>
              <a:rPr sz="23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Garcia</a:t>
            </a:r>
            <a:r>
              <a:rPr sz="23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23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registration</a:t>
            </a:r>
            <a:r>
              <a:rPr sz="23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3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23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Aug</a:t>
            </a:r>
            <a:r>
              <a:rPr sz="23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-25" dirty="0">
                <a:solidFill>
                  <a:srgbClr val="FFFFFF"/>
                </a:solidFill>
                <a:latin typeface="Arial"/>
                <a:cs typeface="Arial"/>
              </a:rPr>
              <a:t>4th</a:t>
            </a:r>
            <a:endParaRPr sz="2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2350">
              <a:latin typeface="Arial"/>
              <a:cs typeface="Arial"/>
            </a:endParaRPr>
          </a:p>
          <a:p>
            <a:pPr marL="12700" marR="5080">
              <a:lnSpc>
                <a:spcPct val="90800"/>
              </a:lnSpc>
            </a:pP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Register</a:t>
            </a:r>
            <a:r>
              <a:rPr sz="2350" i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-10" dirty="0">
                <a:solidFill>
                  <a:srgbClr val="FFFFFF"/>
                </a:solidFill>
                <a:latin typeface="Arial"/>
                <a:cs typeface="Arial"/>
              </a:rPr>
              <a:t>here: </a:t>
            </a:r>
            <a:r>
              <a:rPr sz="2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https://docs.google.com/forms/d/e/1FAIpQLScFd1J7iJZZmaAzCsBJ</a:t>
            </a:r>
            <a:r>
              <a:rPr sz="2200" u="none" spc="-10" dirty="0">
                <a:solidFill>
                  <a:srgbClr val="0563C1"/>
                </a:solidFill>
                <a:latin typeface="Calibri"/>
                <a:cs typeface="Calibri"/>
                <a:hlinkClick r:id="rId4"/>
              </a:rPr>
              <a:t> </a:t>
            </a:r>
            <a:r>
              <a:rPr sz="2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4"/>
              </a:rPr>
              <a:t>SeEfqNNRAzuk1gHIjmpFS3vXYl8Wiw/viewform?usp=sf_link</a:t>
            </a:r>
            <a:endParaRPr sz="2200">
              <a:latin typeface="Calibri"/>
              <a:cs typeface="Calibri"/>
            </a:endParaRPr>
          </a:p>
          <a:p>
            <a:pPr marL="90170">
              <a:lnSpc>
                <a:spcPts val="2755"/>
              </a:lnSpc>
              <a:spcBef>
                <a:spcPts val="2325"/>
              </a:spcBef>
            </a:pPr>
            <a:r>
              <a:rPr sz="2400" dirty="0">
                <a:solidFill>
                  <a:srgbClr val="FFFFFF"/>
                </a:solidFill>
                <a:latin typeface="Segoe UI Symbol"/>
                <a:cs typeface="Segoe UI Symbol"/>
              </a:rPr>
              <a:t>★</a:t>
            </a:r>
            <a:r>
              <a:rPr sz="2400" spc="33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35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October</a:t>
            </a:r>
            <a:r>
              <a:rPr sz="2350" u="sng" spc="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23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6th-</a:t>
            </a:r>
            <a:r>
              <a:rPr sz="235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8th</a:t>
            </a:r>
            <a:endParaRPr sz="2350">
              <a:latin typeface="Arial"/>
              <a:cs typeface="Arial"/>
            </a:endParaRPr>
          </a:p>
          <a:p>
            <a:pPr marL="12700" marR="17145" algn="just">
              <a:lnSpc>
                <a:spcPts val="2570"/>
              </a:lnSpc>
              <a:spcBef>
                <a:spcPts val="165"/>
              </a:spcBef>
            </a:pP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Colorado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Libraries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FFFFFF"/>
                </a:solidFill>
                <a:latin typeface="Arial"/>
                <a:cs typeface="Arial"/>
              </a:rPr>
              <a:t>Literacy Online</a:t>
            </a:r>
            <a:r>
              <a:rPr sz="235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spc="-10" dirty="0">
                <a:solidFill>
                  <a:srgbClr val="FFFFFF"/>
                </a:solidFill>
                <a:latin typeface="Arial"/>
                <a:cs typeface="Arial"/>
              </a:rPr>
              <a:t>Conference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(Reimagining</a:t>
            </a:r>
            <a:r>
              <a:rPr sz="2350" i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3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Readiness</a:t>
            </a:r>
            <a:r>
              <a:rPr sz="23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preconference</a:t>
            </a:r>
            <a:r>
              <a:rPr sz="23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-10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Oct</a:t>
            </a:r>
            <a:r>
              <a:rPr sz="23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6th</a:t>
            </a:r>
            <a:r>
              <a:rPr sz="23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235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12:30</a:t>
            </a:r>
            <a:r>
              <a:rPr sz="23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MT</a:t>
            </a:r>
            <a:r>
              <a:rPr sz="2350" i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open</a:t>
            </a:r>
            <a:r>
              <a:rPr sz="235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3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all conference</a:t>
            </a:r>
            <a:r>
              <a:rPr sz="2350" i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spc="-10" dirty="0">
                <a:solidFill>
                  <a:srgbClr val="FFFFFF"/>
                </a:solidFill>
                <a:latin typeface="Arial"/>
                <a:cs typeface="Arial"/>
              </a:rPr>
              <a:t>participants.)</a:t>
            </a:r>
            <a:endParaRPr sz="235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2270"/>
              </a:spcBef>
            </a:pP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35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350" i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dirty="0">
                <a:solidFill>
                  <a:srgbClr val="FFFFFF"/>
                </a:solidFill>
                <a:latin typeface="Arial"/>
                <a:cs typeface="Arial"/>
              </a:rPr>
              <a:t>information:</a:t>
            </a:r>
            <a:r>
              <a:rPr sz="2350" i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50" i="1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5"/>
              </a:rPr>
              <a:t>https://www.clel.org/conference</a:t>
            </a:r>
            <a:endParaRPr sz="235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614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318516"/>
              <a:ext cx="1007363" cy="1007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80" y="5995415"/>
              <a:ext cx="874775" cy="8625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1716" y="6035039"/>
              <a:ext cx="755903" cy="75742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250" rIns="0" bIns="0" rtlCol="0">
            <a:spAutoFit/>
          </a:bodyPr>
          <a:lstStyle/>
          <a:p>
            <a:pPr marL="399415">
              <a:lnSpc>
                <a:spcPct val="100000"/>
              </a:lnSpc>
              <a:spcBef>
                <a:spcPts val="95"/>
              </a:spcBef>
            </a:pPr>
            <a:r>
              <a:rPr sz="4900" dirty="0">
                <a:solidFill>
                  <a:srgbClr val="FFFFFF"/>
                </a:solidFill>
                <a:latin typeface="Calibri"/>
                <a:cs typeface="Calibri"/>
              </a:rPr>
              <a:t>Fall</a:t>
            </a:r>
            <a:r>
              <a:rPr sz="4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00" dirty="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sz="4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00" dirty="0">
                <a:solidFill>
                  <a:srgbClr val="FFFFFF"/>
                </a:solidFill>
                <a:latin typeface="Calibri"/>
                <a:cs typeface="Calibri"/>
              </a:rPr>
              <a:t>GRT</a:t>
            </a:r>
            <a:r>
              <a:rPr sz="49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900" spc="-10" dirty="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endParaRPr sz="4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953" y="1460388"/>
            <a:ext cx="7293609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9415" marR="619125" indent="-38735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FFFFFF"/>
                </a:solidFill>
                <a:latin typeface="Segoe UI Symbol"/>
                <a:cs typeface="Segoe UI Symbol"/>
              </a:rPr>
              <a:t>★</a:t>
            </a:r>
            <a:r>
              <a:rPr sz="2500" spc="19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GRT’s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Play,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Learn,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Grow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Colorado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5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in-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online.</a:t>
            </a:r>
            <a:endParaRPr sz="2500">
              <a:latin typeface="Calibri"/>
              <a:cs typeface="Calibri"/>
            </a:endParaRPr>
          </a:p>
          <a:p>
            <a:pPr marL="400050" marR="5080" indent="-387350">
              <a:lnSpc>
                <a:spcPct val="100000"/>
              </a:lnSpc>
              <a:spcBef>
                <a:spcPts val="3000"/>
              </a:spcBef>
            </a:pPr>
            <a:r>
              <a:rPr sz="2500" dirty="0">
                <a:solidFill>
                  <a:srgbClr val="FFFFFF"/>
                </a:solidFill>
                <a:latin typeface="Segoe UI Symbol"/>
                <a:cs typeface="Segoe UI Symbol"/>
              </a:rPr>
              <a:t>★</a:t>
            </a:r>
            <a:r>
              <a:rPr sz="2500" spc="22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Kate</a:t>
            </a:r>
            <a:r>
              <a:rPr sz="25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Melody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25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continued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25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spaces,</a:t>
            </a:r>
            <a:r>
              <a:rPr sz="25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programs,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services,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5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outreach</a:t>
            </a:r>
            <a:r>
              <a:rPr sz="25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25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library.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6849" y="4094568"/>
            <a:ext cx="322072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Kate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Brunner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-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Western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Slope: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800" u="none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  <a:hlinkClick r:id="rId6"/>
              </a:rPr>
              <a:t>brunner_k@cde.state.co.us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1800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</a:rPr>
              <a:t>720.595.9248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79050" y="4088421"/>
            <a:ext cx="429577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Melody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Garcia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-</a:t>
            </a:r>
            <a:r>
              <a:rPr sz="1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Front</a:t>
            </a:r>
            <a:r>
              <a:rPr sz="18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Range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1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Eastern</a:t>
            </a:r>
            <a:r>
              <a:rPr sz="18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Plains: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800" u="none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u="none" spc="-10" dirty="0">
                <a:solidFill>
                  <a:srgbClr val="FFFFFF"/>
                </a:solidFill>
                <a:latin typeface="Calibri"/>
                <a:cs typeface="Calibri"/>
                <a:hlinkClick r:id="rId7"/>
              </a:rPr>
              <a:t>garcia_m@cde.state.co.us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Phone: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720.355.2217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">
              <a:lnSpc>
                <a:spcPts val="1614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318528"/>
            <a:ext cx="1365503" cy="1367014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135" y="5756147"/>
            <a:ext cx="2028443" cy="8625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597" rIns="0" bIns="0" rtlCol="0">
            <a:spAutoFit/>
          </a:bodyPr>
          <a:lstStyle/>
          <a:p>
            <a:pPr marL="1130300">
              <a:lnSpc>
                <a:spcPct val="100000"/>
              </a:lnSpc>
              <a:spcBef>
                <a:spcPts val="95"/>
              </a:spcBef>
            </a:pPr>
            <a:r>
              <a:rPr dirty="0"/>
              <a:t>We</a:t>
            </a:r>
            <a:r>
              <a:rPr spc="-95" dirty="0"/>
              <a:t> </a:t>
            </a:r>
            <a:r>
              <a:rPr dirty="0"/>
              <a:t>Welcome</a:t>
            </a:r>
            <a:r>
              <a:rPr spc="-85" dirty="0"/>
              <a:t> </a:t>
            </a:r>
            <a:r>
              <a:rPr dirty="0"/>
              <a:t>Your</a:t>
            </a:r>
            <a:r>
              <a:rPr spc="-90" dirty="0"/>
              <a:t> </a:t>
            </a:r>
            <a:r>
              <a:rPr spc="-10" dirty="0"/>
              <a:t>Input!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4621" y="2347801"/>
            <a:ext cx="6794500" cy="21101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673735" marR="668020" algn="ctr">
              <a:lnSpc>
                <a:spcPct val="100699"/>
              </a:lnSpc>
              <a:spcBef>
                <a:spcPts val="60"/>
              </a:spcBef>
            </a:pPr>
            <a:r>
              <a:rPr sz="4000" dirty="0">
                <a:solidFill>
                  <a:srgbClr val="ED7D31"/>
                </a:solidFill>
                <a:latin typeface="Calibri"/>
                <a:cs typeface="Calibri"/>
              </a:rPr>
              <a:t>Please</a:t>
            </a:r>
            <a:r>
              <a:rPr sz="4000" spc="-5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ED7D31"/>
                </a:solidFill>
                <a:latin typeface="Calibri"/>
                <a:cs typeface="Calibri"/>
              </a:rPr>
              <a:t>complete</a:t>
            </a:r>
            <a:r>
              <a:rPr sz="4000" spc="-5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4000" dirty="0">
                <a:solidFill>
                  <a:srgbClr val="ED7D31"/>
                </a:solidFill>
                <a:latin typeface="Calibri"/>
                <a:cs typeface="Calibri"/>
              </a:rPr>
              <a:t>this</a:t>
            </a:r>
            <a:r>
              <a:rPr sz="4000" spc="-4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ED7D31"/>
                </a:solidFill>
                <a:latin typeface="Calibri"/>
                <a:cs typeface="Calibri"/>
              </a:rPr>
              <a:t>short </a:t>
            </a:r>
            <a:r>
              <a:rPr sz="4000" dirty="0">
                <a:solidFill>
                  <a:srgbClr val="ED7D31"/>
                </a:solidFill>
                <a:latin typeface="Calibri"/>
                <a:cs typeface="Calibri"/>
              </a:rPr>
              <a:t>feedback</a:t>
            </a:r>
            <a:r>
              <a:rPr sz="4000" spc="-10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ED7D31"/>
                </a:solidFill>
                <a:latin typeface="Calibri"/>
                <a:cs typeface="Calibri"/>
              </a:rPr>
              <a:t>survey: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ts val="3279"/>
              </a:lnSpc>
              <a:spcBef>
                <a:spcPts val="325"/>
              </a:spcBef>
            </a:pPr>
            <a:r>
              <a:rPr sz="28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https://www.surveygizmo.com/s3/4404594/</a:t>
            </a:r>
            <a:r>
              <a:rPr sz="2800" u="none" spc="-10" dirty="0">
                <a:latin typeface="Arial"/>
                <a:cs typeface="Arial"/>
                <a:hlinkClick r:id="rId4"/>
              </a:rPr>
              <a:t> </a:t>
            </a:r>
            <a:r>
              <a:rPr sz="2800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GRT-</a:t>
            </a:r>
            <a:r>
              <a:rPr sz="28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Team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318516"/>
              <a:ext cx="1007363" cy="10073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80" y="5995415"/>
              <a:ext cx="874775" cy="8625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1716" y="6035039"/>
              <a:ext cx="755903" cy="75742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3665" y="1496406"/>
            <a:ext cx="80962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Colorado</a:t>
            </a:r>
            <a:r>
              <a:rPr sz="30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Early</a:t>
            </a:r>
            <a:r>
              <a:rPr sz="3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Learning</a:t>
            </a:r>
            <a:r>
              <a:rPr sz="3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30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Arial"/>
                <a:cs typeface="Arial"/>
              </a:rPr>
              <a:t>Team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8" name="object 8" descr="Kate Brunner and Melody Garcia."/>
          <p:cNvGrpSpPr/>
          <p:nvPr/>
        </p:nvGrpSpPr>
        <p:grpSpPr>
          <a:xfrm>
            <a:off x="2688336" y="2156460"/>
            <a:ext cx="3767454" cy="2583180"/>
            <a:chOff x="2688336" y="2156460"/>
            <a:chExt cx="3767454" cy="258318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88336" y="2156460"/>
              <a:ext cx="3767327" cy="25831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47772" y="2196084"/>
              <a:ext cx="3648455" cy="246583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51767" y="4792195"/>
            <a:ext cx="2863215" cy="708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691005" algn="l"/>
              </a:tabLst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Kate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Brunner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	Melody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Garcia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1400">
              <a:latin typeface="Arial"/>
              <a:cs typeface="Arial"/>
            </a:endParaRPr>
          </a:p>
          <a:p>
            <a:pPr marR="19050" algn="ctr">
              <a:lnSpc>
                <a:spcPct val="100000"/>
              </a:lnSpc>
            </a:pP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Photo</a:t>
            </a:r>
            <a:r>
              <a:rPr sz="1400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N.</a:t>
            </a:r>
            <a:r>
              <a:rPr sz="1400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FFFFFF"/>
                </a:solidFill>
                <a:latin typeface="Calibri"/>
                <a:cs typeface="Calibri"/>
              </a:rPr>
              <a:t>Romano</a:t>
            </a:r>
            <a:r>
              <a:rPr sz="1400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i="1" spc="-10" dirty="0">
                <a:solidFill>
                  <a:srgbClr val="FFFFFF"/>
                </a:solidFill>
                <a:latin typeface="Calibri"/>
                <a:cs typeface="Calibri"/>
              </a:rPr>
              <a:t>(2019)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2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r>
              <a:rPr sz="28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Goals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3860" marR="1414780" indent="-99695">
              <a:lnSpc>
                <a:spcPct val="100000"/>
              </a:lnSpc>
              <a:spcBef>
                <a:spcPts val="95"/>
              </a:spcBef>
            </a:pPr>
            <a:r>
              <a:rPr dirty="0"/>
              <a:t>Growing</a:t>
            </a:r>
            <a:r>
              <a:rPr spc="-75" dirty="0"/>
              <a:t> </a:t>
            </a:r>
            <a:r>
              <a:rPr dirty="0"/>
              <a:t>Readers</a:t>
            </a:r>
            <a:r>
              <a:rPr spc="-70" dirty="0"/>
              <a:t> </a:t>
            </a:r>
            <a:r>
              <a:rPr dirty="0"/>
              <a:t>Together</a:t>
            </a:r>
            <a:r>
              <a:rPr spc="-70" dirty="0"/>
              <a:t> </a:t>
            </a:r>
            <a:r>
              <a:rPr spc="-50" dirty="0"/>
              <a:t>&amp; </a:t>
            </a:r>
            <a:r>
              <a:rPr dirty="0"/>
              <a:t>Early</a:t>
            </a:r>
            <a:r>
              <a:rPr spc="-55" dirty="0"/>
              <a:t> </a:t>
            </a:r>
            <a:r>
              <a:rPr dirty="0"/>
              <a:t>Childhood</a:t>
            </a:r>
            <a:r>
              <a:rPr spc="-25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spc="-10" dirty="0"/>
              <a:t>Colorado</a:t>
            </a:r>
          </a:p>
          <a:p>
            <a:pPr marL="366395" marR="179705" indent="-341630">
              <a:lnSpc>
                <a:spcPct val="100000"/>
              </a:lnSpc>
              <a:spcBef>
                <a:spcPts val="2885"/>
              </a:spcBef>
              <a:buFont typeface="Courier New"/>
              <a:buChar char="○"/>
              <a:tabLst>
                <a:tab pos="367665" algn="l"/>
              </a:tabLst>
            </a:pPr>
            <a:r>
              <a:rPr sz="2400" dirty="0">
                <a:latin typeface="Calibri"/>
                <a:cs typeface="Calibri"/>
              </a:rPr>
              <a:t>Up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57%</a:t>
            </a:r>
            <a:r>
              <a:rPr sz="2400" b="1" i="1" u="sng" spc="-40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of</a:t>
            </a:r>
            <a:r>
              <a:rPr sz="2400" b="1" i="1" u="sng" spc="-20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children</a:t>
            </a:r>
            <a:r>
              <a:rPr sz="2400" b="1" i="1" u="sng" spc="-35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under</a:t>
            </a:r>
            <a:r>
              <a:rPr sz="2400" b="1" i="1" u="sng" spc="-25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 </a:t>
            </a:r>
            <a:r>
              <a:rPr sz="2400" b="1" i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6</a:t>
            </a:r>
            <a:r>
              <a:rPr sz="2400" b="1" i="1" u="none" spc="-40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are</a:t>
            </a:r>
            <a:r>
              <a:rPr sz="2400" u="none" spc="-2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cared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for</a:t>
            </a:r>
            <a:r>
              <a:rPr sz="2400" u="none" spc="-2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informally</a:t>
            </a:r>
            <a:r>
              <a:rPr sz="2400" u="none" spc="-35" dirty="0">
                <a:latin typeface="Calibri"/>
                <a:cs typeface="Calibri"/>
              </a:rPr>
              <a:t> </a:t>
            </a:r>
            <a:r>
              <a:rPr sz="2400" u="none" spc="-25" dirty="0">
                <a:latin typeface="Calibri"/>
                <a:cs typeface="Calibri"/>
              </a:rPr>
              <a:t>by 	</a:t>
            </a:r>
            <a:r>
              <a:rPr sz="2400" u="none" dirty="0">
                <a:latin typeface="Calibri"/>
                <a:cs typeface="Calibri"/>
              </a:rPr>
              <a:t>family</a:t>
            </a:r>
            <a:r>
              <a:rPr sz="2400" u="none" spc="-5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members,</a:t>
            </a:r>
            <a:r>
              <a:rPr sz="2400" u="none" spc="-7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friends,</a:t>
            </a:r>
            <a:r>
              <a:rPr sz="2400" u="none" spc="-3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&amp;</a:t>
            </a:r>
            <a:r>
              <a:rPr sz="2400" u="none" spc="-5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neighbors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(FFN</a:t>
            </a:r>
            <a:r>
              <a:rPr sz="2400" u="none" spc="-6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caregivers)</a:t>
            </a:r>
            <a:endParaRPr sz="2400">
              <a:latin typeface="Calibri"/>
              <a:cs typeface="Calibri"/>
            </a:endParaRPr>
          </a:p>
          <a:p>
            <a:pPr marL="367030" indent="-341630">
              <a:lnSpc>
                <a:spcPct val="100000"/>
              </a:lnSpc>
              <a:spcBef>
                <a:spcPts val="2880"/>
              </a:spcBef>
              <a:buFont typeface="Courier New"/>
              <a:buChar char="○"/>
              <a:tabLst>
                <a:tab pos="367030" algn="l"/>
              </a:tabLst>
            </a:pPr>
            <a:r>
              <a:rPr sz="2400" dirty="0">
                <a:latin typeface="Calibri"/>
                <a:cs typeface="Calibri"/>
              </a:rPr>
              <a:t>GRT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prioritizes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supports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library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FFN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caregivers</a:t>
            </a:r>
            <a:endParaRPr sz="2400">
              <a:latin typeface="Calibri"/>
              <a:cs typeface="Calibri"/>
            </a:endParaRPr>
          </a:p>
          <a:p>
            <a:pPr marL="367030" marR="233679" indent="-341630">
              <a:lnSpc>
                <a:spcPct val="100000"/>
              </a:lnSpc>
              <a:spcBef>
                <a:spcPts val="2880"/>
              </a:spcBef>
              <a:buClr>
                <a:srgbClr val="000000"/>
              </a:buClr>
              <a:buFont typeface="Courier New"/>
              <a:buChar char="○"/>
              <a:tabLst>
                <a:tab pos="368300" algn="l"/>
              </a:tabLst>
            </a:pPr>
            <a:r>
              <a:rPr sz="2400" b="1" u="sng" dirty="0">
                <a:solidFill>
                  <a:srgbClr val="ED7D31"/>
                </a:solidFill>
                <a:uFill>
                  <a:solidFill>
                    <a:srgbClr val="ED7D31"/>
                  </a:solidFill>
                </a:uFill>
                <a:latin typeface="Calibri"/>
                <a:cs typeface="Calibri"/>
              </a:rPr>
              <a:t>GOAL:</a:t>
            </a:r>
            <a:r>
              <a:rPr sz="2400" b="1" u="none" spc="-45" dirty="0">
                <a:solidFill>
                  <a:srgbClr val="ED7D31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To</a:t>
            </a:r>
            <a:r>
              <a:rPr sz="2400" u="none" spc="-3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increase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FFN’s</a:t>
            </a:r>
            <a:r>
              <a:rPr sz="2400" u="none" spc="-5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awareness</a:t>
            </a:r>
            <a:r>
              <a:rPr sz="2400" u="none" spc="-5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of</a:t>
            </a:r>
            <a:r>
              <a:rPr sz="2400" u="none" spc="-3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library</a:t>
            </a:r>
            <a:r>
              <a:rPr sz="2400" u="none" spc="-4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resources 	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services</a:t>
            </a:r>
            <a:r>
              <a:rPr sz="2400" u="none" spc="-50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through</a:t>
            </a:r>
            <a:r>
              <a:rPr sz="2400" u="none" spc="-4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outreach,</a:t>
            </a:r>
            <a:r>
              <a:rPr sz="2400" u="none" spc="-5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community</a:t>
            </a:r>
            <a:r>
              <a:rPr sz="2400" u="none" spc="-75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partnerships, 	</a:t>
            </a:r>
            <a:r>
              <a:rPr sz="2400" u="none" dirty="0">
                <a:latin typeface="Calibri"/>
                <a:cs typeface="Calibri"/>
              </a:rPr>
              <a:t>and</a:t>
            </a:r>
            <a:r>
              <a:rPr sz="2400" u="none" spc="-85" dirty="0">
                <a:latin typeface="Calibri"/>
                <a:cs typeface="Calibri"/>
              </a:rPr>
              <a:t> </a:t>
            </a:r>
            <a:r>
              <a:rPr sz="2400" u="none" dirty="0">
                <a:latin typeface="Calibri"/>
                <a:cs typeface="Calibri"/>
              </a:rPr>
              <a:t>relationship</a:t>
            </a:r>
            <a:r>
              <a:rPr sz="2400" u="none" spc="-80" dirty="0">
                <a:latin typeface="Calibri"/>
                <a:cs typeface="Calibri"/>
              </a:rPr>
              <a:t> </a:t>
            </a:r>
            <a:r>
              <a:rPr sz="2400" u="none" spc="-10" dirty="0">
                <a:latin typeface="Calibri"/>
                <a:cs typeface="Calibri"/>
              </a:rPr>
              <a:t>building.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431" y="318528"/>
            <a:ext cx="1365503" cy="1367014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03135" y="5756147"/>
            <a:ext cx="2028443" cy="862583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53455" y="5679947"/>
            <a:ext cx="1124711" cy="11247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38950" y="829696"/>
            <a:ext cx="44348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Today,</a:t>
            </a:r>
            <a:r>
              <a:rPr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let’s</a:t>
            </a:r>
            <a:r>
              <a:rPr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explore...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1874" y="2489916"/>
            <a:ext cx="5472430" cy="2386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dirty="0">
                <a:latin typeface="Calibri"/>
                <a:cs typeface="Calibri"/>
              </a:rPr>
              <a:t>Whole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child</a:t>
            </a:r>
            <a:r>
              <a:rPr sz="3100" spc="-45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early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learning</a:t>
            </a:r>
            <a:endParaRPr sz="31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3100" dirty="0">
                <a:latin typeface="Calibri"/>
                <a:cs typeface="Calibri"/>
              </a:rPr>
              <a:t>The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numeracy-</a:t>
            </a:r>
            <a:r>
              <a:rPr sz="3100" dirty="0">
                <a:latin typeface="Calibri"/>
                <a:cs typeface="Calibri"/>
              </a:rPr>
              <a:t>literacy</a:t>
            </a:r>
            <a:r>
              <a:rPr sz="3100" spc="-30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connection </a:t>
            </a:r>
            <a:r>
              <a:rPr sz="3100" dirty="0">
                <a:latin typeface="Calibri"/>
                <a:cs typeface="Calibri"/>
              </a:rPr>
              <a:t>Early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numeracy</a:t>
            </a:r>
            <a:r>
              <a:rPr sz="3100" spc="-50" dirty="0">
                <a:latin typeface="Calibri"/>
                <a:cs typeface="Calibri"/>
              </a:rPr>
              <a:t> </a:t>
            </a:r>
            <a:r>
              <a:rPr sz="3100" dirty="0">
                <a:latin typeface="Calibri"/>
                <a:cs typeface="Calibri"/>
              </a:rPr>
              <a:t>in</a:t>
            </a:r>
            <a:r>
              <a:rPr sz="3100" spc="-35" dirty="0">
                <a:latin typeface="Calibri"/>
                <a:cs typeface="Calibri"/>
              </a:rPr>
              <a:t> </a:t>
            </a:r>
            <a:r>
              <a:rPr sz="3100" spc="-10" dirty="0">
                <a:latin typeface="Calibri"/>
                <a:cs typeface="Calibri"/>
              </a:rPr>
              <a:t>libraries</a:t>
            </a:r>
            <a:endParaRPr sz="3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Whole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Child</a:t>
            </a:r>
            <a:r>
              <a:rPr sz="2800" spc="-3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Early</a:t>
            </a:r>
            <a:r>
              <a:rPr sz="2800" spc="-5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Learning</a:t>
            </a:r>
            <a:r>
              <a:rPr sz="2800" spc="-1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&amp;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Development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4860274" y="1605027"/>
            <a:ext cx="3247390" cy="4341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8900" marR="147955" indent="-76200">
              <a:lnSpc>
                <a:spcPts val="2590"/>
              </a:lnSpc>
              <a:spcBef>
                <a:spcPts val="425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Physical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development</a:t>
            </a:r>
            <a:r>
              <a:rPr sz="2400" spc="-50" dirty="0">
                <a:latin typeface="Calibri"/>
                <a:cs typeface="Calibri"/>
              </a:rPr>
              <a:t> &amp; </a:t>
            </a:r>
            <a:r>
              <a:rPr sz="2400" spc="-10" dirty="0">
                <a:latin typeface="Calibri"/>
                <a:cs typeface="Calibri"/>
              </a:rPr>
              <a:t>health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Language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literacy</a:t>
            </a:r>
            <a:endParaRPr sz="2400">
              <a:latin typeface="Calibri"/>
              <a:cs typeface="Calibri"/>
            </a:endParaRPr>
          </a:p>
          <a:p>
            <a:pPr marL="88900" marR="5080" indent="-76200">
              <a:lnSpc>
                <a:spcPts val="2590"/>
              </a:lnSpc>
              <a:spcBef>
                <a:spcPts val="263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Cognitive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development </a:t>
            </a:r>
            <a:r>
              <a:rPr sz="2400" dirty="0">
                <a:latin typeface="Calibri"/>
                <a:cs typeface="Calibri"/>
              </a:rPr>
              <a:t>(STEM,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reasoning, </a:t>
            </a:r>
            <a:r>
              <a:rPr sz="2400" dirty="0">
                <a:latin typeface="Calibri"/>
                <a:cs typeface="Calibri"/>
              </a:rPr>
              <a:t>arts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humanities)</a:t>
            </a:r>
            <a:endParaRPr sz="2400">
              <a:latin typeface="Calibri"/>
              <a:cs typeface="Calibri"/>
            </a:endParaRPr>
          </a:p>
          <a:p>
            <a:pPr marL="88900" marR="1059815" indent="-76200">
              <a:lnSpc>
                <a:spcPts val="2590"/>
              </a:lnSpc>
              <a:spcBef>
                <a:spcPts val="260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spc="-10" dirty="0">
                <a:latin typeface="Calibri"/>
                <a:cs typeface="Calibri"/>
              </a:rPr>
              <a:t>Social-emotional development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2400" spc="-20" dirty="0">
                <a:latin typeface="Calibri"/>
                <a:cs typeface="Calibri"/>
              </a:rPr>
              <a:t>-</a:t>
            </a:r>
            <a:r>
              <a:rPr sz="2400" dirty="0">
                <a:latin typeface="Calibri"/>
                <a:cs typeface="Calibri"/>
              </a:rPr>
              <a:t>Approaches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7575" y="1560486"/>
            <a:ext cx="3510555" cy="4677376"/>
          </a:xfrm>
          <a:prstGeom prst="rect">
            <a:avLst/>
          </a:prstGeom>
        </p:spPr>
      </p:pic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4387" y="6407655"/>
            <a:ext cx="27324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https://earlylearningco.org/guidelines/introduction/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>
                <a:solidFill>
                  <a:srgbClr val="808080"/>
                </a:solidFill>
              </a:rPr>
              <a:t>5</a:t>
            </a:fld>
            <a:endParaRPr spc="-5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</a:rPr>
              <a:t>Reimagining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School</a:t>
            </a:r>
            <a:r>
              <a:rPr sz="2800" spc="-9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Readiness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48425" y="5082619"/>
            <a:ext cx="5191760" cy="765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10"/>
              </a:lnSpc>
              <a:spcBef>
                <a:spcPts val="105"/>
              </a:spcBef>
            </a:pPr>
            <a:r>
              <a:rPr sz="2850" dirty="0">
                <a:latin typeface="Calibri"/>
                <a:cs typeface="Calibri"/>
              </a:rPr>
              <a:t>Center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for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Childhood</a:t>
            </a:r>
            <a:r>
              <a:rPr sz="2850" spc="-5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Creativity</a:t>
            </a:r>
            <a:endParaRPr sz="2850">
              <a:latin typeface="Calibri"/>
              <a:cs typeface="Calibri"/>
            </a:endParaRPr>
          </a:p>
          <a:p>
            <a:pPr marL="12700">
              <a:lnSpc>
                <a:spcPts val="2910"/>
              </a:lnSpc>
            </a:pPr>
            <a:r>
              <a:rPr sz="2850" dirty="0">
                <a:latin typeface="Calibri"/>
                <a:cs typeface="Calibri"/>
              </a:rPr>
              <a:t>at the</a:t>
            </a:r>
            <a:r>
              <a:rPr sz="2850" spc="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Bay</a:t>
            </a:r>
            <a:r>
              <a:rPr sz="2850" spc="15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Area</a:t>
            </a:r>
            <a:r>
              <a:rPr sz="2850" spc="20" dirty="0">
                <a:latin typeface="Calibri"/>
                <a:cs typeface="Calibri"/>
              </a:rPr>
              <a:t> </a:t>
            </a:r>
            <a:r>
              <a:rPr sz="2850" dirty="0">
                <a:latin typeface="Calibri"/>
                <a:cs typeface="Calibri"/>
              </a:rPr>
              <a:t>Discovery</a:t>
            </a:r>
            <a:r>
              <a:rPr sz="2850" spc="10" dirty="0">
                <a:latin typeface="Calibri"/>
                <a:cs typeface="Calibri"/>
              </a:rPr>
              <a:t> </a:t>
            </a:r>
            <a:r>
              <a:rPr sz="2850" spc="-10" dirty="0">
                <a:latin typeface="Calibri"/>
                <a:cs typeface="Calibri"/>
              </a:rPr>
              <a:t>Museum</a:t>
            </a:r>
            <a:endParaRPr sz="285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46676" y="1556003"/>
            <a:ext cx="4041775" cy="4364990"/>
            <a:chOff x="4646676" y="1556003"/>
            <a:chExt cx="4041775" cy="436499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6140" y="1784604"/>
              <a:ext cx="1434083" cy="18577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6676" y="1556003"/>
              <a:ext cx="2523743" cy="32659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2176" y="3413759"/>
              <a:ext cx="1908047" cy="24688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23126" y="3394709"/>
              <a:ext cx="1946275" cy="2506980"/>
            </a:xfrm>
            <a:custGeom>
              <a:avLst/>
              <a:gdLst/>
              <a:ahLst/>
              <a:cxnLst/>
              <a:rect l="l" t="t" r="r" b="b"/>
              <a:pathLst>
                <a:path w="1946275" h="2506979">
                  <a:moveTo>
                    <a:pt x="0" y="0"/>
                  </a:moveTo>
                  <a:lnTo>
                    <a:pt x="1946148" y="0"/>
                  </a:lnTo>
                  <a:lnTo>
                    <a:pt x="1946148" y="2506980"/>
                  </a:lnTo>
                  <a:lnTo>
                    <a:pt x="0" y="2506980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69391" y="2548128"/>
            <a:ext cx="1080398" cy="1280159"/>
          </a:xfrm>
          <a:prstGeom prst="rect">
            <a:avLst/>
          </a:prstGeom>
        </p:spPr>
      </p:pic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74876" y="2548128"/>
            <a:ext cx="1080398" cy="1280159"/>
          </a:xfrm>
          <a:prstGeom prst="rect">
            <a:avLst/>
          </a:prstGeom>
        </p:spPr>
      </p:pic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80360" y="2548128"/>
            <a:ext cx="1080398" cy="1271624"/>
          </a:xfrm>
          <a:prstGeom prst="rect">
            <a:avLst/>
          </a:prstGeom>
        </p:spPr>
      </p:pic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>
                <a:solidFill>
                  <a:srgbClr val="808080"/>
                </a:solidFill>
              </a:rPr>
              <a:t>6</a:t>
            </a:fld>
            <a:endParaRPr spc="-5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2966" rIns="0" bIns="0" rtlCol="0">
            <a:spAutoFit/>
          </a:bodyPr>
          <a:lstStyle/>
          <a:p>
            <a:pPr marL="436245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Early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Numeracy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8431" y="318516"/>
            <a:ext cx="7279005" cy="6539865"/>
            <a:chOff x="408431" y="318516"/>
            <a:chExt cx="7279005" cy="65398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8431" y="318516"/>
              <a:ext cx="1007363" cy="1007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2279" y="5995415"/>
              <a:ext cx="874775" cy="8625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1716" y="6035039"/>
              <a:ext cx="755903" cy="757427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38374" y="1649535"/>
            <a:ext cx="7647940" cy="3683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12750" indent="-635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Numbers</a:t>
            </a:r>
            <a:r>
              <a:rPr sz="2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Sense</a:t>
            </a:r>
            <a:r>
              <a:rPr sz="2000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Operations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1-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to-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00" u="none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correspondence,</a:t>
            </a:r>
            <a:r>
              <a:rPr sz="2000" u="none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ordinality,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subitizing,</a:t>
            </a:r>
            <a:r>
              <a:rPr sz="20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operational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r>
              <a:rPr sz="2000" u="none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solving)</a:t>
            </a:r>
            <a:endParaRPr sz="2000">
              <a:latin typeface="Calibri"/>
              <a:cs typeface="Calibri"/>
            </a:endParaRPr>
          </a:p>
          <a:p>
            <a:pPr marL="12700" marR="631190">
              <a:lnSpc>
                <a:spcPct val="200000"/>
              </a:lnSpc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Geometry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Spatial</a:t>
            </a:r>
            <a:r>
              <a:rPr sz="2000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Sense</a:t>
            </a:r>
            <a:r>
              <a:rPr sz="2000" u="none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shapes,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directions,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relationships)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Measurement</a:t>
            </a:r>
            <a:r>
              <a:rPr sz="2000" u="none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quantity,</a:t>
            </a:r>
            <a:r>
              <a:rPr sz="2000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frequency,</a:t>
            </a:r>
            <a:r>
              <a:rPr sz="2000" u="none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000" u="none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comparison)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200000"/>
              </a:lnSpc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Patterns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Algebraic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Thinking</a:t>
            </a:r>
            <a:r>
              <a:rPr sz="20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dynamic/static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patterning,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prediction)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Data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Analysis</a:t>
            </a:r>
            <a:r>
              <a:rPr sz="20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Classification</a:t>
            </a:r>
            <a:r>
              <a:rPr sz="2000" u="none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sorting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information)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Creativity</a:t>
            </a:r>
            <a:r>
              <a:rPr sz="2000" u="sng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sz="20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Reasoning</a:t>
            </a:r>
            <a:r>
              <a:rPr sz="2000" u="none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u="none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(ex.</a:t>
            </a:r>
            <a:r>
              <a:rPr sz="2000" u="none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problem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solving,</a:t>
            </a:r>
            <a:r>
              <a:rPr sz="2000" u="none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dirty="0">
                <a:solidFill>
                  <a:srgbClr val="FFFFFF"/>
                </a:solidFill>
                <a:latin typeface="Calibri"/>
                <a:cs typeface="Calibri"/>
              </a:rPr>
              <a:t>communicating</a:t>
            </a:r>
            <a:r>
              <a:rPr sz="2000" u="none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u="none" spc="-10" dirty="0">
                <a:solidFill>
                  <a:srgbClr val="FFFFFF"/>
                </a:solidFill>
                <a:latin typeface="Calibri"/>
                <a:cs typeface="Calibri"/>
              </a:rPr>
              <a:t>ideas)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>
                <a:solidFill>
                  <a:srgbClr val="808080"/>
                </a:solidFill>
              </a:rPr>
              <a:t>7</a:t>
            </a:fld>
            <a:endParaRPr spc="-5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FFFFFF"/>
                </a:solidFill>
              </a:rPr>
              <a:t>Numeracy-</a:t>
            </a:r>
            <a:r>
              <a:rPr sz="2800" dirty="0">
                <a:solidFill>
                  <a:srgbClr val="FFFFFF"/>
                </a:solidFill>
              </a:rPr>
              <a:t>Literacy</a:t>
            </a:r>
            <a:r>
              <a:rPr sz="2800" spc="1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Connections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514223" y="2002574"/>
            <a:ext cx="4162425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2180"/>
              </a:lnSpc>
            </a:pPr>
            <a:r>
              <a:rPr sz="1900" dirty="0">
                <a:latin typeface="Gill Sans MT"/>
                <a:cs typeface="Gill Sans MT"/>
              </a:rPr>
              <a:t>“...there</a:t>
            </a:r>
            <a:r>
              <a:rPr sz="1900" spc="10" dirty="0">
                <a:latin typeface="Gill Sans MT"/>
                <a:cs typeface="Gill Sans MT"/>
              </a:rPr>
              <a:t> </a:t>
            </a:r>
            <a:r>
              <a:rPr sz="1900" spc="140" dirty="0">
                <a:latin typeface="Gill Sans MT"/>
                <a:cs typeface="Gill Sans MT"/>
              </a:rPr>
              <a:t>is</a:t>
            </a:r>
            <a:r>
              <a:rPr sz="1900" dirty="0">
                <a:latin typeface="Gill Sans MT"/>
                <a:cs typeface="Gill Sans MT"/>
              </a:rPr>
              <a:t> </a:t>
            </a:r>
            <a:r>
              <a:rPr sz="1900" spc="80" dirty="0">
                <a:latin typeface="Gill Sans MT"/>
                <a:cs typeface="Gill Sans MT"/>
              </a:rPr>
              <a:t>growing</a:t>
            </a:r>
            <a:r>
              <a:rPr sz="1900" spc="10" dirty="0">
                <a:latin typeface="Gill Sans MT"/>
                <a:cs typeface="Gill Sans MT"/>
              </a:rPr>
              <a:t> </a:t>
            </a:r>
            <a:r>
              <a:rPr sz="1900" spc="90" dirty="0">
                <a:latin typeface="Gill Sans MT"/>
                <a:cs typeface="Gill Sans MT"/>
              </a:rPr>
              <a:t>evidence</a:t>
            </a:r>
            <a:r>
              <a:rPr sz="1900" spc="55" dirty="0">
                <a:latin typeface="Gill Sans MT"/>
                <a:cs typeface="Gill Sans MT"/>
              </a:rPr>
              <a:t> </a:t>
            </a:r>
            <a:r>
              <a:rPr sz="1900" spc="60" dirty="0">
                <a:latin typeface="Gill Sans MT"/>
                <a:cs typeface="Gill Sans MT"/>
              </a:rPr>
              <a:t>that</a:t>
            </a:r>
            <a:r>
              <a:rPr sz="1900" spc="20" dirty="0">
                <a:latin typeface="Gill Sans MT"/>
                <a:cs typeface="Gill Sans MT"/>
              </a:rPr>
              <a:t> </a:t>
            </a:r>
            <a:r>
              <a:rPr sz="1900" spc="-20" dirty="0">
                <a:latin typeface="Gill Sans MT"/>
                <a:cs typeface="Gill Sans MT"/>
              </a:rPr>
              <a:t>both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423" y="2334806"/>
            <a:ext cx="4219575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sz="1900" spc="55" dirty="0">
                <a:latin typeface="Gill Sans MT"/>
                <a:cs typeface="Gill Sans MT"/>
              </a:rPr>
              <a:t>early</a:t>
            </a:r>
            <a:r>
              <a:rPr sz="1900" spc="-20" dirty="0">
                <a:latin typeface="Gill Sans MT"/>
                <a:cs typeface="Gill Sans MT"/>
              </a:rPr>
              <a:t> </a:t>
            </a:r>
            <a:r>
              <a:rPr sz="1900" spc="50" dirty="0">
                <a:latin typeface="Gill Sans MT"/>
                <a:cs typeface="Gill Sans MT"/>
              </a:rPr>
              <a:t>literacy</a:t>
            </a:r>
            <a:r>
              <a:rPr sz="1900" spc="-5" dirty="0">
                <a:latin typeface="Gill Sans MT"/>
                <a:cs typeface="Gill Sans MT"/>
              </a:rPr>
              <a:t> </a:t>
            </a:r>
            <a:r>
              <a:rPr sz="2000" i="1" spc="100" dirty="0">
                <a:latin typeface="Gill Sans MT"/>
                <a:cs typeface="Gill Sans MT"/>
              </a:rPr>
              <a:t>and</a:t>
            </a:r>
            <a:r>
              <a:rPr sz="2000" i="1" spc="-55" dirty="0">
                <a:latin typeface="Gill Sans MT"/>
                <a:cs typeface="Gill Sans MT"/>
              </a:rPr>
              <a:t> </a:t>
            </a:r>
            <a:r>
              <a:rPr sz="1900" spc="50" dirty="0">
                <a:latin typeface="Gill Sans MT"/>
                <a:cs typeface="Gill Sans MT"/>
              </a:rPr>
              <a:t>early</a:t>
            </a:r>
            <a:r>
              <a:rPr sz="1900" spc="-20" dirty="0">
                <a:latin typeface="Gill Sans MT"/>
                <a:cs typeface="Gill Sans MT"/>
              </a:rPr>
              <a:t> </a:t>
            </a:r>
            <a:r>
              <a:rPr sz="1900" spc="95" dirty="0">
                <a:latin typeface="Gill Sans MT"/>
                <a:cs typeface="Gill Sans MT"/>
              </a:rPr>
              <a:t>numeracy</a:t>
            </a:r>
            <a:r>
              <a:rPr sz="1900" spc="5" dirty="0">
                <a:latin typeface="Gill Sans MT"/>
                <a:cs typeface="Gill Sans MT"/>
              </a:rPr>
              <a:t> </a:t>
            </a:r>
            <a:r>
              <a:rPr sz="1900" spc="95" dirty="0">
                <a:latin typeface="Gill Sans MT"/>
                <a:cs typeface="Gill Sans MT"/>
              </a:rPr>
              <a:t>skills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423" y="2668562"/>
            <a:ext cx="4203700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spc="60" dirty="0">
                <a:latin typeface="Gill Sans MT"/>
                <a:cs typeface="Gill Sans MT"/>
              </a:rPr>
              <a:t>are</a:t>
            </a:r>
            <a:r>
              <a:rPr sz="1900" spc="-20" dirty="0">
                <a:latin typeface="Gill Sans MT"/>
                <a:cs typeface="Gill Sans MT"/>
              </a:rPr>
              <a:t> </a:t>
            </a:r>
            <a:r>
              <a:rPr sz="1900" spc="70" dirty="0">
                <a:latin typeface="Gill Sans MT"/>
                <a:cs typeface="Gill Sans MT"/>
              </a:rPr>
              <a:t>strong</a:t>
            </a:r>
            <a:r>
              <a:rPr sz="1900" spc="-30" dirty="0">
                <a:latin typeface="Gill Sans MT"/>
                <a:cs typeface="Gill Sans MT"/>
              </a:rPr>
              <a:t> </a:t>
            </a:r>
            <a:r>
              <a:rPr sz="1900" spc="45" dirty="0">
                <a:latin typeface="Gill Sans MT"/>
                <a:cs typeface="Gill Sans MT"/>
              </a:rPr>
              <a:t>predictors</a:t>
            </a:r>
            <a:r>
              <a:rPr sz="1900" spc="-10" dirty="0">
                <a:latin typeface="Gill Sans MT"/>
                <a:cs typeface="Gill Sans MT"/>
              </a:rPr>
              <a:t> </a:t>
            </a:r>
            <a:r>
              <a:rPr sz="1900" spc="95" dirty="0">
                <a:latin typeface="Gill Sans MT"/>
                <a:cs typeface="Gill Sans MT"/>
              </a:rPr>
              <a:t>of</a:t>
            </a:r>
            <a:r>
              <a:rPr sz="1900" spc="-20" dirty="0">
                <a:latin typeface="Gill Sans MT"/>
                <a:cs typeface="Gill Sans MT"/>
              </a:rPr>
              <a:t> </a:t>
            </a:r>
            <a:r>
              <a:rPr sz="1900" spc="65" dirty="0">
                <a:latin typeface="Gill Sans MT"/>
                <a:cs typeface="Gill Sans MT"/>
              </a:rPr>
              <a:t>children’s</a:t>
            </a:r>
            <a:r>
              <a:rPr sz="1900" spc="-10" dirty="0">
                <a:latin typeface="Gill Sans MT"/>
                <a:cs typeface="Gill Sans MT"/>
              </a:rPr>
              <a:t> </a:t>
            </a:r>
            <a:r>
              <a:rPr sz="1900" spc="45" dirty="0">
                <a:latin typeface="Gill Sans MT"/>
                <a:cs typeface="Gill Sans MT"/>
              </a:rPr>
              <a:t>long-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423" y="3000794"/>
            <a:ext cx="4087495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dirty="0">
                <a:latin typeface="Gill Sans MT"/>
                <a:cs typeface="Gill Sans MT"/>
              </a:rPr>
              <a:t>term</a:t>
            </a:r>
            <a:r>
              <a:rPr sz="1900" spc="10" dirty="0">
                <a:latin typeface="Gill Sans MT"/>
                <a:cs typeface="Gill Sans MT"/>
              </a:rPr>
              <a:t> </a:t>
            </a:r>
            <a:r>
              <a:rPr sz="1900" spc="95" dirty="0">
                <a:latin typeface="Gill Sans MT"/>
                <a:cs typeface="Gill Sans MT"/>
              </a:rPr>
              <a:t>achievement</a:t>
            </a:r>
            <a:r>
              <a:rPr sz="1900" spc="45" dirty="0">
                <a:latin typeface="Gill Sans MT"/>
                <a:cs typeface="Gill Sans MT"/>
              </a:rPr>
              <a:t> </a:t>
            </a:r>
            <a:r>
              <a:rPr sz="1900" spc="80" dirty="0">
                <a:latin typeface="Gill Sans MT"/>
                <a:cs typeface="Gill Sans MT"/>
              </a:rPr>
              <a:t>(e.g.,</a:t>
            </a:r>
            <a:r>
              <a:rPr sz="1900" spc="5" dirty="0">
                <a:latin typeface="Gill Sans MT"/>
                <a:cs typeface="Gill Sans MT"/>
              </a:rPr>
              <a:t> </a:t>
            </a:r>
            <a:r>
              <a:rPr sz="1900" spc="70" dirty="0">
                <a:latin typeface="Gill Sans MT"/>
                <a:cs typeface="Gill Sans MT"/>
              </a:rPr>
              <a:t>Duncan</a:t>
            </a:r>
            <a:r>
              <a:rPr sz="1900" spc="30" dirty="0">
                <a:latin typeface="Gill Sans MT"/>
                <a:cs typeface="Gill Sans MT"/>
              </a:rPr>
              <a:t> </a:t>
            </a:r>
            <a:r>
              <a:rPr sz="1900" dirty="0">
                <a:latin typeface="Gill Sans MT"/>
                <a:cs typeface="Gill Sans MT"/>
              </a:rPr>
              <a:t>et</a:t>
            </a:r>
            <a:r>
              <a:rPr sz="1900" spc="10" dirty="0">
                <a:latin typeface="Gill Sans MT"/>
                <a:cs typeface="Gill Sans MT"/>
              </a:rPr>
              <a:t> </a:t>
            </a:r>
            <a:r>
              <a:rPr sz="1900" spc="50" dirty="0">
                <a:latin typeface="Gill Sans MT"/>
                <a:cs typeface="Gill Sans MT"/>
              </a:rPr>
              <a:t>al.,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423" y="3334549"/>
            <a:ext cx="4018915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spc="80" dirty="0">
                <a:latin typeface="Gill Sans MT"/>
                <a:cs typeface="Gill Sans MT"/>
              </a:rPr>
              <a:t>2007;</a:t>
            </a:r>
            <a:r>
              <a:rPr sz="1900" spc="-65" dirty="0">
                <a:latin typeface="Gill Sans MT"/>
                <a:cs typeface="Gill Sans MT"/>
              </a:rPr>
              <a:t> </a:t>
            </a:r>
            <a:r>
              <a:rPr sz="1900" dirty="0">
                <a:latin typeface="Gill Sans MT"/>
                <a:cs typeface="Gill Sans MT"/>
              </a:rPr>
              <a:t>Watts,</a:t>
            </a:r>
            <a:r>
              <a:rPr sz="1900" spc="-25" dirty="0">
                <a:latin typeface="Gill Sans MT"/>
                <a:cs typeface="Gill Sans MT"/>
              </a:rPr>
              <a:t> </a:t>
            </a:r>
            <a:r>
              <a:rPr sz="1900" spc="55" dirty="0">
                <a:latin typeface="Gill Sans MT"/>
                <a:cs typeface="Gill Sans MT"/>
              </a:rPr>
              <a:t>Duncan,</a:t>
            </a:r>
            <a:r>
              <a:rPr sz="1900" spc="5" dirty="0">
                <a:latin typeface="Gill Sans MT"/>
                <a:cs typeface="Gill Sans MT"/>
              </a:rPr>
              <a:t> </a:t>
            </a:r>
            <a:r>
              <a:rPr sz="1900" spc="75" dirty="0">
                <a:latin typeface="Gill Sans MT"/>
                <a:cs typeface="Gill Sans MT"/>
              </a:rPr>
              <a:t>Siegler,</a:t>
            </a:r>
            <a:r>
              <a:rPr sz="1900" spc="-25" dirty="0">
                <a:latin typeface="Gill Sans MT"/>
                <a:cs typeface="Gill Sans MT"/>
              </a:rPr>
              <a:t> </a:t>
            </a:r>
            <a:r>
              <a:rPr sz="1900" dirty="0">
                <a:latin typeface="Gill Sans MT"/>
                <a:cs typeface="Gill Sans MT"/>
              </a:rPr>
              <a:t>&amp;</a:t>
            </a:r>
            <a:r>
              <a:rPr sz="1900" spc="-50" dirty="0">
                <a:latin typeface="Gill Sans MT"/>
                <a:cs typeface="Gill Sans MT"/>
              </a:rPr>
              <a:t> </a:t>
            </a:r>
            <a:r>
              <a:rPr sz="1900" spc="-10" dirty="0">
                <a:latin typeface="Gill Sans MT"/>
                <a:cs typeface="Gill Sans MT"/>
              </a:rPr>
              <a:t>Davis-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423" y="3666781"/>
            <a:ext cx="3624579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spc="55" dirty="0">
                <a:latin typeface="Gill Sans MT"/>
                <a:cs typeface="Gill Sans MT"/>
              </a:rPr>
              <a:t>Kean,</a:t>
            </a:r>
            <a:r>
              <a:rPr sz="1900" spc="-30" dirty="0">
                <a:latin typeface="Gill Sans MT"/>
                <a:cs typeface="Gill Sans MT"/>
              </a:rPr>
              <a:t> </a:t>
            </a:r>
            <a:r>
              <a:rPr sz="1900" spc="75" dirty="0">
                <a:latin typeface="Gill Sans MT"/>
                <a:cs typeface="Gill Sans MT"/>
              </a:rPr>
              <a:t>2014),</a:t>
            </a:r>
            <a:r>
              <a:rPr sz="1900" spc="-6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with</a:t>
            </a:r>
            <a:r>
              <a:rPr sz="1900" b="1" spc="-35" dirty="0">
                <a:latin typeface="Gill Sans MT"/>
                <a:cs typeface="Gill Sans MT"/>
              </a:rPr>
              <a:t> </a:t>
            </a:r>
            <a:r>
              <a:rPr sz="1900" b="1" spc="-55" dirty="0">
                <a:latin typeface="Gill Sans MT"/>
                <a:cs typeface="Gill Sans MT"/>
              </a:rPr>
              <a:t>early</a:t>
            </a:r>
            <a:r>
              <a:rPr sz="1900" b="1" spc="-70" dirty="0">
                <a:latin typeface="Gill Sans MT"/>
                <a:cs typeface="Gill Sans MT"/>
              </a:rPr>
              <a:t> </a:t>
            </a:r>
            <a:r>
              <a:rPr sz="1900" b="1" spc="-10" dirty="0">
                <a:latin typeface="Gill Sans MT"/>
                <a:cs typeface="Gill Sans MT"/>
              </a:rPr>
              <a:t>numeracy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0423" y="4000537"/>
            <a:ext cx="4235450" cy="28956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1900" b="1" spc="-45" dirty="0">
                <a:latin typeface="Gill Sans MT"/>
                <a:cs typeface="Gill Sans MT"/>
              </a:rPr>
              <a:t>emerging</a:t>
            </a:r>
            <a:r>
              <a:rPr sz="1900" b="1" spc="-30" dirty="0">
                <a:latin typeface="Gill Sans MT"/>
                <a:cs typeface="Gill Sans MT"/>
              </a:rPr>
              <a:t> </a:t>
            </a:r>
            <a:r>
              <a:rPr sz="1900" b="1" spc="75" dirty="0">
                <a:latin typeface="Gill Sans MT"/>
                <a:cs typeface="Gill Sans MT"/>
              </a:rPr>
              <a:t>as</a:t>
            </a:r>
            <a:r>
              <a:rPr sz="1900" b="1" spc="-60" dirty="0">
                <a:latin typeface="Gill Sans MT"/>
                <a:cs typeface="Gill Sans MT"/>
              </a:rPr>
              <a:t> </a:t>
            </a:r>
            <a:r>
              <a:rPr sz="1900" b="1" spc="-85" dirty="0">
                <a:latin typeface="Gill Sans MT"/>
                <a:cs typeface="Gill Sans MT"/>
              </a:rPr>
              <a:t>the</a:t>
            </a:r>
            <a:r>
              <a:rPr sz="1900" b="1" spc="-40" dirty="0">
                <a:latin typeface="Gill Sans MT"/>
                <a:cs typeface="Gill Sans MT"/>
              </a:rPr>
              <a:t> </a:t>
            </a:r>
            <a:r>
              <a:rPr sz="1900" b="1" spc="-30" dirty="0">
                <a:latin typeface="Gill Sans MT"/>
                <a:cs typeface="Gill Sans MT"/>
              </a:rPr>
              <a:t>strongest</a:t>
            </a:r>
            <a:r>
              <a:rPr sz="1900" b="1" spc="-45" dirty="0">
                <a:latin typeface="Gill Sans MT"/>
                <a:cs typeface="Gill Sans MT"/>
              </a:rPr>
              <a:t> </a:t>
            </a:r>
            <a:r>
              <a:rPr sz="1900" b="1" spc="-80" dirty="0">
                <a:latin typeface="Gill Sans MT"/>
                <a:cs typeface="Gill Sans MT"/>
              </a:rPr>
              <a:t>predictor</a:t>
            </a:r>
            <a:r>
              <a:rPr sz="1900" b="1" spc="-30" dirty="0">
                <a:latin typeface="Gill Sans MT"/>
                <a:cs typeface="Gill Sans MT"/>
              </a:rPr>
              <a:t> </a:t>
            </a:r>
            <a:r>
              <a:rPr sz="1900" b="1" spc="-25" dirty="0">
                <a:latin typeface="Gill Sans MT"/>
                <a:cs typeface="Gill Sans MT"/>
              </a:rPr>
              <a:t>of</a:t>
            </a:r>
            <a:endParaRPr sz="190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423" y="4331246"/>
            <a:ext cx="1603375" cy="294640"/>
          </a:xfrm>
          <a:prstGeom prst="rect">
            <a:avLst/>
          </a:prstGeom>
          <a:solidFill>
            <a:srgbClr val="FCFCFC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95"/>
              </a:lnSpc>
            </a:pPr>
            <a:r>
              <a:rPr sz="1900" b="1" spc="-75" dirty="0">
                <a:latin typeface="Gill Sans MT"/>
                <a:cs typeface="Gill Sans MT"/>
              </a:rPr>
              <a:t>later</a:t>
            </a:r>
            <a:r>
              <a:rPr sz="1900" b="1" spc="-50" dirty="0">
                <a:latin typeface="Gill Sans MT"/>
                <a:cs typeface="Gill Sans MT"/>
              </a:rPr>
              <a:t> </a:t>
            </a:r>
            <a:r>
              <a:rPr sz="1900" b="1" spc="-10" dirty="0">
                <a:latin typeface="Gill Sans MT"/>
                <a:cs typeface="Gill Sans MT"/>
              </a:rPr>
              <a:t>success.”</a:t>
            </a:r>
            <a:endParaRPr sz="1900">
              <a:latin typeface="Gill Sans MT"/>
              <a:cs typeface="Gill Sans MT"/>
            </a:endParaRPr>
          </a:p>
        </p:txBody>
      </p:sp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31224" y="4795457"/>
            <a:ext cx="358394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6"/>
              </a:rPr>
              <a:t>www.renaissance.com/2019/08/01/blog-</a:t>
            </a:r>
            <a:r>
              <a:rPr sz="1400" spc="-10" dirty="0">
                <a:latin typeface="Calibri"/>
                <a:cs typeface="Calibri"/>
              </a:rPr>
              <a:t> connections-early-literacy-numeracy-preschool/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23332" y="1737359"/>
            <a:ext cx="3383279" cy="3383279"/>
          </a:xfrm>
          <a:prstGeom prst="rect">
            <a:avLst/>
          </a:prstGeom>
        </p:spPr>
      </p:pic>
      <p:sp>
        <p:nvSp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>
                <a:solidFill>
                  <a:srgbClr val="808080"/>
                </a:solidFill>
              </a:rPr>
              <a:t>8</a:t>
            </a:fld>
            <a:endParaRPr spc="-5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1219199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2400" y="6172200"/>
            <a:ext cx="1142999" cy="48615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</a:rPr>
              <a:t>Early</a:t>
            </a:r>
            <a:r>
              <a:rPr sz="2900" spc="-3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Numeracy</a:t>
            </a:r>
            <a:r>
              <a:rPr sz="2900" spc="-65" dirty="0">
                <a:solidFill>
                  <a:srgbClr val="FFFFFF"/>
                </a:solidFill>
              </a:rPr>
              <a:t> </a:t>
            </a:r>
            <a:r>
              <a:rPr sz="2900" spc="-10" dirty="0">
                <a:solidFill>
                  <a:srgbClr val="FFFFFF"/>
                </a:solidFill>
              </a:rPr>
              <a:t>Environments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768350" y="1639076"/>
            <a:ext cx="7551420" cy="22396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88900" marR="5080" indent="-76835">
              <a:lnSpc>
                <a:spcPct val="89600"/>
              </a:lnSpc>
              <a:spcBef>
                <a:spcPts val="325"/>
              </a:spcBef>
            </a:pP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“An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engaging</a:t>
            </a:r>
            <a:r>
              <a:rPr sz="1850" b="1" i="1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50" b="1" i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encouraging</a:t>
            </a:r>
            <a:r>
              <a:rPr sz="1850" b="1" i="1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climate</a:t>
            </a:r>
            <a:r>
              <a:rPr sz="1850" b="1" i="1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for</a:t>
            </a:r>
            <a:r>
              <a:rPr sz="1850" b="1" i="1" spc="-2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children's</a:t>
            </a:r>
            <a:r>
              <a:rPr sz="1850" b="1" i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303030"/>
                </a:solidFill>
                <a:latin typeface="Arial"/>
                <a:cs typeface="Arial"/>
              </a:rPr>
              <a:t>early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encounters</a:t>
            </a:r>
            <a:r>
              <a:rPr sz="1850" b="1" i="1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with</a:t>
            </a:r>
            <a:r>
              <a:rPr sz="1850" b="1" i="1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mathematics</a:t>
            </a:r>
            <a:r>
              <a:rPr sz="1850" b="1" i="1" spc="-4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develops</a:t>
            </a:r>
            <a:r>
              <a:rPr sz="18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confidence</a:t>
            </a:r>
            <a:r>
              <a:rPr sz="1850" spc="-5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their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ability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understand</a:t>
            </a:r>
            <a:r>
              <a:rPr sz="1850" spc="-6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use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mathematics.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These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positive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experiences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20" dirty="0">
                <a:solidFill>
                  <a:srgbClr val="303030"/>
                </a:solidFill>
                <a:latin typeface="Arial"/>
                <a:cs typeface="Arial"/>
              </a:rPr>
              <a:t>help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children</a:t>
            </a:r>
            <a:r>
              <a:rPr sz="18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develop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dispositions</a:t>
            </a:r>
            <a:r>
              <a:rPr sz="18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such</a:t>
            </a:r>
            <a:r>
              <a:rPr sz="1850" spc="-3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as</a:t>
            </a:r>
            <a:r>
              <a:rPr sz="1850" spc="-1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curiosity,</a:t>
            </a:r>
            <a:r>
              <a:rPr sz="1850" b="1" i="1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spc="-10" dirty="0">
                <a:solidFill>
                  <a:srgbClr val="303030"/>
                </a:solidFill>
                <a:latin typeface="Arial"/>
                <a:cs typeface="Arial"/>
              </a:rPr>
              <a:t>imagination,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flexibility,</a:t>
            </a:r>
            <a:r>
              <a:rPr sz="1850" b="1" i="1" spc="-7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inventiveness,</a:t>
            </a:r>
            <a:r>
              <a:rPr sz="1850" b="1" i="1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50" b="1" i="1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b="1" i="1" dirty="0">
                <a:solidFill>
                  <a:srgbClr val="303030"/>
                </a:solidFill>
                <a:latin typeface="Arial"/>
                <a:cs typeface="Arial"/>
              </a:rPr>
              <a:t>persistence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,</a:t>
            </a:r>
            <a:r>
              <a:rPr sz="18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which</a:t>
            </a:r>
            <a:r>
              <a:rPr sz="1850" spc="-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contribute</a:t>
            </a:r>
            <a:r>
              <a:rPr sz="1850" spc="-7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to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their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future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success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in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and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out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of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school</a:t>
            </a:r>
            <a:r>
              <a:rPr sz="1850" spc="-3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(Clements</a:t>
            </a:r>
            <a:r>
              <a:rPr sz="1850" spc="-25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&amp;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Conference</a:t>
            </a:r>
            <a:r>
              <a:rPr sz="1850" spc="-5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Working </a:t>
            </a:r>
            <a:r>
              <a:rPr sz="1850" dirty="0">
                <a:solidFill>
                  <a:srgbClr val="303030"/>
                </a:solidFill>
                <a:latin typeface="Arial"/>
                <a:cs typeface="Arial"/>
              </a:rPr>
              <a:t>Group,</a:t>
            </a:r>
            <a:r>
              <a:rPr sz="1850" spc="-40" dirty="0">
                <a:solidFill>
                  <a:srgbClr val="303030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303030"/>
                </a:solidFill>
                <a:latin typeface="Arial"/>
                <a:cs typeface="Arial"/>
              </a:rPr>
              <a:t>2004).”</a:t>
            </a:r>
            <a:endParaRPr sz="1850">
              <a:latin typeface="Arial"/>
              <a:cs typeface="Arial"/>
            </a:endParaRPr>
          </a:p>
          <a:p>
            <a:pPr marL="43180">
              <a:lnSpc>
                <a:spcPct val="100000"/>
              </a:lnSpc>
              <a:spcBef>
                <a:spcPts val="1595"/>
              </a:spcBef>
            </a:pPr>
            <a:r>
              <a:rPr sz="1400" dirty="0">
                <a:latin typeface="Calibri"/>
                <a:cs typeface="Calibri"/>
              </a:rPr>
              <a:t>“Mathematics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Early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Childhood”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National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Council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Teachers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Mathematics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(NCTM)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2504" y="166116"/>
            <a:ext cx="812279" cy="812291"/>
          </a:xfrm>
          <a:prstGeom prst="rect">
            <a:avLst/>
          </a:prstGeom>
        </p:spPr>
      </p:pic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1716" y="6035039"/>
            <a:ext cx="755903" cy="757427"/>
          </a:xfrm>
          <a:prstGeom prst="rect">
            <a:avLst/>
          </a:prstGeom>
        </p:spPr>
      </p:pic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9327" y="4130040"/>
            <a:ext cx="7705343" cy="173443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spc="-50" dirty="0">
                <a:solidFill>
                  <a:srgbClr val="808080"/>
                </a:solidFill>
              </a:rPr>
              <a:t>9</a:t>
            </a:fld>
            <a:endParaRPr spc="-5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770</Words>
  <Application>Microsoft Office PowerPoint</Application>
  <PresentationFormat>On-screen Show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Gill Sans MT</vt:lpstr>
      <vt:lpstr>Segoe UI Symbol</vt:lpstr>
      <vt:lpstr>Office Theme</vt:lpstr>
      <vt:lpstr>Colorado State Library GRT Quick Bites 20 Minute Topics in Early Learning A-B-Cs &amp; 1-2-3s! Numeracy and Early Literacy Kate Brunner</vt:lpstr>
      <vt:lpstr>Your Colorado Early Learning Support Team</vt:lpstr>
      <vt:lpstr>Program Background &amp; Goals</vt:lpstr>
      <vt:lpstr>Today, let’s explore...</vt:lpstr>
      <vt:lpstr>Whole Child Early Learning &amp; Development</vt:lpstr>
      <vt:lpstr>Reimagining School Readiness</vt:lpstr>
      <vt:lpstr>Early Numeracy</vt:lpstr>
      <vt:lpstr>Numeracy-Literacy Connections</vt:lpstr>
      <vt:lpstr>Early Numeracy Environments</vt:lpstr>
      <vt:lpstr>Early Numeracy in the Library</vt:lpstr>
      <vt:lpstr>Additional Resources</vt:lpstr>
      <vt:lpstr>Upcoming Learning Opportunities</vt:lpstr>
      <vt:lpstr>Fall 2021 GRT Opportunities</vt:lpstr>
      <vt:lpstr>We Welcome Your Input!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Madorin, Acacia</dc:creator>
  <cp:lastModifiedBy>Kreger, Christine</cp:lastModifiedBy>
  <cp:revision>1</cp:revision>
  <dcterms:created xsi:type="dcterms:W3CDTF">2025-05-28T21:35:18Z</dcterms:created>
  <dcterms:modified xsi:type="dcterms:W3CDTF">2025-05-28T21:41:19Z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2021-07-22T00:00:00Z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2025-05-28T00:00:00Z</vt:filetime>
  </property>
  <property fmtid="{D5CDD505-2E9C-101B-9397-08002B2CF9AE}" pid="5" name="Producer">
    <vt:lpwstr>Adobe PDF Library 15.0</vt:lpwstr>
  </property>
</Properties>
</file>