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CvRg0uovA0h9WictOV54DJjBM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752EC8-B9AD-40C9-B098-CE67DD715BEC}" v="12" dt="2024-12-10T16:01:39.673"/>
  </p1510:revLst>
</p1510:revInfo>
</file>

<file path=ppt/tableStyles.xml><?xml version="1.0" encoding="utf-8"?>
<a:tblStyleLst xmlns:a="http://schemas.openxmlformats.org/drawingml/2006/main" def="{564ECBA2-A769-4BEE-BB25-E0AB597C509B}">
  <a:tblStyle styleId="{564ECBA2-A769-4BEE-BB25-E0AB597C509B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A"/>
          </a:solidFill>
        </a:fill>
      </a:tcStyle>
    </a:wholeTbl>
    <a:band1H>
      <a:tcTxStyle/>
      <a:tcStyle>
        <a:tcBdr/>
        <a:fill>
          <a:solidFill>
            <a:srgbClr val="CBE2F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E2F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 varScale="1">
        <p:scale>
          <a:sx n="62" d="100"/>
          <a:sy n="62" d="100"/>
        </p:scale>
        <p:origin x="44" y="28"/>
      </p:cViewPr>
      <p:guideLst/>
    </p:cSldViewPr>
  </p:slideViewPr>
  <p:outlineViewPr>
    <p:cViewPr>
      <p:scale>
        <a:sx n="33" d="100"/>
        <a:sy n="33" d="100"/>
      </p:scale>
      <p:origin x="0" y="-81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ger, Christine" userId="07b08700-4580-4b2b-8f3c-b5ccee8dc705" providerId="ADAL" clId="{67752EC8-B9AD-40C9-B098-CE67DD715BEC}"/>
    <pc:docChg chg="mod modSld">
      <pc:chgData name="Kreger, Christine" userId="07b08700-4580-4b2b-8f3c-b5ccee8dc705" providerId="ADAL" clId="{67752EC8-B9AD-40C9-B098-CE67DD715BEC}" dt="2024-12-10T16:01:52.719" v="20"/>
      <pc:docMkLst>
        <pc:docMk/>
      </pc:docMkLst>
      <pc:sldChg chg="modSp mod">
        <pc:chgData name="Kreger, Christine" userId="07b08700-4580-4b2b-8f3c-b5ccee8dc705" providerId="ADAL" clId="{67752EC8-B9AD-40C9-B098-CE67DD715BEC}" dt="2024-12-10T16:00:45.719" v="7" actId="33553"/>
        <pc:sldMkLst>
          <pc:docMk/>
          <pc:sldMk cId="0" sldId="256"/>
        </pc:sldMkLst>
        <pc:spChg chg="mod">
          <ac:chgData name="Kreger, Christine" userId="07b08700-4580-4b2b-8f3c-b5ccee8dc705" providerId="ADAL" clId="{67752EC8-B9AD-40C9-B098-CE67DD715BEC}" dt="2024-12-10T16:00:45.719" v="7" actId="33553"/>
          <ac:spMkLst>
            <pc:docMk/>
            <pc:sldMk cId="0" sldId="256"/>
            <ac:spMk id="98" creationId="{00000000-0000-0000-0000-000000000000}"/>
          </ac:spMkLst>
        </pc:spChg>
        <pc:picChg chg="mod">
          <ac:chgData name="Kreger, Christine" userId="07b08700-4580-4b2b-8f3c-b5ccee8dc705" providerId="ADAL" clId="{67752EC8-B9AD-40C9-B098-CE67DD715BEC}" dt="2024-12-10T15:59:59.994" v="1" actId="962"/>
          <ac:picMkLst>
            <pc:docMk/>
            <pc:sldMk cId="0" sldId="256"/>
            <ac:picMk id="100" creationId="{00000000-0000-0000-0000-000000000000}"/>
          </ac:picMkLst>
        </pc:picChg>
      </pc:sldChg>
      <pc:sldChg chg="modSp mod">
        <pc:chgData name="Kreger, Christine" userId="07b08700-4580-4b2b-8f3c-b5ccee8dc705" providerId="ADAL" clId="{67752EC8-B9AD-40C9-B098-CE67DD715BEC}" dt="2024-12-10T16:00:02.657" v="2" actId="962"/>
        <pc:sldMkLst>
          <pc:docMk/>
          <pc:sldMk cId="0" sldId="258"/>
        </pc:sldMkLst>
        <pc:picChg chg="mod">
          <ac:chgData name="Kreger, Christine" userId="07b08700-4580-4b2b-8f3c-b5ccee8dc705" providerId="ADAL" clId="{67752EC8-B9AD-40C9-B098-CE67DD715BEC}" dt="2024-12-10T16:00:02.657" v="2" actId="962"/>
          <ac:picMkLst>
            <pc:docMk/>
            <pc:sldMk cId="0" sldId="258"/>
            <ac:picMk id="113" creationId="{00000000-0000-0000-0000-000000000000}"/>
          </ac:picMkLst>
        </pc:picChg>
      </pc:sldChg>
      <pc:sldChg chg="modSp mod">
        <pc:chgData name="Kreger, Christine" userId="07b08700-4580-4b2b-8f3c-b5ccee8dc705" providerId="ADAL" clId="{67752EC8-B9AD-40C9-B098-CE67DD715BEC}" dt="2024-12-10T15:58:25.075" v="0" actId="33553"/>
        <pc:sldMkLst>
          <pc:docMk/>
          <pc:sldMk cId="0" sldId="275"/>
        </pc:sldMkLst>
        <pc:spChg chg="mod">
          <ac:chgData name="Kreger, Christine" userId="07b08700-4580-4b2b-8f3c-b5ccee8dc705" providerId="ADAL" clId="{67752EC8-B9AD-40C9-B098-CE67DD715BEC}" dt="2024-12-10T15:58:25.075" v="0" actId="33553"/>
          <ac:spMkLst>
            <pc:docMk/>
            <pc:sldMk cId="0" sldId="275"/>
            <ac:spMk id="223" creationId="{00000000-0000-0000-0000-000000000000}"/>
          </ac:spMkLst>
        </pc:spChg>
      </pc:sldChg>
      <pc:sldChg chg="modSp mod">
        <pc:chgData name="Kreger, Christine" userId="07b08700-4580-4b2b-8f3c-b5ccee8dc705" providerId="ADAL" clId="{67752EC8-B9AD-40C9-B098-CE67DD715BEC}" dt="2024-12-10T16:00:28.138" v="4" actId="962"/>
        <pc:sldMkLst>
          <pc:docMk/>
          <pc:sldMk cId="0" sldId="278"/>
        </pc:sldMkLst>
        <pc:cxnChg chg="mod">
          <ac:chgData name="Kreger, Christine" userId="07b08700-4580-4b2b-8f3c-b5ccee8dc705" providerId="ADAL" clId="{67752EC8-B9AD-40C9-B098-CE67DD715BEC}" dt="2024-12-10T16:00:19.656" v="3" actId="962"/>
          <ac:cxnSpMkLst>
            <pc:docMk/>
            <pc:sldMk cId="0" sldId="278"/>
            <ac:cxnSpMk id="246" creationId="{00000000-0000-0000-0000-000000000000}"/>
          </ac:cxnSpMkLst>
        </pc:cxnChg>
        <pc:cxnChg chg="mod">
          <ac:chgData name="Kreger, Christine" userId="07b08700-4580-4b2b-8f3c-b5ccee8dc705" providerId="ADAL" clId="{67752EC8-B9AD-40C9-B098-CE67DD715BEC}" dt="2024-12-10T16:00:28.138" v="4" actId="962"/>
          <ac:cxnSpMkLst>
            <pc:docMk/>
            <pc:sldMk cId="0" sldId="278"/>
            <ac:cxnSpMk id="247" creationId="{00000000-0000-0000-0000-000000000000}"/>
          </ac:cxnSpMkLst>
        </pc:cxnChg>
      </pc:sldChg>
      <pc:sldChg chg="modSp mod">
        <pc:chgData name="Kreger, Christine" userId="07b08700-4580-4b2b-8f3c-b5ccee8dc705" providerId="ADAL" clId="{67752EC8-B9AD-40C9-B098-CE67DD715BEC}" dt="2024-12-10T16:01:39.673" v="19" actId="13244"/>
        <pc:sldMkLst>
          <pc:docMk/>
          <pc:sldMk cId="0" sldId="279"/>
        </pc:sldMkLst>
        <pc:spChg chg="mod">
          <ac:chgData name="Kreger, Christine" userId="07b08700-4580-4b2b-8f3c-b5ccee8dc705" providerId="ADAL" clId="{67752EC8-B9AD-40C9-B098-CE67DD715BEC}" dt="2024-12-10T16:01:39.673" v="19" actId="13244"/>
          <ac:spMkLst>
            <pc:docMk/>
            <pc:sldMk cId="0" sldId="279"/>
            <ac:spMk id="257" creationId="{00000000-0000-0000-0000-000000000000}"/>
          </ac:spMkLst>
        </pc:spChg>
        <pc:cxnChg chg="mod">
          <ac:chgData name="Kreger, Christine" userId="07b08700-4580-4b2b-8f3c-b5ccee8dc705" providerId="ADAL" clId="{67752EC8-B9AD-40C9-B098-CE67DD715BEC}" dt="2024-12-10T16:00:33.735" v="5" actId="962"/>
          <ac:cxnSpMkLst>
            <pc:docMk/>
            <pc:sldMk cId="0" sldId="279"/>
            <ac:cxnSpMk id="255" creationId="{00000000-0000-0000-0000-000000000000}"/>
          </ac:cxnSpMkLst>
        </pc:cxnChg>
        <pc:cxnChg chg="mod">
          <ac:chgData name="Kreger, Christine" userId="07b08700-4580-4b2b-8f3c-b5ccee8dc705" providerId="ADAL" clId="{67752EC8-B9AD-40C9-B098-CE67DD715BEC}" dt="2024-12-10T16:00:36.839" v="6" actId="962"/>
          <ac:cxnSpMkLst>
            <pc:docMk/>
            <pc:sldMk cId="0" sldId="279"/>
            <ac:cxnSpMk id="256" creationId="{00000000-0000-0000-0000-000000000000}"/>
          </ac:cxnSpMkLst>
        </pc:cxnChg>
      </pc:sldChg>
      <pc:sldChg chg="modSp">
        <pc:chgData name="Kreger, Christine" userId="07b08700-4580-4b2b-8f3c-b5ccee8dc705" providerId="ADAL" clId="{67752EC8-B9AD-40C9-B098-CE67DD715BEC}" dt="2024-12-10T16:01:16.420" v="18" actId="20577"/>
        <pc:sldMkLst>
          <pc:docMk/>
          <pc:sldMk cId="0" sldId="281"/>
        </pc:sldMkLst>
        <pc:spChg chg="mod">
          <ac:chgData name="Kreger, Christine" userId="07b08700-4580-4b2b-8f3c-b5ccee8dc705" providerId="ADAL" clId="{67752EC8-B9AD-40C9-B098-CE67DD715BEC}" dt="2024-12-10T16:01:16.420" v="18" actId="20577"/>
          <ac:spMkLst>
            <pc:docMk/>
            <pc:sldMk cId="0" sldId="281"/>
            <ac:spMk id="26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KH</a:t>
            </a:r>
            <a:endParaRPr/>
          </a:p>
        </p:txBody>
      </p:sp>
      <p:sp>
        <p:nvSpPr>
          <p:cNvPr id="170" name="Google Shape;1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KH</a:t>
            </a:r>
            <a:endParaRPr/>
          </a:p>
        </p:txBody>
      </p:sp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 Whiteboard</a:t>
            </a:r>
            <a:endParaRPr/>
          </a:p>
        </p:txBody>
      </p:sp>
      <p:sp>
        <p:nvSpPr>
          <p:cNvPr id="188" name="Google Shape;18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White board activity here</a:t>
            </a:r>
            <a:endParaRPr/>
          </a:p>
        </p:txBody>
      </p:sp>
      <p:sp>
        <p:nvSpPr>
          <p:cNvPr id="208" name="Google Shape;2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9b43f5fa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9b43f5fa6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29b43f5fa6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235551a9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235551a9e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2235551a9e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235551a9ee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2235551a9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CK</a:t>
            </a:r>
            <a:endParaRPr/>
          </a:p>
        </p:txBody>
      </p:sp>
      <p:sp>
        <p:nvSpPr>
          <p:cNvPr id="260" name="Google Shape;26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Kieran</a:t>
            </a:r>
            <a:endParaRPr/>
          </a:p>
        </p:txBody>
      </p:sp>
      <p:sp>
        <p:nvSpPr>
          <p:cNvPr id="266" name="Google Shape;26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Kieran</a:t>
            </a:r>
            <a:endParaRPr/>
          </a:p>
        </p:txBody>
      </p:sp>
      <p:sp>
        <p:nvSpPr>
          <p:cNvPr id="273" name="Google Shape;27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235551a9e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235551a9ee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2235551a9ee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7"/>
          <p:cNvSpPr txBox="1"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7"/>
          <p:cNvSpPr>
            <a:spLocks noGrp="1"/>
          </p:cNvSpPr>
          <p:nvPr>
            <p:ph type="pic" idx="2"/>
          </p:nvPr>
        </p:nvSpPr>
        <p:spPr>
          <a:xfrm>
            <a:off x="0" y="-1"/>
            <a:ext cx="9141714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6457950" y="4960138"/>
            <a:ext cx="2400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27"/>
          <p:cNvCxnSpPr/>
          <p:nvPr/>
        </p:nvCxnSpPr>
        <p:spPr>
          <a:xfrm rot="10800000">
            <a:off x="629013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8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body" idx="1"/>
          </p:nvPr>
        </p:nvSpPr>
        <p:spPr>
          <a:xfrm rot="5400000">
            <a:off x="2401443" y="652652"/>
            <a:ext cx="4023360" cy="729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dt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9"/>
          <p:cNvSpPr txBox="1">
            <a:spLocks noGrp="1"/>
          </p:cNvSpPr>
          <p:nvPr>
            <p:ph type="title"/>
          </p:nvPr>
        </p:nvSpPr>
        <p:spPr>
          <a:xfrm rot="5400000">
            <a:off x="4824413" y="2481263"/>
            <a:ext cx="5410200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body" idx="1"/>
          </p:nvPr>
        </p:nvSpPr>
        <p:spPr>
          <a:xfrm rot="5400000">
            <a:off x="881064" y="623888"/>
            <a:ext cx="5410200" cy="568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dt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9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9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2" name="Google Shape;92;p39"/>
          <p:cNvCxnSpPr/>
          <p:nvPr/>
        </p:nvCxnSpPr>
        <p:spPr>
          <a:xfrm rot="10800000">
            <a:off x="7543800" y="173563"/>
            <a:ext cx="0" cy="685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dt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dt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0"/>
          <p:cNvSpPr txBox="1">
            <a:spLocks noGrp="1"/>
          </p:cNvSpPr>
          <p:nvPr>
            <p:ph type="dt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3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rgbClr val="1482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3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 extrusionOk="0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0C0C0C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dt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7" name="Google Shape;47;p33"/>
          <p:cNvCxnSpPr/>
          <p:nvPr/>
        </p:nvCxnSpPr>
        <p:spPr>
          <a:xfrm rot="10800000">
            <a:off x="629013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rgbClr val="1D9A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4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 extrusionOk="0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  <a:defRPr sz="4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0C0C0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dt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34"/>
          <p:cNvCxnSpPr/>
          <p:nvPr/>
        </p:nvCxnSpPr>
        <p:spPr>
          <a:xfrm rot="10800000">
            <a:off x="629013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rgbClr val="1482A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5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body" idx="1"/>
          </p:nvPr>
        </p:nvSpPr>
        <p:spPr>
          <a:xfrm>
            <a:off x="768096" y="2286000"/>
            <a:ext cx="35661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2"/>
          </p:nvPr>
        </p:nvSpPr>
        <p:spPr>
          <a:xfrm>
            <a:off x="4491990" y="2286000"/>
            <a:ext cx="35661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dt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body" idx="2"/>
          </p:nvPr>
        </p:nvSpPr>
        <p:spPr>
          <a:xfrm>
            <a:off x="768096" y="2967788"/>
            <a:ext cx="356616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body" idx="3"/>
          </p:nvPr>
        </p:nvSpPr>
        <p:spPr>
          <a:xfrm>
            <a:off x="4491990" y="2179636"/>
            <a:ext cx="356616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body" idx="4"/>
          </p:nvPr>
        </p:nvSpPr>
        <p:spPr>
          <a:xfrm>
            <a:off x="4491990" y="2967788"/>
            <a:ext cx="356616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🢝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🢝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🢝"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dt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7"/>
          <p:cNvSpPr txBox="1"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body" idx="1"/>
          </p:nvPr>
        </p:nvSpPr>
        <p:spPr>
          <a:xfrm>
            <a:off x="4286250" y="822960"/>
            <a:ext cx="4258818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 "/>
              <a:defRPr sz="20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🢝"/>
              <a:defRPr sz="1600"/>
            </a:lvl2pPr>
            <a:lvl3pPr marL="1371600" lvl="2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🢝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🢝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🢝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🢝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🢝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Char char="🢝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00"/>
              <a:buChar char="🢝"/>
              <a:defRPr sz="1200"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body" idx="2"/>
          </p:nvPr>
        </p:nvSpPr>
        <p:spPr>
          <a:xfrm>
            <a:off x="768096" y="2257506"/>
            <a:ext cx="329184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dt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wentieth Century"/>
              <a:buChar char=" 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🢝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00"/>
              <a:buFont typeface="Noto Sans Symbols"/>
              <a:buChar char="🢝"/>
              <a:defRPr sz="1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0C0C0C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26"/>
          <p:cNvCxnSpPr/>
          <p:nvPr/>
        </p:nvCxnSpPr>
        <p:spPr>
          <a:xfrm rot="10800000">
            <a:off x="5715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hixon_k@cde.state.co.u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reger_c@cde.state.co.us" TargetMode="External"/><Relationship Id="rId4" Type="http://schemas.openxmlformats.org/officeDocument/2006/relationships/hyperlink" Target="mailto:morris_s@cde.state.co.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>
            <a:spLocks noGrp="1"/>
          </p:cNvSpPr>
          <p:nvPr>
            <p:ph type="title" idx="4294967295"/>
          </p:nvPr>
        </p:nvSpPr>
        <p:spPr>
          <a:xfrm>
            <a:off x="342900" y="4912963"/>
            <a:ext cx="5112503" cy="151021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6294"/>
              </a:buClr>
              <a:buSzPts val="4400"/>
              <a:buFont typeface="Twentieth Century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1C6294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rPr>
              <a:t>JOKES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9" name="Google Shape;99;p1" descr="Hand knocking on wall"/>
          <p:cNvSpPr>
            <a:spLocks noGrp="1"/>
          </p:cNvSpPr>
          <p:nvPr>
            <p:ph type="pic" idx="2"/>
          </p:nvPr>
        </p:nvSpPr>
        <p:spPr>
          <a:xfrm>
            <a:off x="0" y="-1"/>
            <a:ext cx="9141714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00" name="Google Shape;100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5336" cy="4556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732926" y="276430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Twentieth Century"/>
              <a:buNone/>
            </a:pPr>
            <a:r>
              <a:rPr lang="en-US" sz="3600"/>
              <a:t>THE OPPOSITE OF PLAY IS NOT WORK, IT’S DEPRESSION – </a:t>
            </a:r>
            <a:r>
              <a:rPr lang="en-US" sz="3600" i="1"/>
              <a:t>BRIAN SUTTON-SMITH</a:t>
            </a:r>
            <a:endParaRPr sz="3600"/>
          </a:p>
        </p:txBody>
      </p:sp>
      <p:sp>
        <p:nvSpPr>
          <p:cNvPr id="161" name="Google Shape;161;p10"/>
          <p:cNvSpPr txBox="1"/>
          <p:nvPr/>
        </p:nvSpPr>
        <p:spPr>
          <a:xfrm>
            <a:off x="420824" y="1776046"/>
            <a:ext cx="8512161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Purposeless</a:t>
            </a: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r>
              <a:rPr lang="en-US" sz="2000" b="0" i="0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Intrinsically motivated</a:t>
            </a: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	</a:t>
            </a:r>
            <a:r>
              <a:rPr lang="en-US" sz="2000" b="0" i="0" u="none" strike="noStrike" cap="none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All-consuming</a:t>
            </a: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r>
              <a:rPr lang="en-US" sz="2000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Nonliteral (involves pretense)	</a:t>
            </a:r>
            <a:r>
              <a:rPr lang="en-US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r>
              <a:rPr lang="en-US" sz="2000">
                <a:solidFill>
                  <a:srgbClr val="00B0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Active (not passive)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Fun</a:t>
            </a:r>
            <a:r>
              <a:rPr lang="en-US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	</a:t>
            </a:r>
            <a:r>
              <a:rPr lang="en-US" sz="2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Engaging</a:t>
            </a:r>
            <a:r>
              <a:rPr lang="en-US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	</a:t>
            </a:r>
            <a:r>
              <a:rPr lang="en-US" sz="2000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Self-chosen </a:t>
            </a:r>
            <a:r>
              <a:rPr lang="en-US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r>
              <a:rPr lang="en-US" sz="2000">
                <a:solidFill>
                  <a:srgbClr val="7030A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Self-directed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030A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Imaginative</a:t>
            </a:r>
            <a:r>
              <a:rPr lang="en-US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r>
              <a:rPr lang="en-US" sz="2000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Requires attention    </a:t>
            </a:r>
            <a:r>
              <a:rPr lang="en-US" sz="2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Non-stressed frame of mind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Freeing (unimpeded movement)	Arouses friendly feelings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Increases joy</a:t>
            </a:r>
            <a:r>
              <a:rPr lang="en-US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r>
              <a:rPr lang="en-US" sz="2000">
                <a:solidFill>
                  <a:srgbClr val="00B0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Absent of serious, practical or harmful intent</a:t>
            </a:r>
            <a:r>
              <a:rPr lang="en-US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r>
              <a:rPr lang="en-US" sz="2000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Spontaneous activity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2F2F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Aimless	</a:t>
            </a:r>
            <a:r>
              <a:rPr lang="en-US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r>
              <a:rPr lang="en-US" sz="2000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Whimsical</a:t>
            </a:r>
            <a:r>
              <a:rPr lang="en-US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r>
              <a:rPr lang="en-US" sz="2000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 enjoyment and recreation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</a:pPr>
            <a:r>
              <a:rPr lang="en-US"/>
              <a:t>PLAY PATCH #2</a:t>
            </a:r>
            <a:endParaRPr/>
          </a:p>
        </p:txBody>
      </p:sp>
      <p:pic>
        <p:nvPicPr>
          <p:cNvPr id="167" name="Google Shape;167;p11" descr="Quilted looking badge with the word pl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4905" y="1618129"/>
            <a:ext cx="5096435" cy="5096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"/>
          <p:cNvSpPr txBox="1">
            <a:spLocks noGrp="1"/>
          </p:cNvSpPr>
          <p:nvPr>
            <p:ph type="title"/>
          </p:nvPr>
        </p:nvSpPr>
        <p:spPr>
          <a:xfrm>
            <a:off x="768095" y="585216"/>
            <a:ext cx="8244019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</a:pPr>
            <a:r>
              <a:rPr lang="en-US"/>
              <a:t>BENEFITS OF PLAY – </a:t>
            </a:r>
            <a:r>
              <a:rPr lang="en-US" i="1"/>
              <a:t>STUART BROWN</a:t>
            </a:r>
            <a:endParaRPr/>
          </a:p>
        </p:txBody>
      </p:sp>
      <p:sp>
        <p:nvSpPr>
          <p:cNvPr id="173" name="Google Shape;173;p12"/>
          <p:cNvSpPr txBox="1"/>
          <p:nvPr/>
        </p:nvSpPr>
        <p:spPr>
          <a:xfrm>
            <a:off x="1204140" y="1680987"/>
            <a:ext cx="71718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Better work relationships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Increases productivity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Reduction in stress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Skill development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More creative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Increases intelligence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US" sz="3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More adaptable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</a:pPr>
            <a:r>
              <a:rPr lang="en-US"/>
              <a:t>PLAY PATCH #3</a:t>
            </a:r>
            <a:endParaRPr/>
          </a:p>
        </p:txBody>
      </p:sp>
      <p:pic>
        <p:nvPicPr>
          <p:cNvPr id="179" name="Google Shape;179;p13" descr="Quilted looking badge with the image of a he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2129" y="1833283"/>
            <a:ext cx="4701988" cy="4701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</a:pPr>
            <a:r>
              <a:rPr lang="en-US"/>
              <a:t>Draw a Library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 txBox="1">
            <a:spLocks noGrp="1"/>
          </p:cNvSpPr>
          <p:nvPr>
            <p:ph type="title" idx="4294967295"/>
          </p:nvPr>
        </p:nvSpPr>
        <p:spPr>
          <a:xfrm>
            <a:off x="763692" y="-1961488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</a:pPr>
            <a:r>
              <a:rPr lang="en-US"/>
              <a:t>WHAT DID YOU THINK?</a:t>
            </a:r>
            <a:endParaRPr/>
          </a:p>
        </p:txBody>
      </p:sp>
      <p:sp>
        <p:nvSpPr>
          <p:cNvPr id="191" name="Google Shape;191;p15"/>
          <p:cNvSpPr txBox="1"/>
          <p:nvPr/>
        </p:nvSpPr>
        <p:spPr>
          <a:xfrm>
            <a:off x="250393" y="404198"/>
            <a:ext cx="380546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Fun! Collaborative!</a:t>
            </a:r>
            <a:endParaRPr/>
          </a:p>
        </p:txBody>
      </p:sp>
      <p:sp>
        <p:nvSpPr>
          <p:cNvPr id="192" name="Google Shape;192;p15"/>
          <p:cNvSpPr txBox="1"/>
          <p:nvPr/>
        </p:nvSpPr>
        <p:spPr>
          <a:xfrm>
            <a:off x="1854100" y="2782669"/>
            <a:ext cx="61996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1E442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Would rather draw on my own.</a:t>
            </a:r>
            <a:endParaRPr/>
          </a:p>
        </p:txBody>
      </p:sp>
      <p:sp>
        <p:nvSpPr>
          <p:cNvPr id="193" name="Google Shape;193;p15"/>
          <p:cNvSpPr txBox="1"/>
          <p:nvPr/>
        </p:nvSpPr>
        <p:spPr>
          <a:xfrm>
            <a:off x="5434445" y="6016336"/>
            <a:ext cx="370955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 Fun. Frustrating.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>
            <a:spLocks noGrp="1"/>
          </p:cNvSpPr>
          <p:nvPr>
            <p:ph type="title"/>
          </p:nvPr>
        </p:nvSpPr>
        <p:spPr>
          <a:xfrm>
            <a:off x="87923" y="-992572"/>
            <a:ext cx="1920172" cy="4650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 sz="3200"/>
              <a:t>PLAY</a:t>
            </a:r>
            <a:br>
              <a:rPr lang="en-US" sz="3200"/>
            </a:br>
            <a:r>
              <a:rPr lang="en-US" sz="3200"/>
              <a:t>TYPES </a:t>
            </a:r>
            <a:endParaRPr/>
          </a:p>
        </p:txBody>
      </p:sp>
      <p:graphicFrame>
        <p:nvGraphicFramePr>
          <p:cNvPr id="199" name="Google Shape;199;p16"/>
          <p:cNvGraphicFramePr/>
          <p:nvPr/>
        </p:nvGraphicFramePr>
        <p:xfrm>
          <a:off x="1928964" y="20865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{564ECBA2-A769-4BEE-BB25-E0AB597C509B}</a:tableStyleId>
              </a:tblPr>
              <a:tblGrid>
                <a:gridCol w="232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68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u="none" strike="noStrike" cap="none">
                          <a:solidFill>
                            <a:schemeClr val="dk1"/>
                          </a:solidFill>
                        </a:rPr>
                        <a:t>Joker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>
                          <a:solidFill>
                            <a:schemeClr val="dk1"/>
                          </a:solidFill>
                        </a:rPr>
                        <a:t>Jokes, humorous remarks, puns, hilarious stories, nonsense, practical jokes</a:t>
                      </a:r>
                      <a:endParaRPr sz="22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</a:rPr>
                        <a:t>Kinesthete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>
                          <a:solidFill>
                            <a:schemeClr val="dk1"/>
                          </a:solidFill>
                        </a:rPr>
                        <a:t>Movement, dance, active sports (not to win), yoga, physical play</a:t>
                      </a:r>
                      <a:endParaRPr sz="22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</a:rPr>
                        <a:t>Explorer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>
                          <a:solidFill>
                            <a:schemeClr val="dk1"/>
                          </a:solidFill>
                        </a:rPr>
                        <a:t>Venture to the unknown, new things or ideas, visit new places</a:t>
                      </a:r>
                      <a:endParaRPr sz="22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8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/>
                        <a:t>Competitor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Being your best, like specific rules and clear winners, keeping score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/>
                        <a:t>Director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Natural organizer, fun in planning and executing events, being in control, work magic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/>
                        <a:t>Collector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Collect the most, rarest, best, of things that interest you, things or places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8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/>
                        <a:t>Creator/Artist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Making something out of nothing, doodling, process rather than results, make or fix things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/>
                        <a:t>Storyteller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Imaginative, creating stories to tell or show, make things interesting through story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/>
                        <a:t>Other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(Your examples)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>
            <a:spLocks noGrp="1"/>
          </p:cNvSpPr>
          <p:nvPr>
            <p:ph type="title"/>
          </p:nvPr>
        </p:nvSpPr>
        <p:spPr>
          <a:xfrm>
            <a:off x="512540" y="1099799"/>
            <a:ext cx="2468052" cy="4650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200"/>
              <a:buFont typeface="Twentieth Century"/>
              <a:buNone/>
            </a:pPr>
            <a:r>
              <a:rPr lang="en-US" sz="3200"/>
              <a:t>PLAY</a:t>
            </a:r>
            <a:br>
              <a:rPr lang="en-US" sz="3200"/>
            </a:br>
            <a:br>
              <a:rPr lang="en-US" sz="3200"/>
            </a:br>
            <a:r>
              <a:rPr lang="en-US" sz="3200"/>
              <a:t>P</a:t>
            </a:r>
            <a:br>
              <a:rPr lang="en-US" sz="3200"/>
            </a:br>
            <a:r>
              <a:rPr lang="en-US" sz="3200"/>
              <a:t>E</a:t>
            </a:r>
            <a:br>
              <a:rPr lang="en-US" sz="3200"/>
            </a:br>
            <a:r>
              <a:rPr lang="en-US" sz="3200"/>
              <a:t>R</a:t>
            </a:r>
            <a:br>
              <a:rPr lang="en-US" sz="3200"/>
            </a:br>
            <a:r>
              <a:rPr lang="en-US" sz="3200"/>
              <a:t>S</a:t>
            </a:r>
            <a:br>
              <a:rPr lang="en-US" sz="3200"/>
            </a:br>
            <a:r>
              <a:rPr lang="en-US" sz="3200"/>
              <a:t>O</a:t>
            </a:r>
            <a:br>
              <a:rPr lang="en-US" sz="3200"/>
            </a:br>
            <a:r>
              <a:rPr lang="en-US" sz="3200"/>
              <a:t>N</a:t>
            </a:r>
            <a:br>
              <a:rPr lang="en-US" sz="3200"/>
            </a:br>
            <a:r>
              <a:rPr lang="en-US" sz="3200"/>
              <a:t>A</a:t>
            </a:r>
            <a:br>
              <a:rPr lang="en-US" sz="3200"/>
            </a:br>
            <a:r>
              <a:rPr lang="en-US" sz="3200"/>
              <a:t>L</a:t>
            </a:r>
            <a:br>
              <a:rPr lang="en-US" sz="3200"/>
            </a:br>
            <a:r>
              <a:rPr lang="en-US" sz="3200"/>
              <a:t>I</a:t>
            </a:r>
            <a:br>
              <a:rPr lang="en-US" sz="3200"/>
            </a:br>
            <a:r>
              <a:rPr lang="en-US" sz="3200"/>
              <a:t>T</a:t>
            </a:r>
            <a:br>
              <a:rPr lang="en-US" sz="3200"/>
            </a:br>
            <a:r>
              <a:rPr lang="en-US" sz="3200"/>
              <a:t>Y </a:t>
            </a:r>
            <a:endParaRPr/>
          </a:p>
        </p:txBody>
      </p:sp>
      <p:graphicFrame>
        <p:nvGraphicFramePr>
          <p:cNvPr id="205" name="Google Shape;205;p17"/>
          <p:cNvGraphicFramePr/>
          <p:nvPr/>
        </p:nvGraphicFramePr>
        <p:xfrm>
          <a:off x="1652955" y="13188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{564ECBA2-A769-4BEE-BB25-E0AB597C509B}</a:tableStyleId>
              </a:tblPr>
              <a:tblGrid>
                <a:gridCol w="237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9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Joker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>
                          <a:solidFill>
                            <a:schemeClr val="lt1"/>
                          </a:solidFill>
                        </a:rPr>
                        <a:t>Jokes, humorous remarks, puns, hilarious stories, nonsense, practical jokes</a:t>
                      </a:r>
                      <a:endParaRPr sz="2200" b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>
                          <a:solidFill>
                            <a:schemeClr val="lt1"/>
                          </a:solidFill>
                        </a:rPr>
                        <a:t>Movement, dance, active sports (not to win), yoga, physical play</a:t>
                      </a:r>
                      <a:endParaRPr sz="2200" b="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</a:rPr>
                        <a:t>Explorer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>
                          <a:solidFill>
                            <a:schemeClr val="dk1"/>
                          </a:solidFill>
                        </a:rPr>
                        <a:t>Venture to the unknown, new things or ideas, visit new places</a:t>
                      </a:r>
                      <a:endParaRPr sz="22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9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/>
                        <a:t>Competitor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Being your best, like specific rules and clear winners, keeping score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lt1"/>
                          </a:solidFill>
                        </a:rPr>
                        <a:t>Director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Natural organizer, fun in planning and executing events, being in control, work magic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lt1"/>
                          </a:solidFill>
                        </a:rPr>
                        <a:t>Collector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Collect the most, rarest, best, of things that interest you, things or places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9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lt1"/>
                          </a:solidFill>
                        </a:rPr>
                        <a:t>Creator/Artist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Making something out of nothing, doodling, process rather than results, make or fix things</a:t>
                      </a:r>
                      <a:endParaRPr sz="22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/>
                        <a:t>Storyteller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Imaginative, creating stories to tell or show, make things interesting through story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lt1"/>
                          </a:solidFill>
                        </a:rPr>
                        <a:t>Other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lt1"/>
                          </a:solidFill>
                        </a:rPr>
                        <a:t>(Your examples)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 txBox="1">
            <a:spLocks noGrp="1"/>
          </p:cNvSpPr>
          <p:nvPr>
            <p:ph type="title"/>
          </p:nvPr>
        </p:nvSpPr>
        <p:spPr>
          <a:xfrm>
            <a:off x="87923" y="-992572"/>
            <a:ext cx="1920172" cy="4650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200" dirty="0"/>
              <a:t>PLAY</a:t>
            </a:r>
            <a:br>
              <a:rPr lang="en-US" sz="3200" dirty="0"/>
            </a:br>
            <a:r>
              <a:rPr lang="en-US" sz="3200" dirty="0"/>
              <a:t>TYPES</a:t>
            </a:r>
            <a:endParaRPr dirty="0"/>
          </a:p>
        </p:txBody>
      </p:sp>
      <p:graphicFrame>
        <p:nvGraphicFramePr>
          <p:cNvPr id="211" name="Google Shape;211;p18"/>
          <p:cNvGraphicFramePr/>
          <p:nvPr/>
        </p:nvGraphicFramePr>
        <p:xfrm>
          <a:off x="1314439" y="274321"/>
          <a:ext cx="7829550" cy="6309390"/>
        </p:xfrm>
        <a:graphic>
          <a:graphicData uri="http://schemas.openxmlformats.org/drawingml/2006/table">
            <a:tbl>
              <a:tblPr firstRow="1" bandRow="1">
                <a:noFill/>
                <a:tableStyleId>{564ECBA2-A769-4BEE-BB25-E0AB597C509B}</a:tableStyleId>
              </a:tblPr>
              <a:tblGrid>
                <a:gridCol w="260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68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</a:rPr>
                        <a:t>Joker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>
                          <a:solidFill>
                            <a:schemeClr val="dk1"/>
                          </a:solidFill>
                        </a:rPr>
                        <a:t>Jokes, humorous remarks, puns, hilarious stories, nonsense, practical jokes</a:t>
                      </a:r>
                      <a:endParaRPr sz="22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</a:rPr>
                        <a:t>Kinesthete</a:t>
                      </a:r>
                      <a:endParaRPr sz="220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>
                          <a:solidFill>
                            <a:schemeClr val="dk1"/>
                          </a:solidFill>
                        </a:rPr>
                        <a:t>Movement, dance, active sports (not to win), yoga, physical play</a:t>
                      </a:r>
                      <a:endParaRPr sz="22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</a:rPr>
                        <a:t>Explorer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>
                          <a:solidFill>
                            <a:schemeClr val="dk1"/>
                          </a:solidFill>
                        </a:rPr>
                        <a:t>Venture to the unknown, new things or ideas, visit new places</a:t>
                      </a:r>
                      <a:endParaRPr sz="22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8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/>
                        <a:t>Competitor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Being your best, like specific rules and clear winners, keeping score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/>
                        <a:t>Director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Natural organizer, fun in planning and executing events, being in control, work magic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/>
                        <a:t>Collector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Collect the most, rarest, best, of things that interest you, things or places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8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/>
                        <a:t>Creator/Artist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Making something out of nothing, doodling, process rather than results, make or fix things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/>
                        <a:t>Storyteller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Imaginative, creating stories to tell or show, make things interesting through story</a:t>
                      </a:r>
                      <a:endParaRPr sz="22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/>
                        <a:t>Other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(Your examples)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</a:pPr>
            <a:r>
              <a:rPr lang="en-US" dirty="0"/>
              <a:t>PLAY PATCH #4</a:t>
            </a:r>
            <a:endParaRPr dirty="0"/>
          </a:p>
        </p:txBody>
      </p:sp>
      <p:pic>
        <p:nvPicPr>
          <p:cNvPr id="217" name="Google Shape;217;p19" descr="Quilted looking badge with the image of a pencil and a mirr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8304" y="1823735"/>
            <a:ext cx="4949638" cy="494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768095" y="585216"/>
            <a:ext cx="7752449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6294"/>
              </a:buClr>
              <a:buSzPct val="100000"/>
              <a:buFont typeface="Twentieth Century"/>
              <a:buNone/>
            </a:pPr>
            <a:r>
              <a:rPr lang="en-US">
                <a:solidFill>
                  <a:srgbClr val="1C6294"/>
                </a:solidFill>
              </a:rPr>
              <a:t>WHAT MADE YOU JOIN THIS SESSION ON PLAY?</a:t>
            </a:r>
            <a:br>
              <a:rPr lang="en-US">
                <a:solidFill>
                  <a:srgbClr val="1C6294"/>
                </a:solidFill>
              </a:rPr>
            </a:br>
            <a:endParaRPr>
              <a:solidFill>
                <a:srgbClr val="1C6294"/>
              </a:solidFill>
            </a:endParaRPr>
          </a:p>
        </p:txBody>
      </p:sp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550624" y="1960851"/>
            <a:ext cx="8593500" cy="4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en-US" sz="2400"/>
              <a:t>Sometimes I’m a grump - I need to be more playful at work.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sz="2400"/>
          </a:p>
          <a:p>
            <a:pPr marL="91440" lvl="0" indent="-1524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en-US" sz="2400"/>
              <a:t>I’m a clown at work but really, I get a TON of work done. How can I be valued for my humorous ways?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sz="2400"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en-US" sz="2400"/>
              <a:t>I’m a skeptic about play at work. Work should be serious.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endParaRPr sz="2400"/>
          </a:p>
          <a:p>
            <a:pPr marL="91440" lvl="0" indent="-1524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en-US" sz="2400"/>
              <a:t>Other (please share in the chat area)</a:t>
            </a:r>
            <a:endParaRPr sz="2400"/>
          </a:p>
          <a:p>
            <a:pPr marL="9144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9b43f5fa6b_0_0"/>
          <p:cNvSpPr txBox="1">
            <a:spLocks noGrp="1"/>
          </p:cNvSpPr>
          <p:nvPr>
            <p:ph type="title" idx="4294967295"/>
          </p:nvPr>
        </p:nvSpPr>
        <p:spPr>
          <a:xfrm>
            <a:off x="497925" y="362150"/>
            <a:ext cx="6390300" cy="861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Twentieth Century"/>
                <a:ea typeface="Twentieth Century"/>
                <a:cs typeface="Twentieth Century"/>
                <a:sym typeface="Twentieth Century"/>
              </a:rPr>
              <a:t>PLAY AT WORK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235551a9ee_0_0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00" cy="149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PLAYTIME! </a:t>
            </a:r>
            <a:endParaRPr/>
          </a:p>
        </p:txBody>
      </p:sp>
      <p:sp>
        <p:nvSpPr>
          <p:cNvPr id="230" name="Google Shape;230;g2235551a9ee_0_0"/>
          <p:cNvSpPr txBox="1"/>
          <p:nvPr/>
        </p:nvSpPr>
        <p:spPr>
          <a:xfrm>
            <a:off x="558988" y="1927875"/>
            <a:ext cx="7708200" cy="16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Its Monday morning, and you know you are going to be on the desk most of the day. How can you incorporate play into the day?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1" name="Google Shape;231;g2235551a9ee_0_0"/>
          <p:cNvSpPr txBox="1"/>
          <p:nvPr/>
        </p:nvSpPr>
        <p:spPr>
          <a:xfrm>
            <a:off x="502013" y="3527163"/>
            <a:ext cx="7708200" cy="1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it is Wed. afternoon, and you are dragging a bit. You have a meeting this afternoon. How can you incorporate play?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2" name="Google Shape;232;g2235551a9ee_0_0"/>
          <p:cNvSpPr txBox="1"/>
          <p:nvPr/>
        </p:nvSpPr>
        <p:spPr>
          <a:xfrm>
            <a:off x="502025" y="5338850"/>
            <a:ext cx="7708200" cy="15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the eleventy millionth day of a global pandemic, how are you…or can you incorporate play into your day or life?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</a:pPr>
            <a:r>
              <a:rPr lang="en-US"/>
              <a:t>PLAY PATCH #5</a:t>
            </a:r>
            <a:endParaRPr/>
          </a:p>
        </p:txBody>
      </p:sp>
      <p:pic>
        <p:nvPicPr>
          <p:cNvPr id="238" name="Google Shape;238;p20" descr="Quilted looking badge with the image of a la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5210" y="1542175"/>
            <a:ext cx="5315825" cy="531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</a:pPr>
            <a:r>
              <a:rPr lang="en-US"/>
              <a:t>YOUR TURN – MEETING, PROJECT, ETC.</a:t>
            </a:r>
            <a:endParaRPr/>
          </a:p>
        </p:txBody>
      </p:sp>
      <p:sp>
        <p:nvSpPr>
          <p:cNvPr id="244" name="Google Shape;244;p21"/>
          <p:cNvSpPr txBox="1">
            <a:spLocks noGrp="1"/>
          </p:cNvSpPr>
          <p:nvPr>
            <p:ph type="body" idx="1"/>
          </p:nvPr>
        </p:nvSpPr>
        <p:spPr>
          <a:xfrm>
            <a:off x="509954" y="2277035"/>
            <a:ext cx="3903169" cy="403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91440" lvl="0" indent="-1511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en-US" sz="2800" u="sng"/>
              <a:t>Benefit You Want</a:t>
            </a:r>
            <a:endParaRPr/>
          </a:p>
          <a:p>
            <a:pPr marL="91440" lvl="0" indent="-15113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2800"/>
              <a:t> Better work relationships</a:t>
            </a:r>
            <a:endParaRPr/>
          </a:p>
          <a:p>
            <a:pPr marL="91440" lvl="0" indent="-15113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2800"/>
              <a:t> Increased productivity</a:t>
            </a:r>
            <a:endParaRPr/>
          </a:p>
          <a:p>
            <a:pPr marL="91440" lvl="0" indent="-15113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2800"/>
              <a:t> Reduction in stress</a:t>
            </a:r>
            <a:endParaRPr/>
          </a:p>
          <a:p>
            <a:pPr marL="91440" lvl="0" indent="-15113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2800"/>
              <a:t> Skill development</a:t>
            </a:r>
            <a:endParaRPr/>
          </a:p>
          <a:p>
            <a:pPr marL="91440" lvl="0" indent="-15113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2800"/>
              <a:t> More creative</a:t>
            </a:r>
            <a:endParaRPr/>
          </a:p>
          <a:p>
            <a:pPr marL="91440" lvl="0" indent="-15113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2800"/>
              <a:t> Increases intelligence</a:t>
            </a:r>
            <a:endParaRPr/>
          </a:p>
          <a:p>
            <a:pPr marL="91440" lvl="0" indent="-15113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2800"/>
              <a:t> More adaptable</a:t>
            </a:r>
            <a:endParaRPr/>
          </a:p>
          <a:p>
            <a:pPr marL="91440" lvl="0" indent="-15113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 sz="2800"/>
              <a:t>		</a:t>
            </a:r>
            <a:endParaRPr sz="2000"/>
          </a:p>
        </p:txBody>
      </p:sp>
      <p:sp>
        <p:nvSpPr>
          <p:cNvPr id="245" name="Google Shape;245;p21"/>
          <p:cNvSpPr txBox="1"/>
          <p:nvPr/>
        </p:nvSpPr>
        <p:spPr>
          <a:xfrm>
            <a:off x="4661647" y="2156549"/>
            <a:ext cx="4245000" cy="5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Your Play Style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Your Ideas for Play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(Remember others’ play styles too)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46" name="Google Shape;246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50259" y="2084832"/>
            <a:ext cx="6938682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7" name="Google Shape;247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13123" y="2277035"/>
            <a:ext cx="6477" cy="4087906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235551a9ee_0_11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</a:pPr>
            <a:r>
              <a:rPr lang="en-US" dirty="0"/>
              <a:t>TEAM PLAY</a:t>
            </a:r>
            <a:endParaRPr dirty="0"/>
          </a:p>
        </p:txBody>
      </p:sp>
      <p:sp>
        <p:nvSpPr>
          <p:cNvPr id="257" name="Google Shape;257;g2235551a9ee_0_11"/>
          <p:cNvSpPr txBox="1"/>
          <p:nvPr/>
        </p:nvSpPr>
        <p:spPr>
          <a:xfrm rot="1773239">
            <a:off x="2785762" y="2102033"/>
            <a:ext cx="1574679" cy="63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Pick one</a:t>
            </a:r>
            <a:r>
              <a:rPr lang="en-US" sz="2600" b="1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!</a:t>
            </a:r>
            <a:endParaRPr sz="2600" b="1">
              <a:solidFill>
                <a:srgbClr val="C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3" name="Google Shape;253;g2235551a9ee_0_11"/>
          <p:cNvSpPr txBox="1">
            <a:spLocks noGrp="1"/>
          </p:cNvSpPr>
          <p:nvPr>
            <p:ph type="body" idx="1"/>
          </p:nvPr>
        </p:nvSpPr>
        <p:spPr>
          <a:xfrm>
            <a:off x="509954" y="2277035"/>
            <a:ext cx="3903300" cy="4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20000"/>
          </a:bodyPr>
          <a:lstStyle/>
          <a:p>
            <a:pPr marL="91440" lvl="0" indent="-1644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en-US" sz="2800" u="sng"/>
              <a:t>Benefit You Want</a:t>
            </a:r>
            <a:endParaRPr/>
          </a:p>
          <a:p>
            <a:pPr marL="91440" lvl="0" indent="-16446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2800"/>
              <a:t> Better work relationships</a:t>
            </a:r>
            <a:endParaRPr/>
          </a:p>
          <a:p>
            <a:pPr marL="91440" lvl="0" indent="-16446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2800"/>
              <a:t> Increased productivity</a:t>
            </a:r>
            <a:endParaRPr/>
          </a:p>
          <a:p>
            <a:pPr marL="91440" lvl="0" indent="-16446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2800"/>
              <a:t> Reduction in stress</a:t>
            </a:r>
            <a:endParaRPr/>
          </a:p>
          <a:p>
            <a:pPr marL="91440" lvl="0" indent="-16446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2800"/>
              <a:t> Skill development</a:t>
            </a:r>
            <a:endParaRPr/>
          </a:p>
          <a:p>
            <a:pPr marL="91440" lvl="0" indent="-16446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2800"/>
              <a:t> More creative</a:t>
            </a:r>
            <a:endParaRPr/>
          </a:p>
          <a:p>
            <a:pPr marL="91440" lvl="0" indent="-16446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2800"/>
              <a:t> Increases intelligence</a:t>
            </a:r>
            <a:endParaRPr/>
          </a:p>
          <a:p>
            <a:pPr marL="91440" lvl="0" indent="-16446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2800"/>
              <a:t> More adaptable</a:t>
            </a:r>
            <a:endParaRPr/>
          </a:p>
          <a:p>
            <a:pPr marL="91440" lvl="0" indent="-16446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en-US" sz="2800"/>
              <a:t>		</a:t>
            </a:r>
            <a:endParaRPr sz="2000"/>
          </a:p>
        </p:txBody>
      </p:sp>
      <p:sp>
        <p:nvSpPr>
          <p:cNvPr id="254" name="Google Shape;254;g2235551a9ee_0_11"/>
          <p:cNvSpPr txBox="1"/>
          <p:nvPr/>
        </p:nvSpPr>
        <p:spPr>
          <a:xfrm>
            <a:off x="4661650" y="2156550"/>
            <a:ext cx="4482300" cy="5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Your Play Style as Part of a Team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Your Ideas for Play for Teamwork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(Remember others’ play styles too)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55" name="Google Shape;255;g2235551a9ee_0_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50259" y="2084832"/>
            <a:ext cx="69387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6" name="Google Shape;256;g2235551a9ee_0_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13123" y="2277035"/>
            <a:ext cx="6600" cy="4087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</a:pPr>
            <a:r>
              <a:rPr lang="en-US" dirty="0"/>
              <a:t>PLAY PATCH #6</a:t>
            </a:r>
            <a:endParaRPr dirty="0"/>
          </a:p>
        </p:txBody>
      </p:sp>
      <p:pic>
        <p:nvPicPr>
          <p:cNvPr id="263" name="Google Shape;263;p22" descr="Quilted looking badge with 2 puzzle pieces on i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5235" y="1797424"/>
            <a:ext cx="4755776" cy="475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3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</a:pPr>
            <a:r>
              <a:rPr lang="en-US" dirty="0"/>
              <a:t>TODAY’S OBJECTIVES - Review</a:t>
            </a:r>
            <a:endParaRPr dirty="0"/>
          </a:p>
        </p:txBody>
      </p:sp>
      <p:sp>
        <p:nvSpPr>
          <p:cNvPr id="269" name="Google Shape;269;p23"/>
          <p:cNvSpPr txBox="1">
            <a:spLocks noGrp="1"/>
          </p:cNvSpPr>
          <p:nvPr>
            <p:ph type="body" idx="1"/>
          </p:nvPr>
        </p:nvSpPr>
        <p:spPr>
          <a:xfrm>
            <a:off x="463296" y="2214282"/>
            <a:ext cx="4578819" cy="397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87338" lvl="0" indent="-2873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US" sz="2800"/>
              <a:t>Greater understanding of play &amp; the benefits of play at work.</a:t>
            </a:r>
            <a:endParaRPr/>
          </a:p>
          <a:p>
            <a:pPr marL="287338" lvl="0" indent="-287338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US" sz="2800"/>
              <a:t>Clarity on your play personality.</a:t>
            </a:r>
            <a:endParaRPr/>
          </a:p>
          <a:p>
            <a:pPr marL="287338" lvl="0" indent="-287338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US" sz="2800"/>
              <a:t>Plan for adding more play into your work.</a:t>
            </a:r>
            <a:endParaRPr/>
          </a:p>
        </p:txBody>
      </p:sp>
      <p:pic>
        <p:nvPicPr>
          <p:cNvPr id="270" name="Google Shape;270;p23" descr="A calculator, playdough, and a pipe cleaner giraff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4655312" y="2583905"/>
            <a:ext cx="4745317" cy="3558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000"/>
              <a:buFont typeface="Twentieth Century"/>
              <a:buNone/>
            </a:pPr>
            <a:r>
              <a:rPr lang="en-US" sz="4000"/>
              <a:t>ONE WORD TO DESCRIBE HOW </a:t>
            </a:r>
            <a:br>
              <a:rPr lang="en-US" sz="4000"/>
            </a:br>
            <a:r>
              <a:rPr lang="en-US" sz="4000"/>
              <a:t>YOU FEEL AFTER THIS SESSION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235551a9ee_0_20"/>
          <p:cNvSpPr txBox="1">
            <a:spLocks noGrp="1"/>
          </p:cNvSpPr>
          <p:nvPr>
            <p:ph type="title"/>
          </p:nvPr>
        </p:nvSpPr>
        <p:spPr>
          <a:xfrm>
            <a:off x="768096" y="559991"/>
            <a:ext cx="7290000" cy="149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Thanks for Playing with Us</a:t>
            </a:r>
            <a:endParaRPr strike="sngStrike"/>
          </a:p>
        </p:txBody>
      </p:sp>
      <p:sp>
        <p:nvSpPr>
          <p:cNvPr id="282" name="Google Shape;282;g2235551a9ee_0_20"/>
          <p:cNvSpPr txBox="1">
            <a:spLocks noGrp="1"/>
          </p:cNvSpPr>
          <p:nvPr>
            <p:ph type="body" idx="1"/>
          </p:nvPr>
        </p:nvSpPr>
        <p:spPr>
          <a:xfrm>
            <a:off x="768096" y="2286000"/>
            <a:ext cx="7290000" cy="40233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500"/>
              <a:t>Questions?</a:t>
            </a:r>
            <a:endParaRPr sz="4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700"/>
              <a:t>Kieran Hixon - </a:t>
            </a:r>
            <a:r>
              <a:rPr lang="en-US" sz="2700" u="sng">
                <a:solidFill>
                  <a:schemeClr val="hlink"/>
                </a:solidFill>
                <a:hlinkClick r:id="rId3"/>
              </a:rPr>
              <a:t>hixon_k@cde.state.co.us</a:t>
            </a:r>
            <a:endParaRPr sz="2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700"/>
              <a:t>Sharon Morris - </a:t>
            </a:r>
            <a:r>
              <a:rPr lang="en-US" sz="2700" u="sng">
                <a:solidFill>
                  <a:schemeClr val="hlink"/>
                </a:solidFill>
                <a:hlinkClick r:id="rId4"/>
              </a:rPr>
              <a:t>morris_s@cde.state.co.us</a:t>
            </a:r>
            <a:endParaRPr sz="2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2700"/>
              <a:t>Christine Kreger - </a:t>
            </a:r>
            <a:r>
              <a:rPr lang="en-US" sz="2700" u="sng">
                <a:solidFill>
                  <a:schemeClr val="hlink"/>
                </a:solidFill>
                <a:hlinkClick r:id="rId5"/>
              </a:rPr>
              <a:t>kreger_c@cde.state.co.us</a:t>
            </a:r>
            <a:r>
              <a:rPr lang="en-US" sz="2700"/>
              <a:t> </a:t>
            </a:r>
            <a:endParaRPr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</a:pPr>
            <a:r>
              <a:rPr lang="en-US"/>
              <a:t>TODAY’S OBJECTIVES</a:t>
            </a:r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463296" y="2214282"/>
            <a:ext cx="4578819" cy="397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87338" lvl="0" indent="-28733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US" sz="2800"/>
              <a:t>Greater understanding of play &amp; the benefits of play at work.</a:t>
            </a:r>
            <a:endParaRPr/>
          </a:p>
          <a:p>
            <a:pPr marL="287338" lvl="0" indent="-287338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US" sz="2800"/>
              <a:t>Clarity on your play personality.</a:t>
            </a:r>
            <a:endParaRPr/>
          </a:p>
          <a:p>
            <a:pPr marL="287338" lvl="0" indent="-287338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Courier New"/>
              <a:buChar char="o"/>
            </a:pPr>
            <a:r>
              <a:rPr lang="en-US" sz="2800"/>
              <a:t>Plan for adding more play into your work.</a:t>
            </a:r>
            <a:endParaRPr/>
          </a:p>
        </p:txBody>
      </p:sp>
      <p:pic>
        <p:nvPicPr>
          <p:cNvPr id="113" name="Google Shape;113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4788258" y="2846308"/>
            <a:ext cx="4103784" cy="3077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19" name="Google Shape;119;p4"/>
          <p:cNvSpPr/>
          <p:nvPr/>
        </p:nvSpPr>
        <p:spPr>
          <a:xfrm>
            <a:off x="3174116" y="1885099"/>
            <a:ext cx="2760691" cy="167827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Define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Play</a:t>
            </a:r>
            <a:endParaRPr/>
          </a:p>
        </p:txBody>
      </p:sp>
      <p:sp>
        <p:nvSpPr>
          <p:cNvPr id="120" name="Google Shape;120;p4"/>
          <p:cNvSpPr/>
          <p:nvPr/>
        </p:nvSpPr>
        <p:spPr>
          <a:xfrm rot="5400000">
            <a:off x="6381822" y="1803885"/>
            <a:ext cx="2467610" cy="2406114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Benefits of Play</a:t>
            </a:r>
            <a:endParaRPr/>
          </a:p>
        </p:txBody>
      </p:sp>
      <p:sp>
        <p:nvSpPr>
          <p:cNvPr id="121" name="Google Shape;121;p4"/>
          <p:cNvSpPr/>
          <p:nvPr/>
        </p:nvSpPr>
        <p:spPr>
          <a:xfrm>
            <a:off x="340659" y="4450260"/>
            <a:ext cx="2079812" cy="1903029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Your Play Style</a:t>
            </a: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6435969" y="4343401"/>
            <a:ext cx="2382715" cy="2189284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Play with Others</a:t>
            </a:r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3111671" y="4483608"/>
            <a:ext cx="2529481" cy="1775012"/>
          </a:xfrm>
          <a:prstGeom prst="ellipse">
            <a:avLst/>
          </a:prstGeom>
          <a:solidFill>
            <a:schemeClr val="accent1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Play at Work</a:t>
            </a:r>
            <a:endParaRPr/>
          </a:p>
        </p:txBody>
      </p:sp>
      <p:sp>
        <p:nvSpPr>
          <p:cNvPr id="124" name="Google Shape;124;p4"/>
          <p:cNvSpPr/>
          <p:nvPr/>
        </p:nvSpPr>
        <p:spPr>
          <a:xfrm rot="5400000">
            <a:off x="363071" y="2077841"/>
            <a:ext cx="2043952" cy="1658471"/>
          </a:xfrm>
          <a:prstGeom prst="flowChartDelay">
            <a:avLst/>
          </a:prstGeom>
          <a:solidFill>
            <a:schemeClr val="accent1"/>
          </a:solidFill>
          <a:ln w="15875" cap="flat" cmpd="sng">
            <a:solidFill>
              <a:srgbClr val="147E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Intro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</a:pPr>
            <a:r>
              <a:rPr lang="en-US"/>
              <a:t>ACTIVITIES – BE CURIOUS</a:t>
            </a:r>
            <a:endParaRPr/>
          </a:p>
        </p:txBody>
      </p:sp>
      <p:pic>
        <p:nvPicPr>
          <p:cNvPr id="130" name="Google Shape;130;p5" descr="Brown and tan tabby ca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2089417" y="2569893"/>
            <a:ext cx="4716279" cy="3537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</a:pPr>
            <a:r>
              <a:rPr lang="en-US"/>
              <a:t>ACTIVITIES – JOIN IN!</a:t>
            </a:r>
            <a:endParaRPr/>
          </a:p>
        </p:txBody>
      </p:sp>
      <p:pic>
        <p:nvPicPr>
          <p:cNvPr id="136" name="Google Shape;136;p6" descr="Black and white dog sitting in a chair with a man and a wom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011" y="1833821"/>
            <a:ext cx="6364224" cy="4773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title"/>
          </p:nvPr>
        </p:nvSpPr>
        <p:spPr>
          <a:xfrm>
            <a:off x="768095" y="585216"/>
            <a:ext cx="8112135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</a:pPr>
            <a:r>
              <a:rPr lang="en-US"/>
              <a:t>PLAY PATCH #1 – COLLECT ALL SIX!</a:t>
            </a:r>
            <a:endParaRPr/>
          </a:p>
        </p:txBody>
      </p:sp>
      <p:pic>
        <p:nvPicPr>
          <p:cNvPr id="142" name="Google Shape;142;p7" descr="Quilted looking badge with a joker's ha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9145" y="2012995"/>
            <a:ext cx="4665710" cy="4665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123092" y="4960138"/>
            <a:ext cx="6049108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C6294"/>
              </a:buClr>
              <a:buSzPts val="4400"/>
              <a:buFont typeface="Twentieth Century"/>
              <a:buNone/>
            </a:pPr>
            <a:r>
              <a:rPr lang="en-US">
                <a:solidFill>
                  <a:srgbClr val="1C6294"/>
                </a:solidFill>
              </a:rPr>
              <a:t>AS A CHILD, HOW DID YOU PLAY? WHAT DID IT FEEL LIKE?</a:t>
            </a:r>
            <a:endParaRPr/>
          </a:p>
        </p:txBody>
      </p:sp>
      <p:pic>
        <p:nvPicPr>
          <p:cNvPr id="148" name="Google Shape;148;p8" descr="A stuffed turtle sitting next to a stuffed bear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1247" b="31247"/>
          <a:stretch/>
        </p:blipFill>
        <p:spPr>
          <a:xfrm>
            <a:off x="0" y="-1"/>
            <a:ext cx="9141714" cy="4572000"/>
          </a:xfrm>
          <a:prstGeom prst="rect">
            <a:avLst/>
          </a:prstGeom>
          <a:solidFill>
            <a:srgbClr val="76CEEF"/>
          </a:solidFill>
          <a:ln>
            <a:noFill/>
          </a:ln>
        </p:spPr>
      </p:pic>
      <p:sp>
        <p:nvSpPr>
          <p:cNvPr id="149" name="Google Shape;149;p8"/>
          <p:cNvSpPr txBox="1">
            <a:spLocks noGrp="1"/>
          </p:cNvSpPr>
          <p:nvPr>
            <p:ph type="body" idx="1"/>
          </p:nvPr>
        </p:nvSpPr>
        <p:spPr>
          <a:xfrm>
            <a:off x="6457950" y="4960138"/>
            <a:ext cx="24003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Please used the chat area to share your early experience with how it </a:t>
            </a:r>
            <a:r>
              <a:rPr lang="en-US" sz="2200" b="1" u="sng"/>
              <a:t>felt</a:t>
            </a:r>
            <a:r>
              <a:rPr lang="en-US" sz="2200"/>
              <a:t> to play.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715342" y="662578"/>
            <a:ext cx="7290054" cy="130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Twentieth Century"/>
              <a:buNone/>
            </a:pPr>
            <a:r>
              <a:rPr lang="en-US"/>
              <a:t>DEFINING PLAY</a:t>
            </a:r>
            <a:endParaRPr/>
          </a:p>
        </p:txBody>
      </p:sp>
      <p:sp>
        <p:nvSpPr>
          <p:cNvPr id="155" name="Google Shape;155;p9"/>
          <p:cNvSpPr txBox="1"/>
          <p:nvPr/>
        </p:nvSpPr>
        <p:spPr>
          <a:xfrm>
            <a:off x="645459" y="1968763"/>
            <a:ext cx="8498541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B0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Purposeless</a:t>
            </a: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r>
              <a:rPr lang="en-US" sz="2000" b="0" i="0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Intrinsically motivated</a:t>
            </a: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	</a:t>
            </a:r>
            <a:r>
              <a:rPr lang="en-US" sz="2000" b="0" i="0" u="none" strike="noStrike" cap="none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All-consuming</a:t>
            </a: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r>
              <a:rPr lang="en-US" sz="2000" b="0" i="0" u="none" strike="noStrike" cap="none">
                <a:solidFill>
                  <a:srgbClr val="7030A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Nonliteral (involves pretense)</a:t>
            </a: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	</a:t>
            </a:r>
            <a:r>
              <a:rPr lang="en-US" sz="2000" b="0" i="0" u="none" strike="noStrike" cap="none">
                <a:solidFill>
                  <a:srgbClr val="00B0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Active (not passive)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Fun</a:t>
            </a: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	</a:t>
            </a:r>
            <a:r>
              <a:rPr lang="en-US" sz="2000" b="0" i="0" u="none" strike="noStrike" cap="none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Engaging</a:t>
            </a: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	</a:t>
            </a:r>
            <a:r>
              <a:rPr lang="en-US" sz="2000" b="0" i="0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Self-chosen </a:t>
            </a: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r>
              <a:rPr lang="en-US" sz="2000" b="0" i="0" u="none" strike="noStrike" cap="none">
                <a:solidFill>
                  <a:srgbClr val="7030A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Self-directed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7030A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Imaginative</a:t>
            </a: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r>
              <a:rPr lang="en-US" sz="2000" b="0" i="0" u="none" strike="noStrike" cap="none">
                <a:solidFill>
                  <a:srgbClr val="00B0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Requires attention    </a:t>
            </a:r>
            <a:r>
              <a:rPr lang="en-US" sz="2000" b="0" i="0" u="none" strike="noStrike" cap="none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Non-stressed frame of mind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Freeing (unimpeded movement)</a:t>
            </a: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r>
              <a:rPr lang="en-US" sz="2000" b="0" i="0" u="none" strike="noStrike" cap="none">
                <a:solidFill>
                  <a:srgbClr val="7030A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Arouses friendly feelings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Increases joy</a:t>
            </a: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r>
              <a:rPr lang="en-US" sz="2000" b="0" i="0" u="none" strike="noStrike" cap="none">
                <a:solidFill>
                  <a:srgbClr val="00B0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Absent of serious, practical or harmful intent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r>
              <a:rPr lang="en-US" sz="2000" b="0" i="0" u="none" strike="noStrike" cap="none">
                <a:solidFill>
                  <a:srgbClr val="7030A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Spontaneous activity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B0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Aimless</a:t>
            </a: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	</a:t>
            </a:r>
            <a:r>
              <a:rPr lang="en-US" sz="2000" b="0" i="0" u="none" strike="noStrike" cap="none">
                <a:solidFill>
                  <a:srgbClr val="00B05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Whimsical</a:t>
            </a:r>
            <a:r>
              <a:rPr lang="en-US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r>
              <a:rPr lang="en-US" sz="2000" b="0" i="0" u="none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 enjoyment and recreation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gral">
  <a:themeElements>
    <a:clrScheme name="Integral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1132</Words>
  <Application>Microsoft Office PowerPoint</Application>
  <PresentationFormat>On-screen Show (4:3)</PresentationFormat>
  <Paragraphs>202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Courier New</vt:lpstr>
      <vt:lpstr>Noto Sans Symbols</vt:lpstr>
      <vt:lpstr>Twentieth Century</vt:lpstr>
      <vt:lpstr>Integral</vt:lpstr>
      <vt:lpstr>JOKES</vt:lpstr>
      <vt:lpstr>WHAT MADE YOU JOIN THIS SESSION ON PLAY? </vt:lpstr>
      <vt:lpstr>TODAY’S OBJECTIVES</vt:lpstr>
      <vt:lpstr>AGENDA</vt:lpstr>
      <vt:lpstr>ACTIVITIES – BE CURIOUS</vt:lpstr>
      <vt:lpstr>ACTIVITIES – JOIN IN!</vt:lpstr>
      <vt:lpstr>PLAY PATCH #1 – COLLECT ALL SIX!</vt:lpstr>
      <vt:lpstr>AS A CHILD, HOW DID YOU PLAY? WHAT DID IT FEEL LIKE?</vt:lpstr>
      <vt:lpstr>DEFINING PLAY</vt:lpstr>
      <vt:lpstr>THE OPPOSITE OF PLAY IS NOT WORK, IT’S DEPRESSION – BRIAN SUTTON-SMITH</vt:lpstr>
      <vt:lpstr>PLAY PATCH #2</vt:lpstr>
      <vt:lpstr>BENEFITS OF PLAY – STUART BROWN</vt:lpstr>
      <vt:lpstr>PLAY PATCH #3</vt:lpstr>
      <vt:lpstr>Draw a Library</vt:lpstr>
      <vt:lpstr>WHAT DID YOU THINK?</vt:lpstr>
      <vt:lpstr>    PLAY TYPES </vt:lpstr>
      <vt:lpstr>PLAY  P E R S O N A L I T Y </vt:lpstr>
      <vt:lpstr>    PLAY TYPES</vt:lpstr>
      <vt:lpstr>PLAY PATCH #4</vt:lpstr>
      <vt:lpstr>PLAY AT WORK</vt:lpstr>
      <vt:lpstr>PLAYTIME! </vt:lpstr>
      <vt:lpstr>PLAY PATCH #5</vt:lpstr>
      <vt:lpstr>YOUR TURN – MEETING, PROJECT, ETC.</vt:lpstr>
      <vt:lpstr>TEAM PLAY</vt:lpstr>
      <vt:lpstr>PLAY PATCH #6</vt:lpstr>
      <vt:lpstr>TODAY’S OBJECTIVES - Review</vt:lpstr>
      <vt:lpstr>ONE WORD TO DESCRIBE HOW  YOU FEEL AFTER THIS SESSION</vt:lpstr>
      <vt:lpstr>Thanks for Playing with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JOKES</dc:title>
  <dc:creator>Morris, Sharon</dc:creator>
  <cp:lastModifiedBy>Kreger, Christine</cp:lastModifiedBy>
  <cp:revision>1</cp:revision>
  <dcterms:created xsi:type="dcterms:W3CDTF">2019-10-16T18:43:53Z</dcterms:created>
  <dcterms:modified xsi:type="dcterms:W3CDTF">2024-12-10T16:01:56Z</dcterms:modified>
</cp:coreProperties>
</file>