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86" r:id="rId6"/>
    <p:sldId id="279" r:id="rId7"/>
    <p:sldId id="270" r:id="rId8"/>
    <p:sldId id="284" r:id="rId9"/>
    <p:sldId id="287" r:id="rId10"/>
    <p:sldId id="275" r:id="rId11"/>
    <p:sldId id="283" r:id="rId12"/>
    <p:sldId id="276" r:id="rId13"/>
    <p:sldId id="271" r:id="rId14"/>
    <p:sldId id="288" r:id="rId15"/>
    <p:sldId id="289" r:id="rId16"/>
    <p:sldId id="290" r:id="rId17"/>
    <p:sldId id="282" r:id="rId18"/>
    <p:sldId id="272" r:id="rId19"/>
    <p:sldId id="291" r:id="rId20"/>
    <p:sldId id="274" r:id="rId21"/>
    <p:sldId id="277" r:id="rId22"/>
    <p:sldId id="278" r:id="rId23"/>
    <p:sldId id="285"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81DA3-8930-4269-8678-AD4581EC4EC1}" v="20" dt="2025-03-18T16:41:54.3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5" autoAdjust="0"/>
    <p:restoredTop sz="66422" autoAdjust="0"/>
  </p:normalViewPr>
  <p:slideViewPr>
    <p:cSldViewPr snapToGrid="0" showGuides="1">
      <p:cViewPr varScale="1">
        <p:scale>
          <a:sx n="82" d="100"/>
          <a:sy n="82" d="100"/>
        </p:scale>
        <p:origin x="57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8" d="100"/>
          <a:sy n="68" d="100"/>
        </p:scale>
        <p:origin x="3101"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3BA81DA3-8930-4269-8678-AD4581EC4EC1}"/>
    <pc:docChg chg="undo custSel mod modSld">
      <pc:chgData name="Kreger, Christine" userId="07b08700-4580-4b2b-8f3c-b5ccee8dc705" providerId="ADAL" clId="{3BA81DA3-8930-4269-8678-AD4581EC4EC1}" dt="2025-03-18T17:02:59.357" v="120"/>
      <pc:docMkLst>
        <pc:docMk/>
      </pc:docMkLst>
      <pc:sldChg chg="modSp mod">
        <pc:chgData name="Kreger, Christine" userId="07b08700-4580-4b2b-8f3c-b5ccee8dc705" providerId="ADAL" clId="{3BA81DA3-8930-4269-8678-AD4581EC4EC1}" dt="2025-03-18T16:39:45.977" v="80" actId="962"/>
        <pc:sldMkLst>
          <pc:docMk/>
          <pc:sldMk cId="2915463767" sldId="270"/>
        </pc:sldMkLst>
        <pc:picChg chg="mod">
          <ac:chgData name="Kreger, Christine" userId="07b08700-4580-4b2b-8f3c-b5ccee8dc705" providerId="ADAL" clId="{3BA81DA3-8930-4269-8678-AD4581EC4EC1}" dt="2025-03-18T16:39:45.977" v="80" actId="962"/>
          <ac:picMkLst>
            <pc:docMk/>
            <pc:sldMk cId="2915463767" sldId="270"/>
            <ac:picMk id="5" creationId="{00000000-0000-0000-0000-000000000000}"/>
          </ac:picMkLst>
        </pc:picChg>
      </pc:sldChg>
      <pc:sldChg chg="addSp delSp modSp mod">
        <pc:chgData name="Kreger, Christine" userId="07b08700-4580-4b2b-8f3c-b5ccee8dc705" providerId="ADAL" clId="{3BA81DA3-8930-4269-8678-AD4581EC4EC1}" dt="2025-03-18T16:41:43.281" v="103" actId="962"/>
        <pc:sldMkLst>
          <pc:docMk/>
          <pc:sldMk cId="3469423737" sldId="271"/>
        </pc:sldMkLst>
        <pc:spChg chg="add del mod">
          <ac:chgData name="Kreger, Christine" userId="07b08700-4580-4b2b-8f3c-b5ccee8dc705" providerId="ADAL" clId="{3BA81DA3-8930-4269-8678-AD4581EC4EC1}" dt="2025-03-18T16:36:17.253" v="1" actId="478"/>
          <ac:spMkLst>
            <pc:docMk/>
            <pc:sldMk cId="3469423737" sldId="271"/>
            <ac:spMk id="2" creationId="{8C2D2FC0-79F4-2314-D450-49F77D1749AC}"/>
          </ac:spMkLst>
        </pc:spChg>
        <pc:spChg chg="add mod">
          <ac:chgData name="Kreger, Christine" userId="07b08700-4580-4b2b-8f3c-b5ccee8dc705" providerId="ADAL" clId="{3BA81DA3-8930-4269-8678-AD4581EC4EC1}" dt="2025-03-18T16:36:41.104" v="29" actId="20577"/>
          <ac:spMkLst>
            <pc:docMk/>
            <pc:sldMk cId="3469423737" sldId="271"/>
            <ac:spMk id="3" creationId="{1289669F-74B2-7459-0146-038AF61A9085}"/>
          </ac:spMkLst>
        </pc:spChg>
        <pc:picChg chg="mod">
          <ac:chgData name="Kreger, Christine" userId="07b08700-4580-4b2b-8f3c-b5ccee8dc705" providerId="ADAL" clId="{3BA81DA3-8930-4269-8678-AD4581EC4EC1}" dt="2025-03-18T16:41:43.281" v="103" actId="962"/>
          <ac:picMkLst>
            <pc:docMk/>
            <pc:sldMk cId="3469423737" sldId="271"/>
            <ac:picMk id="6" creationId="{00000000-0000-0000-0000-000000000000}"/>
          </ac:picMkLst>
        </pc:picChg>
      </pc:sldChg>
      <pc:sldChg chg="modSp">
        <pc:chgData name="Kreger, Christine" userId="07b08700-4580-4b2b-8f3c-b5ccee8dc705" providerId="ADAL" clId="{3BA81DA3-8930-4269-8678-AD4581EC4EC1}" dt="2025-03-18T16:41:54.342" v="109" actId="962"/>
        <pc:sldMkLst>
          <pc:docMk/>
          <pc:sldMk cId="4104906770" sldId="272"/>
        </pc:sldMkLst>
        <pc:picChg chg="mod">
          <ac:chgData name="Kreger, Christine" userId="07b08700-4580-4b2b-8f3c-b5ccee8dc705" providerId="ADAL" clId="{3BA81DA3-8930-4269-8678-AD4581EC4EC1}" dt="2025-03-18T16:41:53.170" v="107" actId="962"/>
          <ac:picMkLst>
            <pc:docMk/>
            <pc:sldMk cId="4104906770" sldId="272"/>
            <ac:picMk id="3074" creationId="{00000000-0000-0000-0000-000000000000}"/>
          </ac:picMkLst>
        </pc:picChg>
        <pc:picChg chg="mod">
          <ac:chgData name="Kreger, Christine" userId="07b08700-4580-4b2b-8f3c-b5ccee8dc705" providerId="ADAL" clId="{3BA81DA3-8930-4269-8678-AD4581EC4EC1}" dt="2025-03-18T16:41:53.699" v="108" actId="962"/>
          <ac:picMkLst>
            <pc:docMk/>
            <pc:sldMk cId="4104906770" sldId="272"/>
            <ac:picMk id="3078" creationId="{00000000-0000-0000-0000-000000000000}"/>
          </ac:picMkLst>
        </pc:picChg>
        <pc:picChg chg="mod">
          <ac:chgData name="Kreger, Christine" userId="07b08700-4580-4b2b-8f3c-b5ccee8dc705" providerId="ADAL" clId="{3BA81DA3-8930-4269-8678-AD4581EC4EC1}" dt="2025-03-18T16:41:54.342" v="109" actId="962"/>
          <ac:picMkLst>
            <pc:docMk/>
            <pc:sldMk cId="4104906770" sldId="272"/>
            <ac:picMk id="3080" creationId="{00000000-0000-0000-0000-000000000000}"/>
          </ac:picMkLst>
        </pc:picChg>
      </pc:sldChg>
      <pc:sldChg chg="modSp mod">
        <pc:chgData name="Kreger, Christine" userId="07b08700-4580-4b2b-8f3c-b5ccee8dc705" providerId="ADAL" clId="{3BA81DA3-8930-4269-8678-AD4581EC4EC1}" dt="2025-03-18T17:02:37.421" v="117" actId="962"/>
        <pc:sldMkLst>
          <pc:docMk/>
          <pc:sldMk cId="1123260524" sldId="274"/>
        </pc:sldMkLst>
        <pc:picChg chg="mod">
          <ac:chgData name="Kreger, Christine" userId="07b08700-4580-4b2b-8f3c-b5ccee8dc705" providerId="ADAL" clId="{3BA81DA3-8930-4269-8678-AD4581EC4EC1}" dt="2025-03-18T16:43:06.230" v="116" actId="962"/>
          <ac:picMkLst>
            <pc:docMk/>
            <pc:sldMk cId="1123260524" sldId="274"/>
            <ac:picMk id="8" creationId="{00000000-0000-0000-0000-000000000000}"/>
          </ac:picMkLst>
        </pc:picChg>
        <pc:picChg chg="mod">
          <ac:chgData name="Kreger, Christine" userId="07b08700-4580-4b2b-8f3c-b5ccee8dc705" providerId="ADAL" clId="{3BA81DA3-8930-4269-8678-AD4581EC4EC1}" dt="2025-03-18T17:02:37.421" v="117" actId="962"/>
          <ac:picMkLst>
            <pc:docMk/>
            <pc:sldMk cId="1123260524" sldId="274"/>
            <ac:picMk id="9" creationId="{00000000-0000-0000-0000-000000000000}"/>
          </ac:picMkLst>
        </pc:picChg>
      </pc:sldChg>
      <pc:sldChg chg="modSp mod">
        <pc:chgData name="Kreger, Christine" userId="07b08700-4580-4b2b-8f3c-b5ccee8dc705" providerId="ADAL" clId="{3BA81DA3-8930-4269-8678-AD4581EC4EC1}" dt="2025-03-18T16:41:17.515" v="86" actId="962"/>
        <pc:sldMkLst>
          <pc:docMk/>
          <pc:sldMk cId="742708785" sldId="275"/>
        </pc:sldMkLst>
        <pc:graphicFrameChg chg="mod">
          <ac:chgData name="Kreger, Christine" userId="07b08700-4580-4b2b-8f3c-b5ccee8dc705" providerId="ADAL" clId="{3BA81DA3-8930-4269-8678-AD4581EC4EC1}" dt="2025-03-18T16:41:16.321" v="85" actId="962"/>
          <ac:graphicFrameMkLst>
            <pc:docMk/>
            <pc:sldMk cId="742708785" sldId="275"/>
            <ac:graphicFrameMk id="12" creationId="{00000000-0000-0000-0000-000000000000}"/>
          </ac:graphicFrameMkLst>
        </pc:graphicFrameChg>
        <pc:picChg chg="mod">
          <ac:chgData name="Kreger, Christine" userId="07b08700-4580-4b2b-8f3c-b5ccee8dc705" providerId="ADAL" clId="{3BA81DA3-8930-4269-8678-AD4581EC4EC1}" dt="2025-03-18T16:41:17.515" v="86" actId="962"/>
          <ac:picMkLst>
            <pc:docMk/>
            <pc:sldMk cId="742708785" sldId="275"/>
            <ac:picMk id="8" creationId="{00000000-0000-0000-0000-000000000000}"/>
          </ac:picMkLst>
        </pc:picChg>
      </pc:sldChg>
      <pc:sldChg chg="modSp">
        <pc:chgData name="Kreger, Christine" userId="07b08700-4580-4b2b-8f3c-b5ccee8dc705" providerId="ADAL" clId="{3BA81DA3-8930-4269-8678-AD4581EC4EC1}" dt="2025-03-18T16:41:35.527" v="102" actId="962"/>
        <pc:sldMkLst>
          <pc:docMk/>
          <pc:sldMk cId="608769166" sldId="276"/>
        </pc:sldMkLst>
        <pc:picChg chg="mod">
          <ac:chgData name="Kreger, Christine" userId="07b08700-4580-4b2b-8f3c-b5ccee8dc705" providerId="ADAL" clId="{3BA81DA3-8930-4269-8678-AD4581EC4EC1}" dt="2025-03-18T16:41:29.077" v="88" actId="962"/>
          <ac:picMkLst>
            <pc:docMk/>
            <pc:sldMk cId="608769166" sldId="276"/>
            <ac:picMk id="1026" creationId="{00000000-0000-0000-0000-000000000000}"/>
          </ac:picMkLst>
        </pc:picChg>
        <pc:picChg chg="mod">
          <ac:chgData name="Kreger, Christine" userId="07b08700-4580-4b2b-8f3c-b5ccee8dc705" providerId="ADAL" clId="{3BA81DA3-8930-4269-8678-AD4581EC4EC1}" dt="2025-03-18T16:41:29.660" v="89" actId="962"/>
          <ac:picMkLst>
            <pc:docMk/>
            <pc:sldMk cId="608769166" sldId="276"/>
            <ac:picMk id="1028" creationId="{00000000-0000-0000-0000-000000000000}"/>
          </ac:picMkLst>
        </pc:picChg>
        <pc:picChg chg="mod">
          <ac:chgData name="Kreger, Christine" userId="07b08700-4580-4b2b-8f3c-b5ccee8dc705" providerId="ADAL" clId="{3BA81DA3-8930-4269-8678-AD4581EC4EC1}" dt="2025-03-18T16:41:30.128" v="90" actId="962"/>
          <ac:picMkLst>
            <pc:docMk/>
            <pc:sldMk cId="608769166" sldId="276"/>
            <ac:picMk id="1030" creationId="{00000000-0000-0000-0000-000000000000}"/>
          </ac:picMkLst>
        </pc:picChg>
        <pc:picChg chg="mod">
          <ac:chgData name="Kreger, Christine" userId="07b08700-4580-4b2b-8f3c-b5ccee8dc705" providerId="ADAL" clId="{3BA81DA3-8930-4269-8678-AD4581EC4EC1}" dt="2025-03-18T16:41:30.587" v="91" actId="962"/>
          <ac:picMkLst>
            <pc:docMk/>
            <pc:sldMk cId="608769166" sldId="276"/>
            <ac:picMk id="1032" creationId="{00000000-0000-0000-0000-000000000000}"/>
          </ac:picMkLst>
        </pc:picChg>
        <pc:picChg chg="mod">
          <ac:chgData name="Kreger, Christine" userId="07b08700-4580-4b2b-8f3c-b5ccee8dc705" providerId="ADAL" clId="{3BA81DA3-8930-4269-8678-AD4581EC4EC1}" dt="2025-03-18T16:41:31.005" v="92" actId="962"/>
          <ac:picMkLst>
            <pc:docMk/>
            <pc:sldMk cId="608769166" sldId="276"/>
            <ac:picMk id="1034" creationId="{00000000-0000-0000-0000-000000000000}"/>
          </ac:picMkLst>
        </pc:picChg>
        <pc:picChg chg="mod">
          <ac:chgData name="Kreger, Christine" userId="07b08700-4580-4b2b-8f3c-b5ccee8dc705" providerId="ADAL" clId="{3BA81DA3-8930-4269-8678-AD4581EC4EC1}" dt="2025-03-18T16:41:31.384" v="93" actId="962"/>
          <ac:picMkLst>
            <pc:docMk/>
            <pc:sldMk cId="608769166" sldId="276"/>
            <ac:picMk id="1036" creationId="{00000000-0000-0000-0000-000000000000}"/>
          </ac:picMkLst>
        </pc:picChg>
        <pc:picChg chg="mod">
          <ac:chgData name="Kreger, Christine" userId="07b08700-4580-4b2b-8f3c-b5ccee8dc705" providerId="ADAL" clId="{3BA81DA3-8930-4269-8678-AD4581EC4EC1}" dt="2025-03-18T16:41:31.745" v="94" actId="962"/>
          <ac:picMkLst>
            <pc:docMk/>
            <pc:sldMk cId="608769166" sldId="276"/>
            <ac:picMk id="1038" creationId="{00000000-0000-0000-0000-000000000000}"/>
          </ac:picMkLst>
        </pc:picChg>
        <pc:picChg chg="mod">
          <ac:chgData name="Kreger, Christine" userId="07b08700-4580-4b2b-8f3c-b5ccee8dc705" providerId="ADAL" clId="{3BA81DA3-8930-4269-8678-AD4581EC4EC1}" dt="2025-03-18T16:41:32.106" v="95" actId="962"/>
          <ac:picMkLst>
            <pc:docMk/>
            <pc:sldMk cId="608769166" sldId="276"/>
            <ac:picMk id="1040" creationId="{00000000-0000-0000-0000-000000000000}"/>
          </ac:picMkLst>
        </pc:picChg>
        <pc:picChg chg="mod">
          <ac:chgData name="Kreger, Christine" userId="07b08700-4580-4b2b-8f3c-b5ccee8dc705" providerId="ADAL" clId="{3BA81DA3-8930-4269-8678-AD4581EC4EC1}" dt="2025-03-18T16:41:35.527" v="102" actId="962"/>
          <ac:picMkLst>
            <pc:docMk/>
            <pc:sldMk cId="608769166" sldId="276"/>
            <ac:picMk id="1042" creationId="{00000000-0000-0000-0000-000000000000}"/>
          </ac:picMkLst>
        </pc:picChg>
        <pc:picChg chg="mod">
          <ac:chgData name="Kreger, Christine" userId="07b08700-4580-4b2b-8f3c-b5ccee8dc705" providerId="ADAL" clId="{3BA81DA3-8930-4269-8678-AD4581EC4EC1}" dt="2025-03-18T16:41:32.467" v="96" actId="962"/>
          <ac:picMkLst>
            <pc:docMk/>
            <pc:sldMk cId="608769166" sldId="276"/>
            <ac:picMk id="1044" creationId="{00000000-0000-0000-0000-000000000000}"/>
          </ac:picMkLst>
        </pc:picChg>
        <pc:picChg chg="mod">
          <ac:chgData name="Kreger, Christine" userId="07b08700-4580-4b2b-8f3c-b5ccee8dc705" providerId="ADAL" clId="{3BA81DA3-8930-4269-8678-AD4581EC4EC1}" dt="2025-03-18T16:41:32.874" v="97" actId="962"/>
          <ac:picMkLst>
            <pc:docMk/>
            <pc:sldMk cId="608769166" sldId="276"/>
            <ac:picMk id="1046" creationId="{00000000-0000-0000-0000-000000000000}"/>
          </ac:picMkLst>
        </pc:picChg>
        <pc:picChg chg="mod">
          <ac:chgData name="Kreger, Christine" userId="07b08700-4580-4b2b-8f3c-b5ccee8dc705" providerId="ADAL" clId="{3BA81DA3-8930-4269-8678-AD4581EC4EC1}" dt="2025-03-18T16:41:33.283" v="98" actId="962"/>
          <ac:picMkLst>
            <pc:docMk/>
            <pc:sldMk cId="608769166" sldId="276"/>
            <ac:picMk id="1048" creationId="{00000000-0000-0000-0000-000000000000}"/>
          </ac:picMkLst>
        </pc:picChg>
        <pc:picChg chg="mod">
          <ac:chgData name="Kreger, Christine" userId="07b08700-4580-4b2b-8f3c-b5ccee8dc705" providerId="ADAL" clId="{3BA81DA3-8930-4269-8678-AD4581EC4EC1}" dt="2025-03-18T16:41:33.707" v="99" actId="962"/>
          <ac:picMkLst>
            <pc:docMk/>
            <pc:sldMk cId="608769166" sldId="276"/>
            <ac:picMk id="1050" creationId="{00000000-0000-0000-0000-000000000000}"/>
          </ac:picMkLst>
        </pc:picChg>
        <pc:picChg chg="mod">
          <ac:chgData name="Kreger, Christine" userId="07b08700-4580-4b2b-8f3c-b5ccee8dc705" providerId="ADAL" clId="{3BA81DA3-8930-4269-8678-AD4581EC4EC1}" dt="2025-03-18T16:41:34.413" v="100" actId="962"/>
          <ac:picMkLst>
            <pc:docMk/>
            <pc:sldMk cId="608769166" sldId="276"/>
            <ac:picMk id="1052" creationId="{00000000-0000-0000-0000-000000000000}"/>
          </ac:picMkLst>
        </pc:picChg>
        <pc:picChg chg="mod">
          <ac:chgData name="Kreger, Christine" userId="07b08700-4580-4b2b-8f3c-b5ccee8dc705" providerId="ADAL" clId="{3BA81DA3-8930-4269-8678-AD4581EC4EC1}" dt="2025-03-18T16:41:34.878" v="101" actId="962"/>
          <ac:picMkLst>
            <pc:docMk/>
            <pc:sldMk cId="608769166" sldId="276"/>
            <ac:picMk id="1054" creationId="{00000000-0000-0000-0000-000000000000}"/>
          </ac:picMkLst>
        </pc:picChg>
      </pc:sldChg>
      <pc:sldChg chg="modSp mod">
        <pc:chgData name="Kreger, Christine" userId="07b08700-4580-4b2b-8f3c-b5ccee8dc705" providerId="ADAL" clId="{3BA81DA3-8930-4269-8678-AD4581EC4EC1}" dt="2025-03-18T17:02:39.524" v="118" actId="962"/>
        <pc:sldMkLst>
          <pc:docMk/>
          <pc:sldMk cId="3006643636" sldId="277"/>
        </pc:sldMkLst>
        <pc:picChg chg="mod">
          <ac:chgData name="Kreger, Christine" userId="07b08700-4580-4b2b-8f3c-b5ccee8dc705" providerId="ADAL" clId="{3BA81DA3-8930-4269-8678-AD4581EC4EC1}" dt="2025-03-18T17:02:39.524" v="118" actId="962"/>
          <ac:picMkLst>
            <pc:docMk/>
            <pc:sldMk cId="3006643636" sldId="277"/>
            <ac:picMk id="5" creationId="{00000000-0000-0000-0000-000000000000}"/>
          </ac:picMkLst>
        </pc:picChg>
      </pc:sldChg>
      <pc:sldChg chg="modSp mod">
        <pc:chgData name="Kreger, Christine" userId="07b08700-4580-4b2b-8f3c-b5ccee8dc705" providerId="ADAL" clId="{3BA81DA3-8930-4269-8678-AD4581EC4EC1}" dt="2025-03-18T16:39:41.065" v="79" actId="962"/>
        <pc:sldMkLst>
          <pc:docMk/>
          <pc:sldMk cId="4138689962" sldId="279"/>
        </pc:sldMkLst>
        <pc:picChg chg="mod">
          <ac:chgData name="Kreger, Christine" userId="07b08700-4580-4b2b-8f3c-b5ccee8dc705" providerId="ADAL" clId="{3BA81DA3-8930-4269-8678-AD4581EC4EC1}" dt="2025-03-18T16:39:29.029" v="77" actId="962"/>
          <ac:picMkLst>
            <pc:docMk/>
            <pc:sldMk cId="4138689962" sldId="279"/>
            <ac:picMk id="7" creationId="{00000000-0000-0000-0000-000000000000}"/>
          </ac:picMkLst>
        </pc:picChg>
        <pc:picChg chg="mod">
          <ac:chgData name="Kreger, Christine" userId="07b08700-4580-4b2b-8f3c-b5ccee8dc705" providerId="ADAL" clId="{3BA81DA3-8930-4269-8678-AD4581EC4EC1}" dt="2025-03-18T16:39:41.065" v="79" actId="962"/>
          <ac:picMkLst>
            <pc:docMk/>
            <pc:sldMk cId="4138689962" sldId="279"/>
            <ac:picMk id="8" creationId="{00000000-0000-0000-0000-000000000000}"/>
          </ac:picMkLst>
        </pc:picChg>
      </pc:sldChg>
      <pc:sldChg chg="modSp mod">
        <pc:chgData name="Kreger, Christine" userId="07b08700-4580-4b2b-8f3c-b5ccee8dc705" providerId="ADAL" clId="{3BA81DA3-8930-4269-8678-AD4581EC4EC1}" dt="2025-03-18T16:41:20.087" v="87" actId="962"/>
        <pc:sldMkLst>
          <pc:docMk/>
          <pc:sldMk cId="3016461513" sldId="283"/>
        </pc:sldMkLst>
        <pc:picChg chg="mod">
          <ac:chgData name="Kreger, Christine" userId="07b08700-4580-4b2b-8f3c-b5ccee8dc705" providerId="ADAL" clId="{3BA81DA3-8930-4269-8678-AD4581EC4EC1}" dt="2025-03-18T16:41:20.087" v="87" actId="962"/>
          <ac:picMkLst>
            <pc:docMk/>
            <pc:sldMk cId="3016461513" sldId="283"/>
            <ac:picMk id="5" creationId="{00000000-0000-0000-0000-000000000000}"/>
          </ac:picMkLst>
        </pc:picChg>
      </pc:sldChg>
      <pc:sldChg chg="modSp mod">
        <pc:chgData name="Kreger, Christine" userId="07b08700-4580-4b2b-8f3c-b5ccee8dc705" providerId="ADAL" clId="{3BA81DA3-8930-4269-8678-AD4581EC4EC1}" dt="2025-03-18T16:40:32.944" v="82" actId="962"/>
        <pc:sldMkLst>
          <pc:docMk/>
          <pc:sldMk cId="762699100" sldId="284"/>
        </pc:sldMkLst>
        <pc:spChg chg="mod">
          <ac:chgData name="Kreger, Christine" userId="07b08700-4580-4b2b-8f3c-b5ccee8dc705" providerId="ADAL" clId="{3BA81DA3-8930-4269-8678-AD4581EC4EC1}" dt="2025-03-18T16:37:25.655" v="57" actId="20577"/>
          <ac:spMkLst>
            <pc:docMk/>
            <pc:sldMk cId="762699100" sldId="284"/>
            <ac:spMk id="2" creationId="{00000000-0000-0000-0000-000000000000}"/>
          </ac:spMkLst>
        </pc:spChg>
        <pc:picChg chg="mod">
          <ac:chgData name="Kreger, Christine" userId="07b08700-4580-4b2b-8f3c-b5ccee8dc705" providerId="ADAL" clId="{3BA81DA3-8930-4269-8678-AD4581EC4EC1}" dt="2025-03-18T16:40:32.944" v="82" actId="962"/>
          <ac:picMkLst>
            <pc:docMk/>
            <pc:sldMk cId="762699100" sldId="284"/>
            <ac:picMk id="7" creationId="{00000000-0000-0000-0000-000000000000}"/>
          </ac:picMkLst>
        </pc:picChg>
      </pc:sldChg>
      <pc:sldChg chg="modSp mod">
        <pc:chgData name="Kreger, Christine" userId="07b08700-4580-4b2b-8f3c-b5ccee8dc705" providerId="ADAL" clId="{3BA81DA3-8930-4269-8678-AD4581EC4EC1}" dt="2025-03-18T16:39:04.989" v="75" actId="962"/>
        <pc:sldMkLst>
          <pc:docMk/>
          <pc:sldMk cId="3256456061" sldId="286"/>
        </pc:sldMkLst>
        <pc:picChg chg="mod">
          <ac:chgData name="Kreger, Christine" userId="07b08700-4580-4b2b-8f3c-b5ccee8dc705" providerId="ADAL" clId="{3BA81DA3-8930-4269-8678-AD4581EC4EC1}" dt="2025-03-18T16:38:50.816" v="72" actId="962"/>
          <ac:picMkLst>
            <pc:docMk/>
            <pc:sldMk cId="3256456061" sldId="286"/>
            <ac:picMk id="5" creationId="{00000000-0000-0000-0000-000000000000}"/>
          </ac:picMkLst>
        </pc:picChg>
        <pc:picChg chg="mod">
          <ac:chgData name="Kreger, Christine" userId="07b08700-4580-4b2b-8f3c-b5ccee8dc705" providerId="ADAL" clId="{3BA81DA3-8930-4269-8678-AD4581EC4EC1}" dt="2025-03-18T16:38:58.524" v="74" actId="962"/>
          <ac:picMkLst>
            <pc:docMk/>
            <pc:sldMk cId="3256456061" sldId="286"/>
            <ac:picMk id="6" creationId="{00000000-0000-0000-0000-000000000000}"/>
          </ac:picMkLst>
        </pc:picChg>
        <pc:picChg chg="mod">
          <ac:chgData name="Kreger, Christine" userId="07b08700-4580-4b2b-8f3c-b5ccee8dc705" providerId="ADAL" clId="{3BA81DA3-8930-4269-8678-AD4581EC4EC1}" dt="2025-03-18T16:39:04.989" v="75" actId="962"/>
          <ac:picMkLst>
            <pc:docMk/>
            <pc:sldMk cId="3256456061" sldId="286"/>
            <ac:picMk id="10" creationId="{00000000-0000-0000-0000-000000000000}"/>
          </ac:picMkLst>
        </pc:picChg>
      </pc:sldChg>
      <pc:sldChg chg="modSp mod">
        <pc:chgData name="Kreger, Christine" userId="07b08700-4580-4b2b-8f3c-b5ccee8dc705" providerId="ADAL" clId="{3BA81DA3-8930-4269-8678-AD4581EC4EC1}" dt="2025-03-18T16:41:07.644" v="84" actId="962"/>
        <pc:sldMkLst>
          <pc:docMk/>
          <pc:sldMk cId="3321072940" sldId="287"/>
        </pc:sldMkLst>
        <pc:spChg chg="mod">
          <ac:chgData name="Kreger, Christine" userId="07b08700-4580-4b2b-8f3c-b5ccee8dc705" providerId="ADAL" clId="{3BA81DA3-8930-4269-8678-AD4581EC4EC1}" dt="2025-03-18T16:37:13.567" v="43" actId="20577"/>
          <ac:spMkLst>
            <pc:docMk/>
            <pc:sldMk cId="3321072940" sldId="287"/>
            <ac:spMk id="2" creationId="{00000000-0000-0000-0000-000000000000}"/>
          </ac:spMkLst>
        </pc:spChg>
        <pc:picChg chg="mod">
          <ac:chgData name="Kreger, Christine" userId="07b08700-4580-4b2b-8f3c-b5ccee8dc705" providerId="ADAL" clId="{3BA81DA3-8930-4269-8678-AD4581EC4EC1}" dt="2025-03-18T16:41:07.644" v="84" actId="962"/>
          <ac:picMkLst>
            <pc:docMk/>
            <pc:sldMk cId="3321072940" sldId="287"/>
            <ac:picMk id="4" creationId="{00000000-0000-0000-0000-000000000000}"/>
          </ac:picMkLst>
        </pc:picChg>
      </pc:sldChg>
      <pc:sldChg chg="modSp mod">
        <pc:chgData name="Kreger, Christine" userId="07b08700-4580-4b2b-8f3c-b5ccee8dc705" providerId="ADAL" clId="{3BA81DA3-8930-4269-8678-AD4581EC4EC1}" dt="2025-03-18T16:41:48.038" v="104" actId="962"/>
        <pc:sldMkLst>
          <pc:docMk/>
          <pc:sldMk cId="512025825" sldId="288"/>
        </pc:sldMkLst>
        <pc:picChg chg="mod">
          <ac:chgData name="Kreger, Christine" userId="07b08700-4580-4b2b-8f3c-b5ccee8dc705" providerId="ADAL" clId="{3BA81DA3-8930-4269-8678-AD4581EC4EC1}" dt="2025-03-18T16:41:48.038" v="104" actId="962"/>
          <ac:picMkLst>
            <pc:docMk/>
            <pc:sldMk cId="512025825" sldId="288"/>
            <ac:picMk id="7" creationId="{00000000-0000-0000-0000-000000000000}"/>
          </ac:picMkLst>
        </pc:picChg>
      </pc:sldChg>
      <pc:sldChg chg="modSp mod">
        <pc:chgData name="Kreger, Christine" userId="07b08700-4580-4b2b-8f3c-b5ccee8dc705" providerId="ADAL" clId="{3BA81DA3-8930-4269-8678-AD4581EC4EC1}" dt="2025-03-18T16:41:49.010" v="105" actId="962"/>
        <pc:sldMkLst>
          <pc:docMk/>
          <pc:sldMk cId="3541148081" sldId="289"/>
        </pc:sldMkLst>
        <pc:picChg chg="mod">
          <ac:chgData name="Kreger, Christine" userId="07b08700-4580-4b2b-8f3c-b5ccee8dc705" providerId="ADAL" clId="{3BA81DA3-8930-4269-8678-AD4581EC4EC1}" dt="2025-03-18T16:41:49.010" v="105" actId="962"/>
          <ac:picMkLst>
            <pc:docMk/>
            <pc:sldMk cId="3541148081" sldId="289"/>
            <ac:picMk id="4" creationId="{00000000-0000-0000-0000-000000000000}"/>
          </ac:picMkLst>
        </pc:picChg>
      </pc:sldChg>
      <pc:sldChg chg="modSp mod">
        <pc:chgData name="Kreger, Christine" userId="07b08700-4580-4b2b-8f3c-b5ccee8dc705" providerId="ADAL" clId="{3BA81DA3-8930-4269-8678-AD4581EC4EC1}" dt="2025-03-18T16:41:50.202" v="106" actId="962"/>
        <pc:sldMkLst>
          <pc:docMk/>
          <pc:sldMk cId="1754342291" sldId="290"/>
        </pc:sldMkLst>
        <pc:picChg chg="mod">
          <ac:chgData name="Kreger, Christine" userId="07b08700-4580-4b2b-8f3c-b5ccee8dc705" providerId="ADAL" clId="{3BA81DA3-8930-4269-8678-AD4581EC4EC1}" dt="2025-03-18T16:41:50.202" v="106" actId="962"/>
          <ac:picMkLst>
            <pc:docMk/>
            <pc:sldMk cId="1754342291" sldId="290"/>
            <ac:picMk id="4" creationId="{00000000-0000-0000-0000-000000000000}"/>
          </ac:picMkLst>
        </pc:picChg>
      </pc:sldChg>
      <pc:sldChg chg="addSp delSp modSp mod">
        <pc:chgData name="Kreger, Christine" userId="07b08700-4580-4b2b-8f3c-b5ccee8dc705" providerId="ADAL" clId="{3BA81DA3-8930-4269-8678-AD4581EC4EC1}" dt="2025-03-18T17:02:45.509" v="119" actId="13244"/>
        <pc:sldMkLst>
          <pc:docMk/>
          <pc:sldMk cId="935562481" sldId="291"/>
        </pc:sldMkLst>
        <pc:spChg chg="del">
          <ac:chgData name="Kreger, Christine" userId="07b08700-4580-4b2b-8f3c-b5ccee8dc705" providerId="ADAL" clId="{3BA81DA3-8930-4269-8678-AD4581EC4EC1}" dt="2025-03-18T16:37:47.686" v="58" actId="478"/>
          <ac:spMkLst>
            <pc:docMk/>
            <pc:sldMk cId="935562481" sldId="291"/>
            <ac:spMk id="2" creationId="{00000000-0000-0000-0000-000000000000}"/>
          </ac:spMkLst>
        </pc:spChg>
        <pc:spChg chg="add del mod">
          <ac:chgData name="Kreger, Christine" userId="07b08700-4580-4b2b-8f3c-b5ccee8dc705" providerId="ADAL" clId="{3BA81DA3-8930-4269-8678-AD4581EC4EC1}" dt="2025-03-18T16:37:58.634" v="61" actId="478"/>
          <ac:spMkLst>
            <pc:docMk/>
            <pc:sldMk cId="935562481" sldId="291"/>
            <ac:spMk id="4" creationId="{D2CD5A76-682F-5F1A-9E30-1498522A8C3D}"/>
          </ac:spMkLst>
        </pc:spChg>
        <pc:spChg chg="add mod ord">
          <ac:chgData name="Kreger, Christine" userId="07b08700-4580-4b2b-8f3c-b5ccee8dc705" providerId="ADAL" clId="{3BA81DA3-8930-4269-8678-AD4581EC4EC1}" dt="2025-03-18T17:02:45.509" v="119" actId="13244"/>
          <ac:spMkLst>
            <pc:docMk/>
            <pc:sldMk cId="935562481" sldId="291"/>
            <ac:spMk id="6" creationId="{43232119-1533-D453-B328-82521178DB09}"/>
          </ac:spMkLst>
        </pc:spChg>
        <pc:picChg chg="mod">
          <ac:chgData name="Kreger, Christine" userId="07b08700-4580-4b2b-8f3c-b5ccee8dc705" providerId="ADAL" clId="{3BA81DA3-8930-4269-8678-AD4581EC4EC1}" dt="2025-03-18T16:42:51.967" v="113" actId="962"/>
          <ac:picMkLst>
            <pc:docMk/>
            <pc:sldMk cId="935562481" sldId="291"/>
            <ac:picMk id="5" creationId="{00000000-0000-0000-0000-000000000000}"/>
          </ac:picMkLst>
        </pc:picChg>
        <pc:picChg chg="add del mod">
          <ac:chgData name="Kreger, Christine" userId="07b08700-4580-4b2b-8f3c-b5ccee8dc705" providerId="ADAL" clId="{3BA81DA3-8930-4269-8678-AD4581EC4EC1}" dt="2025-03-18T16:42:29.981" v="111" actId="962"/>
          <ac:picMkLst>
            <pc:docMk/>
            <pc:sldMk cId="935562481" sldId="291"/>
            <ac:picMk id="7"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Sheet1!$A$1</c:f>
              <c:strCache>
                <c:ptCount val="1"/>
                <c:pt idx="0">
                  <c:v>95-97%</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E683-47F4-84F6-1C57443C800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E683-47F4-84F6-1C57443C800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E683-47F4-84F6-1C57443C8008}"/>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E683-47F4-84F6-1C57443C8008}"/>
              </c:ext>
            </c:extLst>
          </c:dPt>
          <c:val>
            <c:numRef>
              <c:f>Sheet1!$A$2:$A$5</c:f>
              <c:numCache>
                <c:formatCode>General</c:formatCode>
                <c:ptCount val="4"/>
                <c:pt idx="0">
                  <c:v>95</c:v>
                </c:pt>
                <c:pt idx="1">
                  <c:v>5</c:v>
                </c:pt>
              </c:numCache>
            </c:numRef>
          </c:val>
          <c:extLst>
            <c:ext xmlns:c16="http://schemas.microsoft.com/office/drawing/2014/chart" uri="{C3380CC4-5D6E-409C-BE32-E72D297353CC}">
              <c16:uniqueId val="{00000008-E683-47F4-84F6-1C57443C80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3CEAAF3-9831-450B-8D59-2C09DB96C8FC}" type="datetimeFigureOut">
              <a:rPr lang="en-US"/>
              <a:t>3/18/2025</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50CD79-FC16-4410-AB61-17F26E6D3BC8}" type="datetimeFigureOut">
              <a:rPr lang="en-US"/>
              <a:t>3/18/2025</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itchFamily="34" charset="0"/>
                <a:cs typeface="Arial" pitchFamily="34" charset="0"/>
              </a:rPr>
              <a:t>EB</a:t>
            </a:r>
          </a:p>
          <a:p>
            <a:r>
              <a:rPr lang="en-US" i="1" dirty="0">
                <a:latin typeface="Arial" pitchFamily="34" charset="0"/>
                <a:cs typeface="Arial" pitchFamily="34" charset="0"/>
              </a:rPr>
              <a:t>Welcome! The goal of this CSL in Session is to put ideas in your minds about serving the incarcerated. </a:t>
            </a:r>
          </a:p>
          <a:p>
            <a:r>
              <a:rPr lang="en-US" i="1" dirty="0">
                <a:latin typeface="Arial" pitchFamily="34" charset="0"/>
                <a:cs typeface="Arial" pitchFamily="34" charset="0"/>
              </a:rPr>
              <a:t>We’re going to cover:</a:t>
            </a:r>
          </a:p>
          <a:p>
            <a:pPr marL="174708" indent="-174708">
              <a:buFont typeface="Arial" panose="020B0604020202020204" pitchFamily="34" charset="0"/>
              <a:buChar char="•"/>
            </a:pPr>
            <a:r>
              <a:rPr lang="en-US" i="1" dirty="0">
                <a:latin typeface="Arial" pitchFamily="34" charset="0"/>
                <a:cs typeface="Arial" pitchFamily="34" charset="0"/>
              </a:rPr>
              <a:t>The correctional</a:t>
            </a:r>
            <a:r>
              <a:rPr lang="en-US" i="1" baseline="0" dirty="0">
                <a:latin typeface="Arial" pitchFamily="34" charset="0"/>
                <a:cs typeface="Arial" pitchFamily="34" charset="0"/>
              </a:rPr>
              <a:t> environment</a:t>
            </a:r>
          </a:p>
          <a:p>
            <a:pPr marL="174708" indent="-174708">
              <a:buFont typeface="Arial" panose="020B0604020202020204" pitchFamily="34" charset="0"/>
              <a:buChar char="•"/>
            </a:pPr>
            <a:r>
              <a:rPr lang="en-US" i="1" baseline="0" dirty="0">
                <a:latin typeface="Arial" pitchFamily="34" charset="0"/>
                <a:cs typeface="Arial" pitchFamily="34" charset="0"/>
              </a:rPr>
              <a:t>Reasons and methods for partnering with libraries in correctional facilities</a:t>
            </a:r>
          </a:p>
          <a:p>
            <a:pPr marL="174708" indent="-174708">
              <a:buFont typeface="Arial" panose="020B0604020202020204" pitchFamily="34" charset="0"/>
              <a:buChar char="•"/>
            </a:pPr>
            <a:r>
              <a:rPr lang="en-US" i="1" baseline="0" dirty="0">
                <a:latin typeface="Arial" pitchFamily="34" charset="0"/>
                <a:cs typeface="Arial" pitchFamily="34" charset="0"/>
              </a:rPr>
              <a:t>Concerns and obstacles you might face</a:t>
            </a:r>
          </a:p>
          <a:p>
            <a:pPr marL="174708" indent="-174708">
              <a:buFont typeface="Arial" panose="020B0604020202020204" pitchFamily="34" charset="0"/>
              <a:buChar char="•"/>
            </a:pPr>
            <a:r>
              <a:rPr lang="en-US" i="1" baseline="0" dirty="0">
                <a:latin typeface="Arial" pitchFamily="34" charset="0"/>
                <a:cs typeface="Arial" pitchFamily="34" charset="0"/>
              </a:rPr>
              <a:t>Rewards of partnering</a:t>
            </a:r>
          </a:p>
          <a:p>
            <a:pPr marL="174708" indent="-174708">
              <a:buFont typeface="Arial" panose="020B0604020202020204" pitchFamily="34" charset="0"/>
              <a:buChar char="•"/>
            </a:pPr>
            <a:endParaRPr lang="en-US" i="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 – Tiers handout</a:t>
            </a:r>
          </a:p>
          <a:p>
            <a:endParaRPr lang="en-US" dirty="0"/>
          </a:p>
          <a:p>
            <a:r>
              <a:rPr lang="en-US" dirty="0"/>
              <a:t>Each tier represents a different level of complexity and commitment – </a:t>
            </a:r>
            <a:r>
              <a:rPr lang="en-US" i="1" dirty="0"/>
              <a:t>not</a:t>
            </a:r>
            <a:r>
              <a:rPr lang="en-US" dirty="0"/>
              <a:t> the value of services to offenders. The services at the first tier can change someone’s life just as much as the third tier.</a:t>
            </a:r>
          </a:p>
        </p:txBody>
      </p:sp>
      <p:sp>
        <p:nvSpPr>
          <p:cNvPr id="4" name="Slide Number Placeholder 3"/>
          <p:cNvSpPr>
            <a:spLocks noGrp="1"/>
          </p:cNvSpPr>
          <p:nvPr>
            <p:ph type="sldNum" sz="quarter" idx="10"/>
          </p:nvPr>
        </p:nvSpPr>
        <p:spPr/>
        <p:txBody>
          <a:bodyPr/>
          <a:lstStyle/>
          <a:p>
            <a:fld id="{0A3C37BE-C303-496D-B5CD-85F2937540FC}" type="slidenum">
              <a:rPr lang="en-US" smtClean="0"/>
              <a:t>10</a:t>
            </a:fld>
            <a:endParaRPr lang="en-US"/>
          </a:p>
        </p:txBody>
      </p:sp>
    </p:spTree>
    <p:extLst>
      <p:ext uri="{BB962C8B-B14F-4D97-AF65-F5344CB8AC3E}">
        <p14:creationId xmlns:p14="http://schemas.microsoft.com/office/powerpoint/2010/main" val="40713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p:txBody>
      </p:sp>
      <p:sp>
        <p:nvSpPr>
          <p:cNvPr id="4" name="Slide Number Placeholder 3"/>
          <p:cNvSpPr>
            <a:spLocks noGrp="1"/>
          </p:cNvSpPr>
          <p:nvPr>
            <p:ph type="sldNum" sz="quarter" idx="10"/>
          </p:nvPr>
        </p:nvSpPr>
        <p:spPr/>
        <p:txBody>
          <a:bodyPr/>
          <a:lstStyle/>
          <a:p>
            <a:fld id="{0A3C37BE-C303-496D-B5CD-85F2937540FC}" type="slidenum">
              <a:rPr lang="en-US" smtClean="0"/>
              <a:t>11</a:t>
            </a:fld>
            <a:endParaRPr lang="en-US"/>
          </a:p>
        </p:txBody>
      </p:sp>
    </p:spTree>
    <p:extLst>
      <p:ext uri="{BB962C8B-B14F-4D97-AF65-F5344CB8AC3E}">
        <p14:creationId xmlns:p14="http://schemas.microsoft.com/office/powerpoint/2010/main" val="333623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p:txBody>
      </p:sp>
      <p:sp>
        <p:nvSpPr>
          <p:cNvPr id="4" name="Slide Number Placeholder 3"/>
          <p:cNvSpPr>
            <a:spLocks noGrp="1"/>
          </p:cNvSpPr>
          <p:nvPr>
            <p:ph type="sldNum" sz="quarter" idx="10"/>
          </p:nvPr>
        </p:nvSpPr>
        <p:spPr/>
        <p:txBody>
          <a:bodyPr/>
          <a:lstStyle/>
          <a:p>
            <a:fld id="{0A3C37BE-C303-496D-B5CD-85F2937540FC}" type="slidenum">
              <a:rPr lang="en-US" smtClean="0"/>
              <a:t>12</a:t>
            </a:fld>
            <a:endParaRPr lang="en-US"/>
          </a:p>
        </p:txBody>
      </p:sp>
    </p:spTree>
    <p:extLst>
      <p:ext uri="{BB962C8B-B14F-4D97-AF65-F5344CB8AC3E}">
        <p14:creationId xmlns:p14="http://schemas.microsoft.com/office/powerpoint/2010/main" val="106293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endParaRPr lang="en-US" dirty="0"/>
          </a:p>
          <a:p>
            <a:r>
              <a:rPr lang="en-US" dirty="0"/>
              <a:t>Arapahoe Library District – has a contract with the sheriff’s office that they have to negotiate and review regularly.</a:t>
            </a:r>
          </a:p>
        </p:txBody>
      </p:sp>
      <p:sp>
        <p:nvSpPr>
          <p:cNvPr id="4" name="Slide Number Placeholder 3"/>
          <p:cNvSpPr>
            <a:spLocks noGrp="1"/>
          </p:cNvSpPr>
          <p:nvPr>
            <p:ph type="sldNum" sz="quarter" idx="10"/>
          </p:nvPr>
        </p:nvSpPr>
        <p:spPr/>
        <p:txBody>
          <a:bodyPr/>
          <a:lstStyle/>
          <a:p>
            <a:fld id="{0A3C37BE-C303-496D-B5CD-85F2937540FC}" type="slidenum">
              <a:rPr lang="en-US" smtClean="0"/>
              <a:t>13</a:t>
            </a:fld>
            <a:endParaRPr lang="en-US"/>
          </a:p>
        </p:txBody>
      </p:sp>
    </p:spTree>
    <p:extLst>
      <p:ext uri="{BB962C8B-B14F-4D97-AF65-F5344CB8AC3E}">
        <p14:creationId xmlns:p14="http://schemas.microsoft.com/office/powerpoint/2010/main" val="2371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endParaRPr lang="en-US" dirty="0"/>
          </a:p>
          <a:p>
            <a:r>
              <a:rPr lang="en-US" dirty="0"/>
              <a:t>Things you’re doing, or things you’ve heard of others doing beyond what we’ve shared today.</a:t>
            </a:r>
          </a:p>
        </p:txBody>
      </p:sp>
      <p:sp>
        <p:nvSpPr>
          <p:cNvPr id="4" name="Slide Number Placeholder 3"/>
          <p:cNvSpPr>
            <a:spLocks noGrp="1"/>
          </p:cNvSpPr>
          <p:nvPr>
            <p:ph type="sldNum" sz="quarter" idx="10"/>
          </p:nvPr>
        </p:nvSpPr>
        <p:spPr/>
        <p:txBody>
          <a:bodyPr/>
          <a:lstStyle/>
          <a:p>
            <a:fld id="{0A3C37BE-C303-496D-B5CD-85F2937540FC}" type="slidenum">
              <a:rPr lang="en-US" smtClean="0"/>
              <a:t>14</a:t>
            </a:fld>
            <a:endParaRPr lang="en-US"/>
          </a:p>
        </p:txBody>
      </p:sp>
    </p:spTree>
    <p:extLst>
      <p:ext uri="{BB962C8B-B14F-4D97-AF65-F5344CB8AC3E}">
        <p14:creationId xmlns:p14="http://schemas.microsoft.com/office/powerpoint/2010/main" val="1564173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a:t>
            </a:r>
          </a:p>
          <a:p>
            <a:r>
              <a:rPr lang="en-US" dirty="0"/>
              <a:t>Bars</a:t>
            </a:r>
            <a:r>
              <a:rPr lang="en-US" baseline="0" dirty="0"/>
              <a:t> &amp; lock icon = Gatekeepers you will face before even getting in the doors to help the incarcerated.</a:t>
            </a:r>
            <a:r>
              <a:rPr lang="en-US" dirty="0"/>
              <a:t> Prison is designed for preventing people from getting out rather than</a:t>
            </a:r>
            <a:r>
              <a:rPr lang="en-US" baseline="0" dirty="0"/>
              <a:t> letting people in. The best advice I can give is to identify a nearby facility and </a:t>
            </a:r>
            <a:r>
              <a:rPr lang="en-US" dirty="0"/>
              <a:t>find an inside point of contact of contact who will advocate to get you in</a:t>
            </a:r>
            <a:r>
              <a:rPr lang="en-US" baseline="0" dirty="0"/>
              <a:t> and help you navigate possible bureaucratic red tape</a:t>
            </a:r>
            <a:r>
              <a:rPr lang="en-US" dirty="0"/>
              <a:t>. We recommend that you laser focus on library staff.</a:t>
            </a:r>
            <a:r>
              <a:rPr lang="en-US" baseline="0" dirty="0"/>
              <a:t> Usually, on the internet, you can find the </a:t>
            </a:r>
            <a:r>
              <a:rPr lang="en-US" dirty="0"/>
              <a:t>main switchboard number for a facility.</a:t>
            </a:r>
            <a:r>
              <a:rPr lang="en-US" baseline="0" dirty="0"/>
              <a:t> When you call, </a:t>
            </a:r>
            <a:r>
              <a:rPr lang="en-US" dirty="0"/>
              <a:t>ask to be transferred to the library</a:t>
            </a:r>
            <a:r>
              <a:rPr lang="en-US" baseline="0" dirty="0"/>
              <a:t> or </a:t>
            </a:r>
            <a:r>
              <a:rPr lang="en-US" dirty="0"/>
              <a:t>education department. Those are the folks who will be most likely to help you get in. Then, bear</a:t>
            </a:r>
            <a:r>
              <a:rPr lang="en-US" baseline="0" dirty="0"/>
              <a:t> in mind that these folks are BUSY, so i</a:t>
            </a:r>
            <a:r>
              <a:rPr lang="en-US" dirty="0"/>
              <a:t>nitial contact may not be enough. It will take some</a:t>
            </a:r>
            <a:r>
              <a:rPr lang="en-US" baseline="0" dirty="0"/>
              <a:t> time and patience to e</a:t>
            </a:r>
            <a:r>
              <a:rPr lang="en-US" dirty="0"/>
              <a:t>arn their trust. It may take many</a:t>
            </a:r>
            <a:r>
              <a:rPr lang="en-US" baseline="0" dirty="0"/>
              <a:t> </a:t>
            </a:r>
            <a:r>
              <a:rPr lang="en-US" dirty="0"/>
              <a:t>follow-up calls or emails so they know you’re not just some </a:t>
            </a:r>
            <a:r>
              <a:rPr lang="en-US" dirty="0" err="1"/>
              <a:t>rando</a:t>
            </a:r>
            <a:r>
              <a:rPr lang="en-US" dirty="0"/>
              <a:t> or salesperson. </a:t>
            </a:r>
          </a:p>
          <a:p>
            <a:endParaRPr lang="en-US" dirty="0"/>
          </a:p>
          <a:p>
            <a:r>
              <a:rPr lang="en-US" dirty="0"/>
              <a:t>Key = Security - Safety is the top concern in correctional facilities. You will likely need advance permission to enter the building and prior approval for materials you want to bring in. You may be restricted from bringing in certain items (cell phones), and you may be expected to dress in a particular way (no jeans). Sometimes you will have to push a button at the front door and try to communicate with an incomprehensible voice to request entry. Of course, expect fences and razor wire and gates and metal detectors (but not always). </a:t>
            </a:r>
          </a:p>
          <a:p>
            <a:endParaRPr lang="en-US" dirty="0"/>
          </a:p>
          <a:p>
            <a:pPr defTabSz="931774"/>
            <a:r>
              <a:rPr lang="en-US" dirty="0"/>
              <a:t>Umbrella = Personal protection - You may need to take special care in an institution, but it’s not as scary as what you might see on TV or movies. Offenders will not be aggressive toward you, but they will be curious about you, VERY curious. Anything new in their boring environment is VERY interesting to them. Trained staff will keep you safe, and, if this is going to be a long-term engagement</a:t>
            </a:r>
            <a:r>
              <a:rPr lang="en-US"/>
              <a:t>,  you </a:t>
            </a:r>
            <a:r>
              <a:rPr lang="en-US" dirty="0"/>
              <a:t>may have an opportunity to </a:t>
            </a:r>
            <a:r>
              <a:rPr lang="en-US"/>
              <a:t>attend training </a:t>
            </a:r>
            <a:r>
              <a:rPr lang="en-US" dirty="0"/>
              <a:t>for volunteers.</a:t>
            </a:r>
          </a:p>
        </p:txBody>
      </p:sp>
      <p:sp>
        <p:nvSpPr>
          <p:cNvPr id="4" name="Slide Number Placeholder 3"/>
          <p:cNvSpPr>
            <a:spLocks noGrp="1"/>
          </p:cNvSpPr>
          <p:nvPr>
            <p:ph type="sldNum" sz="quarter" idx="10"/>
          </p:nvPr>
        </p:nvSpPr>
        <p:spPr/>
        <p:txBody>
          <a:bodyPr/>
          <a:lstStyle/>
          <a:p>
            <a:fld id="{0A3C37BE-C303-496D-B5CD-85F2937540FC}" type="slidenum">
              <a:rPr lang="en-US" smtClean="0"/>
              <a:t>15</a:t>
            </a:fld>
            <a:endParaRPr lang="en-US"/>
          </a:p>
        </p:txBody>
      </p:sp>
    </p:spTree>
    <p:extLst>
      <p:ext uri="{BB962C8B-B14F-4D97-AF65-F5344CB8AC3E}">
        <p14:creationId xmlns:p14="http://schemas.microsoft.com/office/powerpoint/2010/main" val="2078972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 Personal experiences/stories/reactions</a:t>
            </a:r>
          </a:p>
          <a:p>
            <a:endParaRPr lang="en-US" dirty="0"/>
          </a:p>
          <a:p>
            <a:r>
              <a:rPr lang="en-US" dirty="0"/>
              <a:t>Art by: Mr. Keven </a:t>
            </a:r>
            <a:r>
              <a:rPr lang="en-US" dirty="0" err="1"/>
              <a:t>Nechville</a:t>
            </a:r>
            <a:r>
              <a:rPr lang="en-US" dirty="0"/>
              <a:t>, shown</a:t>
            </a:r>
            <a:r>
              <a:rPr lang="en-US" baseline="0" dirty="0"/>
              <a:t> with permission. Created for Asian American Heritage Month – we had a very simple passive program with paper lanterns which got hung in the library. Mr. </a:t>
            </a:r>
            <a:r>
              <a:rPr lang="en-US" baseline="0" dirty="0" err="1"/>
              <a:t>Nechville</a:t>
            </a:r>
            <a:r>
              <a:rPr lang="en-US" baseline="0" dirty="0"/>
              <a:t> colored several, all with this incredible level of detail. He came in one day bleary-eyed, and told me he’d stayed up all night drawing and coloring. He wasn’t the only one who was able to create something beautiful because of a library program.</a:t>
            </a:r>
            <a:endParaRPr lang="en-US" dirty="0"/>
          </a:p>
          <a:p>
            <a:endParaRPr lang="en-US" dirty="0"/>
          </a:p>
          <a:p>
            <a:r>
              <a:rPr lang="en-US" dirty="0"/>
              <a:t>Those in institutions are often the most grateful patrons you can hope to meet. Volunteers who bring programs to institutions are regularly impressed by the intense interest and creativity shown by participants. You may find that serving them is your new passion!</a:t>
            </a:r>
          </a:p>
        </p:txBody>
      </p:sp>
      <p:sp>
        <p:nvSpPr>
          <p:cNvPr id="4" name="Slide Number Placeholder 3"/>
          <p:cNvSpPr>
            <a:spLocks noGrp="1"/>
          </p:cNvSpPr>
          <p:nvPr>
            <p:ph type="sldNum" sz="quarter" idx="10"/>
          </p:nvPr>
        </p:nvSpPr>
        <p:spPr/>
        <p:txBody>
          <a:bodyPr/>
          <a:lstStyle/>
          <a:p>
            <a:fld id="{0A3C37BE-C303-496D-B5CD-85F2937540FC}" type="slidenum">
              <a:rPr lang="en-US" smtClean="0"/>
              <a:t>16</a:t>
            </a:fld>
            <a:endParaRPr lang="en-US"/>
          </a:p>
        </p:txBody>
      </p:sp>
    </p:spTree>
    <p:extLst>
      <p:ext uri="{BB962C8B-B14F-4D97-AF65-F5344CB8AC3E}">
        <p14:creationId xmlns:p14="http://schemas.microsoft.com/office/powerpoint/2010/main" val="419235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 Personal experiences/stories/reactions</a:t>
            </a:r>
          </a:p>
          <a:p>
            <a:endParaRPr lang="en-US" dirty="0"/>
          </a:p>
          <a:p>
            <a:r>
              <a:rPr lang="en-US" dirty="0"/>
              <a:t>Thanks to a nonprofit called Pop Culture Classroom in Denver, my prison library got this incredible program called LEAD With Comics.</a:t>
            </a:r>
            <a:r>
              <a:rPr lang="en-US" baseline="0" dirty="0"/>
              <a:t> Offenders could learn to draw and write their own comic book, plus they read graphic novels purchased for us by PCC. On the left is a picture of me with an SCF teacher, </a:t>
            </a:r>
            <a:r>
              <a:rPr lang="en-US" baseline="0" dirty="0" err="1"/>
              <a:t>Renae</a:t>
            </a:r>
            <a:r>
              <a:rPr lang="en-US" baseline="0" dirty="0"/>
              <a:t> </a:t>
            </a:r>
            <a:r>
              <a:rPr lang="en-US" baseline="0" dirty="0" err="1"/>
              <a:t>Kubitz</a:t>
            </a:r>
            <a:r>
              <a:rPr lang="en-US" baseline="0" dirty="0"/>
              <a:t>, and one of our first students to complete the program, Mr. Matthew </a:t>
            </a:r>
            <a:r>
              <a:rPr lang="en-US" baseline="0" dirty="0" err="1"/>
              <a:t>LaBonte</a:t>
            </a:r>
            <a:r>
              <a:rPr lang="en-US" baseline="0" dirty="0"/>
              <a:t>. I’m on the right. His comic, which was a poem he wrote and illustrated, was published in a collection produced by PCC. The State Library even sent a copy home to his dad.</a:t>
            </a:r>
          </a:p>
          <a:p>
            <a:endParaRPr lang="en-US" baseline="0" dirty="0"/>
          </a:p>
          <a:p>
            <a:r>
              <a:rPr lang="en-US" baseline="0" dirty="0"/>
              <a:t>On the left is the 2017 Eisner grant-funded lecture. I applied for ALA and the Eisner Foundation’s grant, and received materials to use in LEAD and in our libraries. A professor from CU Boulder, Dr. </a:t>
            </a:r>
            <a:r>
              <a:rPr lang="en-US" baseline="0" dirty="0" err="1"/>
              <a:t>Kuskin</a:t>
            </a:r>
            <a:r>
              <a:rPr lang="en-US" baseline="0" dirty="0"/>
              <a:t>, volunteered his own time to give the lecture. This is the first group of attendees. We had an amazing set of conversations about art, literature, and superheroes.</a:t>
            </a:r>
          </a:p>
          <a:p>
            <a:endParaRPr lang="en-US" baseline="0" dirty="0"/>
          </a:p>
          <a:p>
            <a:r>
              <a:rPr lang="en-US" baseline="0" dirty="0"/>
              <a:t>Dr. </a:t>
            </a:r>
            <a:r>
              <a:rPr lang="en-US" baseline="0" dirty="0" err="1"/>
              <a:t>Kuskin</a:t>
            </a:r>
            <a:r>
              <a:rPr lang="en-US" baseline="0" dirty="0"/>
              <a:t> even mentioned that the level of conversation he experienced was comparable to what he’s seen in graduate-level seminars.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17</a:t>
            </a:fld>
            <a:endParaRPr lang="en-US"/>
          </a:p>
        </p:txBody>
      </p:sp>
    </p:spTree>
    <p:extLst>
      <p:ext uri="{BB962C8B-B14F-4D97-AF65-F5344CB8AC3E}">
        <p14:creationId xmlns:p14="http://schemas.microsoft.com/office/powerpoint/2010/main" val="2673612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a:t>
            </a:r>
          </a:p>
          <a:p>
            <a:endParaRPr lang="en-US" dirty="0"/>
          </a:p>
          <a:p>
            <a:r>
              <a:rPr lang="en-US" dirty="0"/>
              <a:t>Answer questions,</a:t>
            </a:r>
            <a:r>
              <a:rPr lang="en-US" baseline="0" dirty="0"/>
              <a:t> if any.</a:t>
            </a:r>
            <a:endParaRPr lang="en-US" dirty="0"/>
          </a:p>
          <a:p>
            <a:endParaRPr lang="en-US" dirty="0"/>
          </a:p>
          <a:p>
            <a:endParaRPr lang="en-US" dirty="0"/>
          </a:p>
          <a:p>
            <a:r>
              <a:rPr lang="en-US" dirty="0"/>
              <a:t>If you’re in Colorado, contact me</a:t>
            </a:r>
            <a:r>
              <a:rPr lang="en-US" baseline="0" dirty="0"/>
              <a:t> or Erin to locate </a:t>
            </a:r>
            <a:r>
              <a:rPr lang="en-US" dirty="0"/>
              <a:t>info about your nearest state facility</a:t>
            </a:r>
          </a:p>
        </p:txBody>
      </p:sp>
      <p:sp>
        <p:nvSpPr>
          <p:cNvPr id="4" name="Slide Number Placeholder 3"/>
          <p:cNvSpPr>
            <a:spLocks noGrp="1"/>
          </p:cNvSpPr>
          <p:nvPr>
            <p:ph type="sldNum" sz="quarter" idx="10"/>
          </p:nvPr>
        </p:nvSpPr>
        <p:spPr/>
        <p:txBody>
          <a:bodyPr/>
          <a:lstStyle/>
          <a:p>
            <a:fld id="{0A3C37BE-C303-496D-B5CD-85F2937540FC}" type="slidenum">
              <a:rPr lang="en-US" smtClean="0"/>
              <a:t>18</a:t>
            </a:fld>
            <a:endParaRPr lang="en-US"/>
          </a:p>
        </p:txBody>
      </p:sp>
    </p:spTree>
    <p:extLst>
      <p:ext uri="{BB962C8B-B14F-4D97-AF65-F5344CB8AC3E}">
        <p14:creationId xmlns:p14="http://schemas.microsoft.com/office/powerpoint/2010/main" val="4293886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TA</a:t>
            </a:r>
          </a:p>
          <a:p>
            <a:pPr defTabSz="931774">
              <a:defRPr/>
            </a:pPr>
            <a:endParaRPr lang="en-US" baseline="0" dirty="0"/>
          </a:p>
          <a:p>
            <a:pPr defTabSz="931774">
              <a:defRPr/>
            </a:pPr>
            <a:r>
              <a:rPr lang="en-US" baseline="0" dirty="0"/>
              <a:t>Our contact info</a:t>
            </a:r>
          </a:p>
          <a:p>
            <a:r>
              <a:rPr lang="en-US" dirty="0"/>
              <a:t>ILD</a:t>
            </a:r>
            <a:r>
              <a:rPr lang="en-US" baseline="0" dirty="0"/>
              <a:t> CSL page</a:t>
            </a:r>
          </a:p>
          <a:p>
            <a:r>
              <a:rPr lang="en-US" dirty="0"/>
              <a:t>Library Services to the Incarcerated</a:t>
            </a:r>
          </a:p>
          <a:p>
            <a:endParaRPr lang="en-US" dirty="0"/>
          </a:p>
          <a:p>
            <a:r>
              <a:rPr lang="en-US" dirty="0" err="1"/>
              <a:t>Remerg</a:t>
            </a:r>
            <a:r>
              <a:rPr lang="en-US" baseline="0" dirty="0"/>
              <a:t> in case you are currently serving the formerly incarcerated in your library</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19</a:t>
            </a:fld>
            <a:endParaRPr lang="en-US"/>
          </a:p>
        </p:txBody>
      </p:sp>
    </p:spTree>
    <p:extLst>
      <p:ext uri="{BB962C8B-B14F-4D97-AF65-F5344CB8AC3E}">
        <p14:creationId xmlns:p14="http://schemas.microsoft.com/office/powerpoint/2010/main" val="415681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each introduce</a:t>
            </a:r>
            <a:r>
              <a:rPr lang="en-US" baseline="0" dirty="0"/>
              <a:t> ourselves</a:t>
            </a:r>
          </a:p>
          <a:p>
            <a:endParaRPr lang="en-US" baseline="0" dirty="0"/>
          </a:p>
          <a:p>
            <a:r>
              <a:rPr lang="en-US" baseline="0" dirty="0"/>
              <a:t>Erin Boyington, Adult Institutions Senior Consultant for the Colorado State Library. I work with incarcerated adults throughout the state. Before coming to the Colorado State Library, I was the library manager for the Sterling Correctional Facility Libraries.</a:t>
            </a:r>
          </a:p>
          <a:p>
            <a:endParaRPr lang="en-US" baseline="0" dirty="0"/>
          </a:p>
          <a:p>
            <a:r>
              <a:rPr lang="en-US" baseline="0" dirty="0"/>
              <a:t>Teresa Allen, Youth Institutions Consultant for Institutional Library Development. I do the same thing as Erin but for youth populations. Before coming to the Colorado State Library, I worked as a school librarian before that I taught middle school language arts and high school English to teen felons (similar behaviors!) I’ve also volunteered at the Denver Public Library’s Community Technology Center at the Central downtown branch.</a:t>
            </a:r>
          </a:p>
          <a:p>
            <a:endParaRPr lang="en-US" baseline="0" dirty="0"/>
          </a:p>
          <a:p>
            <a:r>
              <a:rPr lang="en-US" baseline="0" dirty="0"/>
              <a:t>Our experience is with state-owned, state-operated correctional facilities, but many of the things we talk about today can be applied to other secure settings like city and county jails or residential treatment centers in your area.</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2</a:t>
            </a:fld>
            <a:endParaRPr lang="en-US"/>
          </a:p>
        </p:txBody>
      </p:sp>
    </p:spTree>
    <p:extLst>
      <p:ext uri="{BB962C8B-B14F-4D97-AF65-F5344CB8AC3E}">
        <p14:creationId xmlns:p14="http://schemas.microsoft.com/office/powerpoint/2010/main" val="2411154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20</a:t>
            </a:fld>
            <a:endParaRPr lang="en-US"/>
          </a:p>
        </p:txBody>
      </p:sp>
    </p:spTree>
    <p:extLst>
      <p:ext uri="{BB962C8B-B14F-4D97-AF65-F5344CB8AC3E}">
        <p14:creationId xmlns:p14="http://schemas.microsoft.com/office/powerpoint/2010/main" val="47215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a:t>
            </a:r>
          </a:p>
          <a:p>
            <a:endParaRPr lang="en-US" dirty="0"/>
          </a:p>
          <a:p>
            <a:r>
              <a:rPr lang="en-US" dirty="0"/>
              <a:t>Now we’d like to learn</a:t>
            </a:r>
            <a:r>
              <a:rPr lang="en-US" baseline="0" dirty="0"/>
              <a:t> a little bit about you. </a:t>
            </a:r>
          </a:p>
          <a:p>
            <a:endParaRPr lang="en-US" dirty="0"/>
          </a:p>
          <a:p>
            <a:r>
              <a:rPr lang="en-US" dirty="0"/>
              <a:t>Mark</a:t>
            </a:r>
            <a:r>
              <a:rPr lang="en-US" baseline="0" dirty="0"/>
              <a:t> your location with a dot.</a:t>
            </a:r>
            <a:endParaRPr lang="en-US" dirty="0"/>
          </a:p>
          <a:p>
            <a:endParaRPr lang="en-US" dirty="0"/>
          </a:p>
          <a:p>
            <a:r>
              <a:rPr lang="en-US" dirty="0"/>
              <a:t>Type into chat what type of library you</a:t>
            </a:r>
            <a:r>
              <a:rPr lang="en-US" baseline="0" dirty="0"/>
              <a:t> work in.</a:t>
            </a:r>
          </a:p>
          <a:p>
            <a:endParaRPr lang="en-US" baseline="0" dirty="0"/>
          </a:p>
          <a:p>
            <a:r>
              <a:rPr lang="en-US" baseline="0" dirty="0"/>
              <a:t>We can comment on any patterns or observations. </a:t>
            </a:r>
          </a:p>
        </p:txBody>
      </p:sp>
      <p:sp>
        <p:nvSpPr>
          <p:cNvPr id="4" name="Slide Number Placeholder 3"/>
          <p:cNvSpPr>
            <a:spLocks noGrp="1"/>
          </p:cNvSpPr>
          <p:nvPr>
            <p:ph type="sldNum" sz="quarter" idx="10"/>
          </p:nvPr>
        </p:nvSpPr>
        <p:spPr/>
        <p:txBody>
          <a:bodyPr/>
          <a:lstStyle/>
          <a:p>
            <a:fld id="{0A3C37BE-C303-496D-B5CD-85F2937540FC}" type="slidenum">
              <a:rPr lang="en-US" smtClean="0"/>
              <a:t>3</a:t>
            </a:fld>
            <a:endParaRPr lang="en-US"/>
          </a:p>
        </p:txBody>
      </p:sp>
    </p:spTree>
    <p:extLst>
      <p:ext uri="{BB962C8B-B14F-4D97-AF65-F5344CB8AC3E}">
        <p14:creationId xmlns:p14="http://schemas.microsoft.com/office/powerpoint/2010/main" val="411191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 –</a:t>
            </a:r>
          </a:p>
          <a:p>
            <a:endParaRPr lang="en-US" dirty="0"/>
          </a:p>
          <a:p>
            <a:pPr defTabSz="931774"/>
            <a:r>
              <a:rPr lang="en-US" dirty="0"/>
              <a:t>Ask: Type in the chat box words that come to your mind when you think of prison. Mention “stress” and “boredom” if they don’t.</a:t>
            </a:r>
            <a:r>
              <a:rPr lang="en-US" baseline="0" dirty="0"/>
              <a:t> </a:t>
            </a:r>
            <a:endParaRPr lang="en-US" dirty="0"/>
          </a:p>
          <a:p>
            <a:endParaRPr lang="en-US" dirty="0"/>
          </a:p>
          <a:p>
            <a:r>
              <a:rPr lang="en-US" dirty="0"/>
              <a:t>The terms “jail” and “prison” are often used interchangeably, but they mean very different things depending on what state you’re in. Be aware that each type of institution has a different government oversight (county, state, federal), and may have very different security requirements and population profiles. You may also have private institutions close by, which have contracts. For today’s session, we’ll use the term “facility” to refer to all of these types of places that incarcerate people.</a:t>
            </a:r>
          </a:p>
          <a:p>
            <a:endParaRPr lang="en-US" dirty="0"/>
          </a:p>
          <a:p>
            <a:r>
              <a:rPr lang="en-US" dirty="0"/>
              <a:t>Chances are that you’ve met people on parole in your libraries now. Not everyone who is convicted and released then goes on to parole, but many remain under some type of supervision after release.</a:t>
            </a:r>
          </a:p>
          <a:p>
            <a:pPr lvl="0" rtl="0" fontAlgn="base"/>
            <a:endParaRPr lang="en-US" dirty="0"/>
          </a:p>
          <a:p>
            <a:pPr lvl="0" rtl="0" fontAlgn="base"/>
            <a:r>
              <a:rPr lang="en-US" dirty="0"/>
              <a:t>I would say that a primary problem of being incarcerated from the offender’s standpoint is simply being bored. There are few chances to improve as a person, to learn and grow. This is where libraries come in!</a:t>
            </a:r>
          </a:p>
        </p:txBody>
      </p:sp>
      <p:sp>
        <p:nvSpPr>
          <p:cNvPr id="4" name="Slide Number Placeholder 3"/>
          <p:cNvSpPr>
            <a:spLocks noGrp="1"/>
          </p:cNvSpPr>
          <p:nvPr>
            <p:ph type="sldNum" sz="quarter" idx="10"/>
          </p:nvPr>
        </p:nvSpPr>
        <p:spPr/>
        <p:txBody>
          <a:bodyPr/>
          <a:lstStyle/>
          <a:p>
            <a:fld id="{0A3C37BE-C303-496D-B5CD-85F2937540FC}" type="slidenum">
              <a:rPr lang="en-US" smtClean="0"/>
              <a:t>4</a:t>
            </a:fld>
            <a:endParaRPr lang="en-US"/>
          </a:p>
        </p:txBody>
      </p:sp>
    </p:spTree>
    <p:extLst>
      <p:ext uri="{BB962C8B-B14F-4D97-AF65-F5344CB8AC3E}">
        <p14:creationId xmlns:p14="http://schemas.microsoft.com/office/powerpoint/2010/main" val="1645472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endParaRPr lang="en-US" dirty="0"/>
          </a:p>
          <a:p>
            <a:r>
              <a:rPr lang="en-US" dirty="0"/>
              <a:t>Image: The Shawshank</a:t>
            </a:r>
            <a:r>
              <a:rPr lang="en-US" baseline="0" dirty="0"/>
              <a:t> Redemption library</a:t>
            </a:r>
            <a:endParaRPr lang="en-US" dirty="0"/>
          </a:p>
          <a:p>
            <a:endParaRPr lang="en-US" dirty="0"/>
          </a:p>
          <a:p>
            <a:r>
              <a:rPr lang="en-US" dirty="0"/>
              <a:t>Your idea of prison may</a:t>
            </a:r>
            <a:r>
              <a:rPr lang="en-US" baseline="0" dirty="0"/>
              <a:t> come exclusively from the movies. They may get some details right, but each facility is as different as one library is different from another.</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5</a:t>
            </a:fld>
            <a:endParaRPr lang="en-US"/>
          </a:p>
        </p:txBody>
      </p:sp>
    </p:spTree>
    <p:extLst>
      <p:ext uri="{BB962C8B-B14F-4D97-AF65-F5344CB8AC3E}">
        <p14:creationId xmlns:p14="http://schemas.microsoft.com/office/powerpoint/2010/main" val="148587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a:t>
            </a:r>
          </a:p>
          <a:p>
            <a:endParaRPr lang="en-US" dirty="0"/>
          </a:p>
          <a:p>
            <a:r>
              <a:rPr lang="en-US" dirty="0"/>
              <a:t>For example, here is a photo of the Youthful</a:t>
            </a:r>
            <a:r>
              <a:rPr lang="en-US" baseline="0" dirty="0"/>
              <a:t> Offender Services Library in Pueblo, Colorado. This is the newest-constructed library in CDOC. Colorado’s correctional libraries have the benefit of budgets, which means they receive new materials as well as donated ones. They can be the most welcoming place in the entire facility. I’ve had patrons tell me they come to the library because it’s the only place they can feel normal, and it’s often a peaceful haven.</a:t>
            </a:r>
          </a:p>
          <a:p>
            <a:endParaRPr lang="en-US" baseline="0" dirty="0"/>
          </a:p>
          <a:p>
            <a:r>
              <a:rPr lang="en-US" baseline="0" dirty="0"/>
              <a:t>Staffing varies by state, but Colorado mostly employs paraprofessionals to do the work at the state prisons. There are only four professional librarian positions in CDOC statewide, and they all manage multiple libraries.</a:t>
            </a:r>
          </a:p>
          <a:p>
            <a:pPr marL="232943" indent="-232943">
              <a:buAutoNum type="arabicParenR"/>
            </a:pPr>
            <a:r>
              <a:rPr lang="en-US" baseline="0" dirty="0"/>
              <a:t>Our paraprofessional staff have a wide range of experience and training</a:t>
            </a:r>
          </a:p>
          <a:p>
            <a:pPr marL="232943" indent="-232943">
              <a:buAutoNum type="arabicParenR"/>
            </a:pPr>
            <a:r>
              <a:rPr lang="en-US" baseline="0" dirty="0"/>
              <a:t>They are incredibly busy with day-to-day library tasks, as well as tasks required by their institutions. Searching books, supervising offenders, etc. “Other duties as assigned” might mean making sandwiches in the kitchen during a lockdown, or searching shelves for contraband.</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6</a:t>
            </a:fld>
            <a:endParaRPr lang="en-US"/>
          </a:p>
        </p:txBody>
      </p:sp>
    </p:spTree>
    <p:extLst>
      <p:ext uri="{BB962C8B-B14F-4D97-AF65-F5344CB8AC3E}">
        <p14:creationId xmlns:p14="http://schemas.microsoft.com/office/powerpoint/2010/main" val="97877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a:t>
            </a:r>
            <a:endParaRPr lang="en-US" b="0" dirty="0">
              <a:effectLst/>
            </a:endParaRPr>
          </a:p>
          <a:p>
            <a:pPr lvl="0" rtl="0" fontAlgn="base"/>
            <a:r>
              <a:rPr lang="en-US" dirty="0"/>
              <a:t>Why create partnerships with these facilities? </a:t>
            </a:r>
          </a:p>
          <a:p>
            <a:pPr lvl="0" rtl="0" fontAlgn="base"/>
            <a:endParaRPr lang="en-US" dirty="0"/>
          </a:p>
          <a:p>
            <a:pPr lvl="0" rtl="0" fontAlgn="base"/>
            <a:r>
              <a:rPr lang="en-US" dirty="0"/>
              <a:t>You’ve already got so much to do! These are criminals! Why spend your time and energy helping them?</a:t>
            </a:r>
          </a:p>
          <a:p>
            <a:pPr lvl="0" rtl="0" fontAlgn="base"/>
            <a:endParaRPr lang="en-US" dirty="0"/>
          </a:p>
          <a:p>
            <a:pPr lvl="0" rtl="0" fontAlgn="base"/>
            <a:r>
              <a:rPr lang="en-US" dirty="0"/>
              <a:t>We’re guessing that if you are here, you are a part of “the choir,” and we don’t need to preach to you, but you may need to explain to </a:t>
            </a:r>
            <a:r>
              <a:rPr lang="en-US" u="sng" dirty="0"/>
              <a:t>other</a:t>
            </a:r>
            <a:r>
              <a:rPr lang="en-US" dirty="0"/>
              <a:t> people why we should support the incarcerated.</a:t>
            </a:r>
          </a:p>
          <a:p>
            <a:pPr lvl="0" rtl="0" fontAlgn="base"/>
            <a:endParaRPr lang="en-US" dirty="0"/>
          </a:p>
          <a:p>
            <a:pPr lvl="0" rtl="0" fontAlgn="base"/>
            <a:r>
              <a:rPr lang="en-US" dirty="0"/>
              <a:t>Here are some reasons to support those who are incarcerated:</a:t>
            </a:r>
          </a:p>
          <a:p>
            <a:pPr lvl="0" rtl="0" fontAlgn="base"/>
            <a:endParaRPr lang="en-US" dirty="0"/>
          </a:p>
          <a:p>
            <a:pPr lvl="0" rtl="0" fontAlgn="base"/>
            <a:r>
              <a:rPr lang="en-US" dirty="0"/>
              <a:t>97%: Most people in prison have less than two year sentences and 95-97% </a:t>
            </a:r>
            <a:r>
              <a:rPr lang="en-US" u="sng" dirty="0"/>
              <a:t>will</a:t>
            </a:r>
            <a:r>
              <a:rPr lang="en-US" dirty="0"/>
              <a:t> get out. These are your future patrons (and neighbors), and we want them to be the best citizens they can be. The small percentage who will NOT get out need our support, too. </a:t>
            </a:r>
          </a:p>
          <a:p>
            <a:pPr lvl="0" rtl="0" fontAlgn="base"/>
            <a:endParaRPr lang="en-US" dirty="0"/>
          </a:p>
          <a:p>
            <a:pPr defTabSz="931774" fontAlgn="base"/>
            <a:r>
              <a:rPr lang="en-US" dirty="0"/>
              <a:t>Our country locks up A LOT of people, and most are from populations that are already disadvantaged. In Colorado, approximately 800 men and women are released monthly from these facilities with a majority returning to the Denver metro area. Of these 800, 150 release into homelessness. Often, they lack significant family support or personal resources to provide for basic needs. Many have struggled with troubled or abusive childhoods, poor education, and mental health or substance abuse issues. The majority are economically disadvantaged upon release. They yearn for self-sufficiency and self-respect, while endeavoring to live as productive citizens.</a:t>
            </a:r>
          </a:p>
          <a:p>
            <a:pPr lvl="0" rtl="0" fontAlgn="base"/>
            <a:endParaRPr lang="en-US" dirty="0"/>
          </a:p>
          <a:p>
            <a:pPr lvl="0" rtl="0" fontAlgn="base"/>
            <a:r>
              <a:rPr lang="en-US" dirty="0"/>
              <a:t>$: In 2016, almost 23,000 men and women were incarcerated in Colorado State correctional facilities at an average cost to taxpayers of close to $36,000 per person per year. </a:t>
            </a:r>
          </a:p>
          <a:p>
            <a:pPr lvl="0" rtl="0" fontAlgn="base"/>
            <a:endParaRPr lang="en-US" dirty="0"/>
          </a:p>
          <a:p>
            <a:pPr lvl="0" rtl="0" fontAlgn="base"/>
            <a:r>
              <a:rPr lang="en-US" dirty="0"/>
              <a:t>Over half recidivate (or return to prison) within five years, again costing more taxpayer dollars. </a:t>
            </a:r>
          </a:p>
          <a:p>
            <a:pPr lvl="0" rtl="0" fontAlgn="base"/>
            <a:endParaRPr lang="en-US" dirty="0"/>
          </a:p>
          <a:p>
            <a:pPr lvl="0" rtl="0" fontAlgn="base"/>
            <a:r>
              <a:rPr lang="en-US" dirty="0"/>
              <a:t>If offenders become less likely to recidivate, they will be less of a financial burden on society.</a:t>
            </a:r>
          </a:p>
          <a:p>
            <a:pPr lvl="0" rtl="0" fontAlgn="base"/>
            <a:endParaRPr lang="en-US" dirty="0"/>
          </a:p>
          <a:p>
            <a:pPr lvl="0" rtl="0" fontAlgn="base"/>
            <a:r>
              <a:rPr lang="en-US" dirty="0"/>
              <a:t>So how do we reduce recidivism? 	Improve their chances for successful reentry to their communities. </a:t>
            </a:r>
          </a:p>
        </p:txBody>
      </p:sp>
      <p:sp>
        <p:nvSpPr>
          <p:cNvPr id="4" name="Slide Number Placeholder 3"/>
          <p:cNvSpPr>
            <a:spLocks noGrp="1"/>
          </p:cNvSpPr>
          <p:nvPr>
            <p:ph type="sldNum" sz="quarter" idx="10"/>
          </p:nvPr>
        </p:nvSpPr>
        <p:spPr/>
        <p:txBody>
          <a:bodyPr/>
          <a:lstStyle/>
          <a:p>
            <a:fld id="{0A3C37BE-C303-496D-B5CD-85F2937540FC}" type="slidenum">
              <a:rPr lang="en-US" smtClean="0"/>
              <a:t>7</a:t>
            </a:fld>
            <a:endParaRPr lang="en-US"/>
          </a:p>
        </p:txBody>
      </p:sp>
    </p:spTree>
    <p:extLst>
      <p:ext uri="{BB962C8B-B14F-4D97-AF65-F5344CB8AC3E}">
        <p14:creationId xmlns:p14="http://schemas.microsoft.com/office/powerpoint/2010/main" val="178233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EB – Define reentry.</a:t>
            </a:r>
          </a:p>
          <a:p>
            <a:endParaRPr lang="en-US" baseline="0" dirty="0"/>
          </a:p>
          <a:p>
            <a:r>
              <a:rPr lang="en-US" dirty="0"/>
              <a:t>“A broad term that refers to the issues related to the </a:t>
            </a:r>
            <a:r>
              <a:rPr lang="en-US" b="1" dirty="0"/>
              <a:t>transition of ex-offenders from incarceration to community</a:t>
            </a:r>
            <a:r>
              <a:rPr lang="en-US" dirty="0"/>
              <a:t>. Reentry specifically involves using programs that promote the effective </a:t>
            </a:r>
            <a:r>
              <a:rPr lang="en-US" b="1" dirty="0"/>
              <a:t>reintegration</a:t>
            </a:r>
            <a:r>
              <a:rPr lang="en-US" dirty="0"/>
              <a:t> of ex-offenders into communities when they are released from prison and jail.”</a:t>
            </a:r>
          </a:p>
          <a:p>
            <a:pPr algn="r"/>
            <a:r>
              <a:rPr lang="en-US" sz="1100" dirty="0"/>
              <a:t>National Crime Prevention Council</a:t>
            </a:r>
          </a:p>
          <a:p>
            <a:pPr algn="r"/>
            <a:endParaRPr lang="en-US" sz="1100" dirty="0"/>
          </a:p>
          <a:p>
            <a:r>
              <a:rPr lang="en-US" dirty="0"/>
              <a:t>“</a:t>
            </a:r>
            <a:r>
              <a:rPr lang="en-US" b="1" dirty="0"/>
              <a:t>Returning to the community from jail or prison</a:t>
            </a:r>
            <a:r>
              <a:rPr lang="en-US" dirty="0"/>
              <a:t> is a complex transition for most offenders, as well as for their families and communities. Upon reentering society, former offenders are </a:t>
            </a:r>
            <a:r>
              <a:rPr lang="en-US" b="1" dirty="0"/>
              <a:t>likely to struggle</a:t>
            </a:r>
            <a:r>
              <a:rPr lang="en-US" dirty="0"/>
              <a:t> with substance abuse, lack of adequate education and job skills, limited housing options, and mental health issues.”</a:t>
            </a:r>
          </a:p>
          <a:p>
            <a:pPr algn="r"/>
            <a:r>
              <a:rPr lang="en-US" sz="1100" dirty="0"/>
              <a:t>National Institute of Justice</a:t>
            </a:r>
          </a:p>
          <a:p>
            <a:pPr algn="l"/>
            <a:endParaRPr lang="en-US" sz="1100" dirty="0"/>
          </a:p>
          <a:p>
            <a:pPr algn="l"/>
            <a:r>
              <a:rPr lang="en-US" sz="1100" dirty="0"/>
              <a:t>I’ve heard reentry from prison compared to shuttle reentry from orbit, and I think it’s an apt image. Both can be jarring, fearful, and dangerous. And unlike astronauts, ex-offenders may have little help or training before launch.</a:t>
            </a:r>
            <a:r>
              <a:rPr lang="en-US" baseline="0" dirty="0"/>
              <a:t> </a:t>
            </a:r>
          </a:p>
        </p:txBody>
      </p:sp>
      <p:sp>
        <p:nvSpPr>
          <p:cNvPr id="4" name="Slide Number Placeholder 3"/>
          <p:cNvSpPr>
            <a:spLocks noGrp="1"/>
          </p:cNvSpPr>
          <p:nvPr>
            <p:ph type="sldNum" sz="quarter" idx="10"/>
          </p:nvPr>
        </p:nvSpPr>
        <p:spPr/>
        <p:txBody>
          <a:bodyPr/>
          <a:lstStyle/>
          <a:p>
            <a:fld id="{0A3C37BE-C303-496D-B5CD-85F2937540FC}" type="slidenum">
              <a:rPr lang="en-US" smtClean="0"/>
              <a:t>8</a:t>
            </a:fld>
            <a:endParaRPr lang="en-US"/>
          </a:p>
        </p:txBody>
      </p:sp>
    </p:spTree>
    <p:extLst>
      <p:ext uri="{BB962C8B-B14F-4D97-AF65-F5344CB8AC3E}">
        <p14:creationId xmlns:p14="http://schemas.microsoft.com/office/powerpoint/2010/main" val="2844601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 – You</a:t>
            </a:r>
            <a:r>
              <a:rPr lang="en-US" baseline="0" dirty="0"/>
              <a:t> got it! You covered many of the reentry needs faced by the formerly incarcerated. </a:t>
            </a:r>
          </a:p>
          <a:p>
            <a:endParaRPr lang="en-US" baseline="0" dirty="0"/>
          </a:p>
          <a:p>
            <a:r>
              <a:rPr lang="en-US" baseline="0" dirty="0"/>
              <a:t>Pretend for a moment that you were recently released from prison after being locked up, say, 8 years (since 2010). What are you going to have to figure out in the first couple of weeks after release?</a:t>
            </a:r>
          </a:p>
          <a:p>
            <a:endParaRPr lang="en-US" baseline="0" dirty="0"/>
          </a:p>
          <a:p>
            <a:r>
              <a:rPr lang="en-US" b="0" dirty="0">
                <a:effectLst/>
              </a:rPr>
              <a:t>Identification– A current </a:t>
            </a:r>
            <a:r>
              <a:rPr lang="en-US" b="0" baseline="0" dirty="0">
                <a:effectLst/>
              </a:rPr>
              <a:t>state-issued I</a:t>
            </a:r>
            <a:r>
              <a:rPr lang="en-US" b="0" dirty="0">
                <a:effectLst/>
              </a:rPr>
              <a:t>D is essential for </a:t>
            </a:r>
            <a:r>
              <a:rPr lang="en-US" b="0" dirty="0" err="1">
                <a:effectLst/>
              </a:rPr>
              <a:t>adulting</a:t>
            </a:r>
            <a:r>
              <a:rPr lang="en-US" b="0" dirty="0">
                <a:effectLst/>
              </a:rPr>
              <a:t>, but that might be a problem if you’ve been locked up (? Mention DOC initiative to release</a:t>
            </a:r>
            <a:r>
              <a:rPr lang="en-US" b="0" baseline="0" dirty="0">
                <a:effectLst/>
              </a:rPr>
              <a:t> all offenders with w state-issued IDs?)</a:t>
            </a:r>
            <a:endParaRPr lang="en-US" b="0" dirty="0">
              <a:effectLst/>
            </a:endParaRPr>
          </a:p>
          <a:p>
            <a:r>
              <a:rPr lang="en-US" b="0" dirty="0">
                <a:effectLst/>
              </a:rPr>
              <a:t>Housing – As we in the Denver metro area know, it’s hard to find affordable housing, even w/o a criminal background. </a:t>
            </a:r>
          </a:p>
          <a:p>
            <a:r>
              <a:rPr lang="en-US" b="0" dirty="0">
                <a:effectLst/>
              </a:rPr>
              <a:t>Family</a:t>
            </a:r>
            <a:r>
              <a:rPr lang="en-US" b="0" baseline="0" dirty="0">
                <a:effectLst/>
              </a:rPr>
              <a:t> – Not everyone gets visited in prison, and you may have to work hard to reestablish or repair connections with family members. </a:t>
            </a:r>
          </a:p>
          <a:p>
            <a:pPr defTabSz="931774"/>
            <a:r>
              <a:rPr lang="en-US" b="0" baseline="0" dirty="0">
                <a:effectLst/>
              </a:rPr>
              <a:t>Work – If you have a felony record, meaningful, well-paid jobs are especially challenging to find. Ex-offenders are more likely to end up in labor-intensive, blue collar jobs – if they can find a job at all. </a:t>
            </a:r>
          </a:p>
          <a:p>
            <a:pPr defTabSz="931774"/>
            <a:r>
              <a:rPr lang="en-US" b="0" baseline="0" dirty="0">
                <a:effectLst/>
              </a:rPr>
              <a:t>Transportation – Do you have money saved to buy a car? If not, can you afford public transportation? Can you even understand a bus schedule? </a:t>
            </a:r>
          </a:p>
          <a:p>
            <a:pPr defTabSz="931774"/>
            <a:r>
              <a:rPr lang="en-US" b="0" baseline="0" dirty="0">
                <a:effectLst/>
              </a:rPr>
              <a:t>Food – Can you afford food? Do you know how to eat healthfully? </a:t>
            </a:r>
          </a:p>
          <a:p>
            <a:pPr defTabSz="931774"/>
            <a:r>
              <a:rPr lang="en-US" b="0" baseline="0" dirty="0">
                <a:effectLst/>
              </a:rPr>
              <a:t>Clothing – Even if you have clothing, do you have a place to launder it? </a:t>
            </a:r>
          </a:p>
          <a:p>
            <a:pPr defTabSz="931774"/>
            <a:r>
              <a:rPr lang="en-US" b="0" baseline="0" dirty="0">
                <a:effectLst/>
              </a:rPr>
              <a:t>Health care – Many offenders need prescriptions upon release. In that case, you need to </a:t>
            </a:r>
            <a:r>
              <a:rPr lang="en-US" dirty="0"/>
              <a:t>find (and get to) a health care practitioner. Then you need to fill (and pay for) your prescriptions, which may or may not be in the same location as your health care practitioner.</a:t>
            </a:r>
          </a:p>
          <a:p>
            <a:pPr defTabSz="931774"/>
            <a:endParaRPr lang="en-US" b="0" baseline="0" dirty="0">
              <a:effectLst/>
            </a:endParaRPr>
          </a:p>
          <a:p>
            <a:pPr defTabSz="931774"/>
            <a:r>
              <a:rPr lang="en-US" b="0" baseline="0" dirty="0">
                <a:effectLst/>
              </a:rPr>
              <a:t>These are the same kinds of problems many of your public library patrons face, right? </a:t>
            </a:r>
          </a:p>
          <a:p>
            <a:pPr defTabSz="931774"/>
            <a:endParaRPr lang="en-US" b="0" baseline="0" dirty="0">
              <a:effectLst/>
            </a:endParaRPr>
          </a:p>
          <a:p>
            <a:pPr defTabSz="931774"/>
            <a:r>
              <a:rPr lang="en-US" b="0" baseline="0" dirty="0">
                <a:effectLst/>
              </a:rPr>
              <a:t>Money management skills – If you’ve been locked up, you may not have a bank account when you get out. What if your new employer offers direct deposit only? How do you make court-mandated payments if you don’t have a checking account?</a:t>
            </a:r>
          </a:p>
          <a:p>
            <a:pPr defTabSz="931774"/>
            <a:r>
              <a:rPr lang="en-US" b="0" baseline="0" dirty="0">
                <a:effectLst/>
              </a:rPr>
              <a:t>Smart phones – NOT allowed in facilities. Do you know how to use one? (I’ve had one for 12 years, and I can’t even figure out all the functions.) Imagine that a flip-phone was cutting-edge technology at the time you got locked up. Can you even afford a phone – or qualify for a plan? </a:t>
            </a:r>
          </a:p>
          <a:p>
            <a:pPr defTabSz="931774"/>
            <a:r>
              <a:rPr lang="en-US" b="0" baseline="0" dirty="0">
                <a:effectLst/>
              </a:rPr>
              <a:t>Education – It’s harder to get a good job if you don’t have a diploma or GED. Do you have study skills to improve your education? </a:t>
            </a:r>
          </a:p>
          <a:p>
            <a:pPr defTabSz="931774"/>
            <a:r>
              <a:rPr lang="en-US" b="0" baseline="0" dirty="0">
                <a:effectLst/>
              </a:rPr>
              <a:t>Computers – Incarcerated folks generally do not have access to the internet, and they often lack basic keyboarding or mouse skills. Now, they need to fill out online applications for jobs or government assistance. Do you have a computer? Even setting up an email account can be excruciating the first time. Oh, and forget about managing passwords. Right?!</a:t>
            </a:r>
          </a:p>
          <a:p>
            <a:pPr defTabSz="931774" fontAlgn="base"/>
            <a:r>
              <a:rPr lang="en-US" dirty="0"/>
              <a:t>Time management – Maybe, as part of your parole, you have a behavioral plan requiring anger management classes. Then your parole officer is suddenly requesting a random urinalysis. How do you get there and to your job and to your visitation appointment on time without a car? </a:t>
            </a:r>
          </a:p>
          <a:p>
            <a:pPr defTabSz="931774" fontAlgn="base"/>
            <a:endParaRPr lang="en-US" dirty="0"/>
          </a:p>
          <a:p>
            <a:pPr defTabSz="931774" fontAlgn="base"/>
            <a:r>
              <a:rPr lang="en-US" dirty="0"/>
              <a:t>As you can see, this messy slide represents the astonishing obstacles faced by those reentering their communities after incarceration.</a:t>
            </a:r>
          </a:p>
          <a:p>
            <a:pPr defTabSz="931774" fontAlgn="base"/>
            <a:endParaRPr lang="en-US" dirty="0"/>
          </a:p>
          <a:p>
            <a:pPr defTabSz="931774" fontAlgn="base"/>
            <a:r>
              <a:rPr lang="en-US" dirty="0"/>
              <a:t>Stress and mental health problems can lead to mistakes or bad behaviors that result in recidivism.</a:t>
            </a:r>
          </a:p>
          <a:p>
            <a:pPr defTabSz="931774" fontAlgn="base"/>
            <a:endParaRPr lang="en-US" dirty="0"/>
          </a:p>
          <a:p>
            <a:pPr lvl="0" rtl="0" fontAlgn="base"/>
            <a:r>
              <a:rPr lang="en-US" dirty="0"/>
              <a:t>Oh, and there is the ever-watchful eye of parole officers and law enforcement </a:t>
            </a:r>
          </a:p>
          <a:p>
            <a:pPr lvl="0" rtl="0" fontAlgn="base"/>
            <a:endParaRPr lang="en-US" dirty="0"/>
          </a:p>
          <a:p>
            <a:pPr lvl="0" rtl="0" fontAlgn="base"/>
            <a:r>
              <a:rPr lang="en-US" dirty="0"/>
              <a:t>Reentry is overwhelming and most difficult in the first two weeks. You can see why we compare it to a spaceship reentering the atmosphere.</a:t>
            </a:r>
          </a:p>
          <a:p>
            <a:pPr lvl="0" rtl="0" fontAlgn="base"/>
            <a:endParaRPr lang="en-US" dirty="0"/>
          </a:p>
          <a:p>
            <a:pPr lvl="0" rtl="0" fontAlgn="base"/>
            <a:r>
              <a:rPr lang="en-US" dirty="0"/>
              <a:t>People in facilities can’t be successful re-entering society if they wait until the DAY or WEEK or MONTH before they get out to figure all these things out. We like to say, “Reentry begins on Day 1 of incarceration” so offenders have time to learn skills for reentry.</a:t>
            </a:r>
          </a:p>
          <a:p>
            <a:pPr lvl="0" rtl="0" fontAlgn="base"/>
            <a:endParaRPr lang="en-US" dirty="0"/>
          </a:p>
          <a:p>
            <a:pPr lvl="0" rtl="0" fontAlgn="base"/>
            <a:r>
              <a:rPr lang="en-US" dirty="0"/>
              <a:t>That’s why we need your help. We want you to consider supporting offenders WHILE THEY ARE INCARCERATED. </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9</a:t>
            </a:fld>
            <a:endParaRPr lang="en-US"/>
          </a:p>
        </p:txBody>
      </p:sp>
    </p:spTree>
    <p:extLst>
      <p:ext uri="{BB962C8B-B14F-4D97-AF65-F5344CB8AC3E}">
        <p14:creationId xmlns:p14="http://schemas.microsoft.com/office/powerpoint/2010/main" val="221127050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3/18/2025</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3/18/2025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3/18/2025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3/18/2025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3/18/2025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3/18/2025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3/18/2025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3/18/2025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3/18/2025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3/18/2025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3/18/2025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3/18/2025</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mailto:erin.boyington@state.co.us" TargetMode="External"/><Relationship Id="rId7" Type="http://schemas.openxmlformats.org/officeDocument/2006/relationships/hyperlink" Target="https://www.bklynlibrary.org/outreach/transitional-service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remerg.com/" TargetMode="External"/><Relationship Id="rId5" Type="http://schemas.openxmlformats.org/officeDocument/2006/relationships/hyperlink" Target="https://www.cde.state.co.us/cdelib/prisonlibraries/institutions" TargetMode="External"/><Relationship Id="rId4" Type="http://schemas.openxmlformats.org/officeDocument/2006/relationships/hyperlink" Target="mailto:allen_t@cde.state.co.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hyperlink" Target="https://www.familysearch.org/wiki/en/Colorado,_United_States_Genealogy" TargetMode="External"/><Relationship Id="rId7" Type="http://schemas.openxmlformats.org/officeDocument/2006/relationships/hyperlink" Target="https://languagelabunleashed.org/2014/03/twenty-question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thenounproject.com/" TargetMode="External"/><Relationship Id="rId5" Type="http://schemas.openxmlformats.org/officeDocument/2006/relationships/hyperlink" Target="https://www.astronautinews.it/2014/07/20/il-rientro-infuocato-dellatv-ripreso-dal-suo-interno-2/" TargetMode="External"/><Relationship Id="rId4" Type="http://schemas.openxmlformats.org/officeDocument/2006/relationships/hyperlink" Target="https://openclipart.org/detail/33871/united-states-ma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04900" y="2292094"/>
            <a:ext cx="5734050" cy="2219691"/>
          </a:xfrm>
        </p:spPr>
        <p:txBody>
          <a:bodyPr anchor="ctr">
            <a:normAutofit fontScale="90000"/>
          </a:bodyPr>
          <a:lstStyle/>
          <a:p>
            <a:r>
              <a:rPr lang="en-US" dirty="0"/>
              <a:t>Partnerships with correctional libraries</a:t>
            </a:r>
          </a:p>
        </p:txBody>
      </p:sp>
      <p:sp>
        <p:nvSpPr>
          <p:cNvPr id="7" name="Subtitle 6"/>
          <p:cNvSpPr>
            <a:spLocks noGrp="1"/>
          </p:cNvSpPr>
          <p:nvPr>
            <p:ph type="subTitle" idx="1"/>
          </p:nvPr>
        </p:nvSpPr>
        <p:spPr/>
        <p:txBody>
          <a:bodyPr/>
          <a:lstStyle/>
          <a:p>
            <a:r>
              <a:rPr lang="en-US" dirty="0"/>
              <a:t>CSL in Session – March 6, 2018</a:t>
            </a:r>
          </a:p>
        </p:txBody>
      </p:sp>
      <p:pic>
        <p:nvPicPr>
          <p:cNvPr id="4" name="Picture Placeholder 3" descr="Open book on table, blurred shelves of books in back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0" r="8890"/>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C183D7F6-B498-43B3-948B-1728B52AA6E4}">
                <adec:decorative xmlns:adec="http://schemas.microsoft.com/office/drawing/2017/decorative" val="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1548"/>
            <a:ext cx="12192000" cy="3656825"/>
          </a:xfrm>
        </p:spPr>
      </p:pic>
      <p:sp>
        <p:nvSpPr>
          <p:cNvPr id="3" name="Title 2">
            <a:extLst>
              <a:ext uri="{FF2B5EF4-FFF2-40B4-BE49-F238E27FC236}">
                <a16:creationId xmlns:a16="http://schemas.microsoft.com/office/drawing/2014/main" id="{1289669F-74B2-7459-0146-038AF61A9085}"/>
              </a:ext>
            </a:extLst>
          </p:cNvPr>
          <p:cNvSpPr>
            <a:spLocks noGrp="1"/>
          </p:cNvSpPr>
          <p:nvPr>
            <p:ph type="title" idx="4294967295"/>
          </p:nvPr>
        </p:nvSpPr>
        <p:spPr>
          <a:xfrm>
            <a:off x="1104900" y="-1096962"/>
            <a:ext cx="9980682" cy="1096962"/>
          </a:xfrm>
        </p:spPr>
        <p:txBody>
          <a:bodyPr vert="horz" lIns="0" tIns="45720" rIns="0" bIns="45720" rtlCol="0" anchor="b">
            <a:normAutofit/>
          </a:bodyPr>
          <a:lstStyle/>
          <a:p>
            <a:r>
              <a:rPr lang="en-US" dirty="0"/>
              <a:t>How to Serve in Corrections</a:t>
            </a:r>
          </a:p>
        </p:txBody>
      </p:sp>
    </p:spTree>
    <p:extLst>
      <p:ext uri="{BB962C8B-B14F-4D97-AF65-F5344CB8AC3E}">
        <p14:creationId xmlns:p14="http://schemas.microsoft.com/office/powerpoint/2010/main" val="34694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connect – Tier One</a:t>
            </a:r>
          </a:p>
        </p:txBody>
      </p:sp>
      <p:pic>
        <p:nvPicPr>
          <p:cNvPr id="7" name="Content Placeholder 6">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4900" y="2049198"/>
            <a:ext cx="9982200" cy="3674004"/>
          </a:xfrm>
          <a:ln>
            <a:solidFill>
              <a:schemeClr val="accent1"/>
            </a:solidFill>
          </a:ln>
        </p:spPr>
      </p:pic>
    </p:spTree>
    <p:extLst>
      <p:ext uri="{BB962C8B-B14F-4D97-AF65-F5344CB8AC3E}">
        <p14:creationId xmlns:p14="http://schemas.microsoft.com/office/powerpoint/2010/main" val="51202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connect – Tier Two</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4900" y="1858459"/>
            <a:ext cx="9982200" cy="4055481"/>
          </a:xfrm>
          <a:ln>
            <a:solidFill>
              <a:schemeClr val="accent1"/>
            </a:solidFill>
          </a:ln>
        </p:spPr>
      </p:pic>
    </p:spTree>
    <p:extLst>
      <p:ext uri="{BB962C8B-B14F-4D97-AF65-F5344CB8AC3E}">
        <p14:creationId xmlns:p14="http://schemas.microsoft.com/office/powerpoint/2010/main" val="354114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connect – Tier Three</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4900" y="1655919"/>
            <a:ext cx="9982200" cy="4460562"/>
          </a:xfrm>
          <a:ln>
            <a:solidFill>
              <a:schemeClr val="accent1"/>
            </a:solidFill>
          </a:ln>
        </p:spPr>
      </p:pic>
    </p:spTree>
    <p:extLst>
      <p:ext uri="{BB962C8B-B14F-4D97-AF65-F5344CB8AC3E}">
        <p14:creationId xmlns:p14="http://schemas.microsoft.com/office/powerpoint/2010/main" val="175434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Chat</a:t>
            </a:r>
          </a:p>
        </p:txBody>
      </p:sp>
      <p:sp>
        <p:nvSpPr>
          <p:cNvPr id="3" name="Content Placeholder 2"/>
          <p:cNvSpPr>
            <a:spLocks noGrp="1"/>
          </p:cNvSpPr>
          <p:nvPr>
            <p:ph idx="1"/>
          </p:nvPr>
        </p:nvSpPr>
        <p:spPr/>
        <p:txBody>
          <a:bodyPr/>
          <a:lstStyle/>
          <a:p>
            <a:r>
              <a:rPr lang="en-US" dirty="0"/>
              <a:t>Type in the chat box how you already serve the incarcerated.</a:t>
            </a:r>
          </a:p>
        </p:txBody>
      </p:sp>
    </p:spTree>
    <p:extLst>
      <p:ext uri="{BB962C8B-B14F-4D97-AF65-F5344CB8AC3E}">
        <p14:creationId xmlns:p14="http://schemas.microsoft.com/office/powerpoint/2010/main" val="91258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Obstacles and concerns</a:t>
            </a:r>
          </a:p>
        </p:txBody>
      </p:sp>
      <p:pic>
        <p:nvPicPr>
          <p:cNvPr id="3074" name="Picture 2">
            <a:extLs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78668" y="1763485"/>
            <a:ext cx="3905794" cy="39057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618" y="1763486"/>
            <a:ext cx="3807252" cy="38072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948" y="1593668"/>
            <a:ext cx="4245428" cy="424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0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232119-1533-D453-B328-82521178DB09}"/>
              </a:ext>
            </a:extLst>
          </p:cNvPr>
          <p:cNvSpPr>
            <a:spLocks noGrp="1"/>
          </p:cNvSpPr>
          <p:nvPr>
            <p:ph type="title"/>
          </p:nvPr>
        </p:nvSpPr>
        <p:spPr>
          <a:xfrm>
            <a:off x="694592" y="-1448655"/>
            <a:ext cx="9980682" cy="1096962"/>
          </a:xfrm>
        </p:spPr>
        <p:txBody>
          <a:bodyPr vert="horz" lIns="0" tIns="45720" rIns="0" bIns="45720" rtlCol="0" anchor="b">
            <a:normAutofit/>
          </a:bodyPr>
          <a:lstStyle/>
          <a:p>
            <a:r>
              <a:rPr lang="en-US" dirty="0"/>
              <a:t>Stories</a:t>
            </a:r>
          </a:p>
        </p:txBody>
      </p:sp>
      <p:pic>
        <p:nvPicPr>
          <p:cNvPr id="7" name="Picture 6" descr="Example of a worksheet used to make a paper lanter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345" y="-2189614"/>
            <a:ext cx="16202730" cy="11929359"/>
          </a:xfrm>
          <a:prstGeom prst="rect">
            <a:avLst/>
          </a:prstGeom>
        </p:spPr>
      </p:pic>
      <p:pic>
        <p:nvPicPr>
          <p:cNvPr id="5" name="Content Placeholder 4" descr="Completed paper lantern."/>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499791" y="2175164"/>
            <a:ext cx="2569464" cy="4572000"/>
          </a:xfrm>
          <a:ln>
            <a:solidFill>
              <a:schemeClr val="accent1"/>
            </a:solidFill>
          </a:ln>
        </p:spPr>
      </p:pic>
    </p:spTree>
    <p:extLst>
      <p:ext uri="{BB962C8B-B14F-4D97-AF65-F5344CB8AC3E}">
        <p14:creationId xmlns:p14="http://schemas.microsoft.com/office/powerpoint/2010/main" val="93556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Rewards</a:t>
            </a:r>
            <a:br>
              <a:rPr lang="en-US" dirty="0"/>
            </a:br>
            <a:endParaRPr lang="en-US" dirty="0"/>
          </a:p>
        </p:txBody>
      </p:sp>
      <p:pic>
        <p:nvPicPr>
          <p:cNvPr id="8" name="Content Placeholder 7">
            <a:extLst>
              <a:ext uri="{C183D7F6-B498-43B3-948B-1728B52AA6E4}">
                <adec:decorative xmlns:adec="http://schemas.microsoft.com/office/drawing/2017/decorative" val="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04900" y="2043112"/>
            <a:ext cx="4914900" cy="3686175"/>
          </a:xfrm>
        </p:spPr>
      </p:pic>
      <p:pic>
        <p:nvPicPr>
          <p:cNvPr id="9" name="Content Placeholder 8">
            <a:extLst>
              <a:ext uri="{C183D7F6-B498-43B3-948B-1728B52AA6E4}">
                <adec:decorative xmlns:adec="http://schemas.microsoft.com/office/drawing/2017/decorative" val="1"/>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043112"/>
            <a:ext cx="4914900" cy="3686175"/>
          </a:xfrm>
        </p:spPr>
      </p:pic>
    </p:spTree>
    <p:extLst>
      <p:ext uri="{BB962C8B-B14F-4D97-AF65-F5344CB8AC3E}">
        <p14:creationId xmlns:p14="http://schemas.microsoft.com/office/powerpoint/2010/main" val="112326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5" name="Content Placeholder 4">
            <a:extLs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7521" y="1418199"/>
            <a:ext cx="5656216" cy="4722161"/>
          </a:xfrm>
        </p:spPr>
      </p:pic>
    </p:spTree>
    <p:extLst>
      <p:ext uri="{BB962C8B-B14F-4D97-AF65-F5344CB8AC3E}">
        <p14:creationId xmlns:p14="http://schemas.microsoft.com/office/powerpoint/2010/main" val="300664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sz="half" idx="1"/>
          </p:nvPr>
        </p:nvSpPr>
        <p:spPr>
          <a:xfrm>
            <a:off x="1104899" y="1600200"/>
            <a:ext cx="6924676" cy="4571999"/>
          </a:xfrm>
        </p:spPr>
        <p:txBody>
          <a:bodyPr/>
          <a:lstStyle/>
          <a:p>
            <a:r>
              <a:rPr lang="en-US" sz="1800" dirty="0"/>
              <a:t>Erin Boyington, </a:t>
            </a:r>
            <a:r>
              <a:rPr lang="en-US" sz="1800" dirty="0">
                <a:solidFill>
                  <a:srgbClr val="0070C0"/>
                </a:solidFill>
                <a:hlinkClick r:id="rId3"/>
              </a:rPr>
              <a:t>erin.boyington@state.co.us</a:t>
            </a:r>
            <a:endParaRPr lang="en-US" sz="1800" dirty="0">
              <a:solidFill>
                <a:srgbClr val="0070C0"/>
              </a:solidFill>
            </a:endParaRPr>
          </a:p>
          <a:p>
            <a:r>
              <a:rPr lang="en-US" sz="1800" dirty="0"/>
              <a:t>Teresa Allen, </a:t>
            </a:r>
            <a:r>
              <a:rPr lang="en-US" sz="1800" dirty="0">
                <a:hlinkClick r:id="rId4"/>
              </a:rPr>
              <a:t>allen_t@cde.state.co.us</a:t>
            </a:r>
            <a:endParaRPr lang="en-US" sz="1800" dirty="0"/>
          </a:p>
          <a:p>
            <a:pPr marL="0" indent="0">
              <a:buNone/>
            </a:pPr>
            <a:endParaRPr lang="en-US" sz="1800" dirty="0"/>
          </a:p>
          <a:p>
            <a:r>
              <a:rPr lang="en-US" sz="1800" dirty="0"/>
              <a:t>CO Institutional Library Development website </a:t>
            </a:r>
            <a:r>
              <a:rPr lang="en-US" sz="1400" dirty="0">
                <a:hlinkClick r:id="rId5"/>
              </a:rPr>
              <a:t>https://www.cde.state.co.us/cdelib/prisonlibraries/institutions</a:t>
            </a:r>
            <a:endParaRPr lang="en-US" sz="1400" dirty="0"/>
          </a:p>
          <a:p>
            <a:r>
              <a:rPr lang="en-US" sz="1800" dirty="0" err="1"/>
              <a:t>Remerg</a:t>
            </a:r>
            <a:r>
              <a:rPr lang="en-US" sz="1800" dirty="0"/>
              <a:t> (resources for those formerly incarcerated) </a:t>
            </a:r>
            <a:r>
              <a:rPr lang="en-US" sz="1400" dirty="0">
                <a:hlinkClick r:id="rId6"/>
              </a:rPr>
              <a:t>http://remerg.com/</a:t>
            </a:r>
            <a:r>
              <a:rPr lang="en-US" sz="1400" dirty="0"/>
              <a:t> </a:t>
            </a:r>
          </a:p>
          <a:p>
            <a:r>
              <a:rPr lang="en-US" sz="1800" dirty="0"/>
              <a:t>Brooklyn Public Library (</a:t>
            </a:r>
            <a:r>
              <a:rPr lang="en-US" sz="1800" dirty="0" err="1"/>
              <a:t>TeleStory</a:t>
            </a:r>
            <a:r>
              <a:rPr lang="en-US" sz="1800" dirty="0"/>
              <a:t>)</a:t>
            </a:r>
          </a:p>
          <a:p>
            <a:pPr marL="0" indent="0">
              <a:spcBef>
                <a:spcPts val="0"/>
              </a:spcBef>
              <a:buNone/>
            </a:pPr>
            <a:r>
              <a:rPr lang="en-US" sz="1400" dirty="0"/>
              <a:t>   </a:t>
            </a:r>
            <a:r>
              <a:rPr lang="en-US" sz="1400" dirty="0">
                <a:hlinkClick r:id="rId7"/>
              </a:rPr>
              <a:t>https://www.bklynlibrary.org/outreach/transitional-services</a:t>
            </a:r>
            <a:r>
              <a:rPr lang="en-US" sz="1400" dirty="0"/>
              <a:t> </a:t>
            </a:r>
          </a:p>
          <a:p>
            <a:pPr marL="0" indent="0">
              <a:buNone/>
            </a:pPr>
            <a:endParaRPr lang="en-US" dirty="0"/>
          </a:p>
        </p:txBody>
      </p:sp>
      <p:pic>
        <p:nvPicPr>
          <p:cNvPr id="6146" name="Picture 2" descr="Image result for library services to the incarcerated"/>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7299831" y="1341392"/>
            <a:ext cx="5089614" cy="508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2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Presenters: Institutional Library Development</a:t>
            </a:r>
          </a:p>
        </p:txBody>
      </p:sp>
      <p:sp>
        <p:nvSpPr>
          <p:cNvPr id="8" name="Text Placeholder 7"/>
          <p:cNvSpPr>
            <a:spLocks noGrp="1"/>
          </p:cNvSpPr>
          <p:nvPr>
            <p:ph type="body" idx="1"/>
          </p:nvPr>
        </p:nvSpPr>
        <p:spPr/>
        <p:txBody>
          <a:bodyPr/>
          <a:lstStyle/>
          <a:p>
            <a:r>
              <a:rPr lang="en-US" dirty="0"/>
              <a:t>Erin Boyington</a:t>
            </a:r>
          </a:p>
        </p:txBody>
      </p:sp>
      <p:pic>
        <p:nvPicPr>
          <p:cNvPr id="5" name="Content Placeholder 4" descr="Erin Boyington headsho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159199" y="2424113"/>
            <a:ext cx="2811065" cy="3748087"/>
          </a:xfrm>
        </p:spPr>
      </p:pic>
      <p:sp>
        <p:nvSpPr>
          <p:cNvPr id="9" name="Text Placeholder 8"/>
          <p:cNvSpPr>
            <a:spLocks noGrp="1"/>
          </p:cNvSpPr>
          <p:nvPr>
            <p:ph type="body" sz="quarter" idx="3"/>
          </p:nvPr>
        </p:nvSpPr>
        <p:spPr/>
        <p:txBody>
          <a:bodyPr/>
          <a:lstStyle/>
          <a:p>
            <a:r>
              <a:rPr lang="en-US" dirty="0"/>
              <a:t>Teresa Allen</a:t>
            </a:r>
          </a:p>
        </p:txBody>
      </p:sp>
      <p:pic>
        <p:nvPicPr>
          <p:cNvPr id="6" name="Content Placeholder 5" descr="Teresa Allen headshot."/>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204635" y="2424113"/>
            <a:ext cx="2842092" cy="3748087"/>
          </a:xfrm>
        </p:spPr>
      </p:pic>
      <p:pic>
        <p:nvPicPr>
          <p:cNvPr id="10" name="Content Placeholder 9">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2426" y="624681"/>
            <a:ext cx="2473156" cy="453065"/>
          </a:xfrm>
          <a:prstGeom prst="rect">
            <a:avLst/>
          </a:prstGeom>
        </p:spPr>
      </p:pic>
    </p:spTree>
    <p:extLst>
      <p:ext uri="{BB962C8B-B14F-4D97-AF65-F5344CB8AC3E}">
        <p14:creationId xmlns:p14="http://schemas.microsoft.com/office/powerpoint/2010/main" val="325645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credits</a:t>
            </a:r>
          </a:p>
        </p:txBody>
      </p:sp>
      <p:sp>
        <p:nvSpPr>
          <p:cNvPr id="5" name="Content Placeholder 4"/>
          <p:cNvSpPr>
            <a:spLocks noGrp="1"/>
          </p:cNvSpPr>
          <p:nvPr>
            <p:ph idx="1"/>
          </p:nvPr>
        </p:nvSpPr>
        <p:spPr/>
        <p:txBody>
          <a:bodyPr numCol="1" spcCol="91440">
            <a:normAutofit/>
          </a:bodyPr>
          <a:lstStyle/>
          <a:p>
            <a:pPr marL="0" indent="0">
              <a:buNone/>
            </a:pPr>
            <a:r>
              <a:rPr lang="en-US" sz="1100" dirty="0"/>
              <a:t>Slide 4: </a:t>
            </a:r>
            <a:r>
              <a:rPr lang="en-US" sz="1100" dirty="0">
                <a:hlinkClick r:id="rId3"/>
              </a:rPr>
              <a:t>https://www.familysearch.org/wiki/en/Colorado,_United_States_Genealogy</a:t>
            </a:r>
            <a:r>
              <a:rPr lang="en-US" sz="1100" dirty="0"/>
              <a:t>, </a:t>
            </a:r>
            <a:r>
              <a:rPr lang="en-US" sz="1100" dirty="0">
                <a:hlinkClick r:id="rId4"/>
              </a:rPr>
              <a:t>https://openclipart.org/detail/33871/united-states-map</a:t>
            </a:r>
            <a:r>
              <a:rPr lang="en-US" sz="1100" dirty="0"/>
              <a:t> </a:t>
            </a:r>
          </a:p>
          <a:p>
            <a:pPr marL="0" indent="0">
              <a:buNone/>
            </a:pPr>
            <a:r>
              <a:rPr lang="en-US" sz="1100" dirty="0"/>
              <a:t>Slide 5: istock_173582254-metal jail bars</a:t>
            </a:r>
          </a:p>
          <a:p>
            <a:pPr marL="0" indent="0">
              <a:buNone/>
            </a:pPr>
            <a:r>
              <a:rPr lang="en-US" sz="1100" dirty="0"/>
              <a:t>Slide 6: </a:t>
            </a:r>
            <a:r>
              <a:rPr lang="en-US" sz="1100" i="1" dirty="0"/>
              <a:t>The Shawshank Redemption</a:t>
            </a:r>
            <a:r>
              <a:rPr lang="en-US" sz="1100" dirty="0"/>
              <a:t>, 1994</a:t>
            </a:r>
          </a:p>
          <a:p>
            <a:pPr marL="0" indent="0">
              <a:buNone/>
            </a:pPr>
            <a:r>
              <a:rPr lang="en-US" sz="1100" dirty="0"/>
              <a:t>Slide 9: </a:t>
            </a:r>
            <a:r>
              <a:rPr lang="en-US" sz="1100" dirty="0">
                <a:hlinkClick r:id="rId5"/>
              </a:rPr>
              <a:t>https://www.astronautinews.it/2014/07/20/il-rientro-infuocato-dellatv-ripreso-dal-suo-interno-2/</a:t>
            </a:r>
            <a:r>
              <a:rPr lang="en-US" sz="1100" dirty="0"/>
              <a:t> </a:t>
            </a:r>
          </a:p>
          <a:p>
            <a:pPr marL="0" indent="0">
              <a:buNone/>
            </a:pPr>
            <a:r>
              <a:rPr lang="en-US" sz="1100" dirty="0"/>
              <a:t>Slide 11: All icons from </a:t>
            </a:r>
            <a:r>
              <a:rPr lang="en-US" sz="1100" dirty="0">
                <a:hlinkClick r:id="rId6"/>
              </a:rPr>
              <a:t>https://thenounproject.com/</a:t>
            </a:r>
            <a:r>
              <a:rPr lang="en-US" sz="1100" dirty="0"/>
              <a:t>: Shane David Kenna, Sasha </a:t>
            </a:r>
            <a:r>
              <a:rPr lang="en-US" sz="1100" dirty="0" err="1"/>
              <a:t>Lantukh</a:t>
            </a:r>
            <a:r>
              <a:rPr lang="en-US" sz="1100" dirty="0"/>
              <a:t>, Gilad </a:t>
            </a:r>
            <a:r>
              <a:rPr lang="en-US" sz="1100" dirty="0" err="1"/>
              <a:t>Sotil</a:t>
            </a:r>
            <a:r>
              <a:rPr lang="en-US" sz="1100" dirty="0"/>
              <a:t>, Gabriela Rodriguez, </a:t>
            </a:r>
            <a:r>
              <a:rPr lang="en-US" sz="1100" dirty="0" err="1"/>
              <a:t>Marvdrock</a:t>
            </a:r>
            <a:r>
              <a:rPr lang="en-US" sz="1100" dirty="0"/>
              <a:t>, Sergey </a:t>
            </a:r>
            <a:r>
              <a:rPr lang="en-US" sz="1100" dirty="0" err="1"/>
              <a:t>Deushkin</a:t>
            </a:r>
            <a:r>
              <a:rPr lang="en-US" sz="1100" dirty="0"/>
              <a:t>, </a:t>
            </a:r>
            <a:r>
              <a:rPr lang="en-US" sz="1100" dirty="0" err="1"/>
              <a:t>Bonegolem</a:t>
            </a:r>
            <a:r>
              <a:rPr lang="en-US" sz="1100" dirty="0"/>
              <a:t>, Nikita </a:t>
            </a:r>
            <a:r>
              <a:rPr lang="en-US" sz="1100" dirty="0" err="1"/>
              <a:t>Kozin</a:t>
            </a:r>
            <a:r>
              <a:rPr lang="en-US" sz="1100" dirty="0"/>
              <a:t>, </a:t>
            </a:r>
            <a:r>
              <a:rPr lang="en-US" sz="1100" dirty="0" err="1"/>
              <a:t>Aenne</a:t>
            </a:r>
            <a:r>
              <a:rPr lang="en-US" sz="1100" dirty="0"/>
              <a:t> </a:t>
            </a:r>
            <a:r>
              <a:rPr lang="en-US" sz="1100" dirty="0" err="1"/>
              <a:t>Brielmann</a:t>
            </a:r>
            <a:r>
              <a:rPr lang="en-US" sz="1100" dirty="0"/>
              <a:t>, Dan </a:t>
            </a:r>
            <a:r>
              <a:rPr lang="en-US" sz="1100" dirty="0" err="1"/>
              <a:t>Hetteix</a:t>
            </a:r>
            <a:r>
              <a:rPr lang="en-US" sz="1100" dirty="0"/>
              <a:t>, Diana</a:t>
            </a:r>
          </a:p>
          <a:p>
            <a:pPr marL="0" indent="0">
              <a:buNone/>
            </a:pPr>
            <a:r>
              <a:rPr lang="en-US" sz="1100" dirty="0"/>
              <a:t>Slide 18: All icons from </a:t>
            </a:r>
            <a:r>
              <a:rPr lang="en-US" sz="1100" dirty="0">
                <a:hlinkClick r:id="rId6"/>
              </a:rPr>
              <a:t>https://thenounproject.com/</a:t>
            </a:r>
            <a:r>
              <a:rPr lang="en-US" sz="1100" dirty="0"/>
              <a:t>: Ralf </a:t>
            </a:r>
            <a:r>
              <a:rPr lang="en-US" sz="1100" dirty="0" err="1"/>
              <a:t>Schmitzer</a:t>
            </a:r>
            <a:r>
              <a:rPr lang="en-US" sz="1100" dirty="0"/>
              <a:t>, Daria </a:t>
            </a:r>
            <a:r>
              <a:rPr lang="en-US" sz="1100" dirty="0" err="1"/>
              <a:t>Moskvina</a:t>
            </a:r>
            <a:r>
              <a:rPr lang="en-US" sz="1100" dirty="0"/>
              <a:t>, </a:t>
            </a:r>
            <a:r>
              <a:rPr lang="en-US" sz="1100" dirty="0" err="1"/>
              <a:t>Xinh</a:t>
            </a:r>
            <a:r>
              <a:rPr lang="en-US" sz="1100" dirty="0"/>
              <a:t> Studio</a:t>
            </a:r>
          </a:p>
          <a:p>
            <a:pPr marL="0" indent="0">
              <a:buNone/>
            </a:pPr>
            <a:r>
              <a:rPr lang="en-US" sz="1100" dirty="0"/>
              <a:t>Slide 21: </a:t>
            </a:r>
            <a:r>
              <a:rPr lang="en-US" sz="1100" dirty="0">
                <a:hlinkClick r:id="rId6"/>
              </a:rPr>
              <a:t>https://thenounproject.com/</a:t>
            </a:r>
            <a:r>
              <a:rPr lang="en-US" sz="1100" dirty="0"/>
              <a:t>: Ethan </a:t>
            </a:r>
            <a:r>
              <a:rPr lang="en-US" sz="1100" dirty="0" err="1"/>
              <a:t>Russon</a:t>
            </a:r>
            <a:endParaRPr lang="en-US" sz="1100" dirty="0"/>
          </a:p>
          <a:p>
            <a:pPr marL="0" indent="0">
              <a:buNone/>
            </a:pPr>
            <a:r>
              <a:rPr lang="en-US" sz="1100" dirty="0"/>
              <a:t>Slide 22: </a:t>
            </a:r>
            <a:r>
              <a:rPr lang="en-US" sz="1100" dirty="0">
                <a:hlinkClick r:id="rId7"/>
              </a:rPr>
              <a:t>https://languagelabunleashed.org/2014/03/twenty-questions/</a:t>
            </a:r>
            <a:r>
              <a:rPr lang="en-US" sz="1100" dirty="0"/>
              <a:t> </a:t>
            </a:r>
          </a:p>
          <a:p>
            <a:pPr marL="0" indent="0">
              <a:buNone/>
            </a:pPr>
            <a:br>
              <a:rPr lang="en-US" sz="1100" dirty="0"/>
            </a:br>
            <a:endParaRPr lang="en-US" sz="1100" dirty="0"/>
          </a:p>
        </p:txBody>
      </p:sp>
    </p:spTree>
    <p:extLst>
      <p:ext uri="{BB962C8B-B14F-4D97-AF65-F5344CB8AC3E}">
        <p14:creationId xmlns:p14="http://schemas.microsoft.com/office/powerpoint/2010/main" val="26692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 1) Mark your location on a map below.</a:t>
            </a:r>
            <a:br>
              <a:rPr lang="en-US" dirty="0"/>
            </a:br>
            <a:r>
              <a:rPr lang="en-US" dirty="0"/>
              <a:t>           2) Type into chat what type of library you work in. </a:t>
            </a:r>
          </a:p>
        </p:txBody>
      </p:sp>
      <p:sp>
        <p:nvSpPr>
          <p:cNvPr id="3" name="Text Placeholder 2"/>
          <p:cNvSpPr>
            <a:spLocks noGrp="1"/>
          </p:cNvSpPr>
          <p:nvPr>
            <p:ph type="body" idx="1"/>
          </p:nvPr>
        </p:nvSpPr>
        <p:spPr/>
        <p:txBody>
          <a:bodyPr/>
          <a:lstStyle/>
          <a:p>
            <a:r>
              <a:rPr lang="en-US" dirty="0"/>
              <a:t>Colorado</a:t>
            </a:r>
          </a:p>
        </p:txBody>
      </p:sp>
      <p:pic>
        <p:nvPicPr>
          <p:cNvPr id="7" name="Content Placeholder 6" descr="Map pf Colorado counties."/>
          <p:cNvPicPr>
            <a:picLocks noGrp="1" noChangeAspect="1"/>
          </p:cNvPicPr>
          <p:nvPr>
            <p:ph sz="half" idx="2"/>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104900" y="2464762"/>
            <a:ext cx="4919663" cy="3666788"/>
          </a:xfrm>
          <a:effectLst>
            <a:outerShdw blurRad="50800" dist="50800" dir="5400000" algn="ctr" rotWithShape="0">
              <a:schemeClr val="bg1"/>
            </a:outerShdw>
          </a:effectLst>
        </p:spPr>
      </p:pic>
      <p:sp>
        <p:nvSpPr>
          <p:cNvPr id="5" name="Text Placeholder 4"/>
          <p:cNvSpPr>
            <a:spLocks noGrp="1"/>
          </p:cNvSpPr>
          <p:nvPr>
            <p:ph type="body" sz="quarter" idx="3"/>
          </p:nvPr>
        </p:nvSpPr>
        <p:spPr/>
        <p:txBody>
          <a:bodyPr/>
          <a:lstStyle/>
          <a:p>
            <a:r>
              <a:rPr lang="en-US" dirty="0"/>
              <a:t>Elsewhere?</a:t>
            </a:r>
          </a:p>
        </p:txBody>
      </p:sp>
      <p:pic>
        <p:nvPicPr>
          <p:cNvPr id="8" name="Content Placeholder 7" descr="Map of the United States."/>
          <p:cNvPicPr>
            <a:picLocks noGrp="1" noChangeAspect="1"/>
          </p:cNvPicPr>
          <p:nvPr>
            <p:ph sz="quarter" idx="4"/>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187901" y="2424113"/>
            <a:ext cx="4875560" cy="3748087"/>
          </a:xfrm>
        </p:spPr>
      </p:pic>
    </p:spTree>
    <p:extLst>
      <p:ext uri="{BB962C8B-B14F-4D97-AF65-F5344CB8AC3E}">
        <p14:creationId xmlns:p14="http://schemas.microsoft.com/office/powerpoint/2010/main" val="413868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Corrections 101</a:t>
            </a:r>
          </a:p>
        </p:txBody>
      </p:sp>
      <p:sp>
        <p:nvSpPr>
          <p:cNvPr id="4" name="Text Placeholder 3"/>
          <p:cNvSpPr>
            <a:spLocks noGrp="1"/>
          </p:cNvSpPr>
          <p:nvPr>
            <p:ph type="body" sz="half" idx="2"/>
          </p:nvPr>
        </p:nvSpPr>
        <p:spPr/>
        <p:txBody>
          <a:bodyPr/>
          <a:lstStyle/>
          <a:p>
            <a:r>
              <a:rPr lang="en-US" dirty="0"/>
              <a:t>Type in the chat box words that come to your mind when you think of prison.</a:t>
            </a:r>
          </a:p>
          <a:p>
            <a:endParaRPr lang="en-US" dirty="0"/>
          </a:p>
        </p:txBody>
      </p:sp>
      <p:pic>
        <p:nvPicPr>
          <p:cNvPr id="5" name="Content Placeholder 4">
            <a:extLs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41975" y="2075433"/>
            <a:ext cx="5445125" cy="3621533"/>
          </a:xfrm>
        </p:spPr>
      </p:pic>
    </p:spTree>
    <p:extLst>
      <p:ext uri="{BB962C8B-B14F-4D97-AF65-F5344CB8AC3E}">
        <p14:creationId xmlns:p14="http://schemas.microsoft.com/office/powerpoint/2010/main" val="291546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Libraries in correctional facilities – Example #2</a:t>
            </a:r>
          </a:p>
        </p:txBody>
      </p:sp>
      <p:pic>
        <p:nvPicPr>
          <p:cNvPr id="7" name="Content Placeholder 6" descr="Screenshot of the library from the movie Shawshank Redemption."/>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0386" y="1600200"/>
            <a:ext cx="6471227" cy="4572000"/>
          </a:xfrm>
        </p:spPr>
      </p:pic>
    </p:spTree>
    <p:extLst>
      <p:ext uri="{BB962C8B-B14F-4D97-AF65-F5344CB8AC3E}">
        <p14:creationId xmlns:p14="http://schemas.microsoft.com/office/powerpoint/2010/main" val="76269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Libraries in correctional facilities – Example #1</a:t>
            </a:r>
          </a:p>
        </p:txBody>
      </p:sp>
      <p:pic>
        <p:nvPicPr>
          <p:cNvPr id="4" name="Content Placeholder 3" descr="Interior view of the Youthful Offender Services Library in Pueblo, Colorad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95412"/>
            <a:ext cx="13350944" cy="3546345"/>
          </a:xfrm>
        </p:spPr>
      </p:pic>
    </p:spTree>
    <p:extLst>
      <p:ext uri="{BB962C8B-B14F-4D97-AF65-F5344CB8AC3E}">
        <p14:creationId xmlns:p14="http://schemas.microsoft.com/office/powerpoint/2010/main" val="332107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partner?</a:t>
            </a:r>
          </a:p>
        </p:txBody>
      </p:sp>
      <p:graphicFrame>
        <p:nvGraphicFramePr>
          <p:cNvPr id="12" name="Content Placeholder 11">
            <a:extLs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917635865"/>
              </p:ext>
            </p:extLst>
          </p:nvPr>
        </p:nvGraphicFramePr>
        <p:xfrm>
          <a:off x="1104900" y="1600200"/>
          <a:ext cx="49149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636074" y="4132614"/>
            <a:ext cx="1852551" cy="830997"/>
          </a:xfrm>
          <a:prstGeom prst="rect">
            <a:avLst/>
          </a:prstGeom>
          <a:noFill/>
        </p:spPr>
        <p:txBody>
          <a:bodyPr wrap="square" rtlCol="0">
            <a:spAutoFit/>
          </a:bodyPr>
          <a:lstStyle/>
          <a:p>
            <a:pPr algn="ctr"/>
            <a:r>
              <a:rPr lang="en-US" sz="2400" dirty="0">
                <a:solidFill>
                  <a:schemeClr val="bg1"/>
                </a:solidFill>
              </a:rPr>
              <a:t>97% will be released</a:t>
            </a:r>
          </a:p>
        </p:txBody>
      </p:sp>
      <p:pic>
        <p:nvPicPr>
          <p:cNvPr id="8" name="Content Placeholder 7">
            <a:extLs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434695" y="1600200"/>
            <a:ext cx="2389909" cy="4572000"/>
          </a:xfrm>
        </p:spPr>
      </p:pic>
    </p:spTree>
    <p:extLst>
      <p:ext uri="{BB962C8B-B14F-4D97-AF65-F5344CB8AC3E}">
        <p14:creationId xmlns:p14="http://schemas.microsoft.com/office/powerpoint/2010/main" val="742708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80">
                                          <p:stCondLst>
                                            <p:cond delay="0"/>
                                          </p:stCondLst>
                                        </p:cTn>
                                        <p:tgtEl>
                                          <p:spTgt spid="8"/>
                                        </p:tgtEl>
                                      </p:cBhvr>
                                    </p:animEffect>
                                    <p:anim calcmode="lin" valueType="num">
                                      <p:cBhvr>
                                        <p:cTn id="1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2" dur="26">
                                          <p:stCondLst>
                                            <p:cond delay="650"/>
                                          </p:stCondLst>
                                        </p:cTn>
                                        <p:tgtEl>
                                          <p:spTgt spid="8"/>
                                        </p:tgtEl>
                                      </p:cBhvr>
                                      <p:to x="100000" y="60000"/>
                                    </p:animScale>
                                    <p:animScale>
                                      <p:cBhvr>
                                        <p:cTn id="23" dur="166" decel="50000">
                                          <p:stCondLst>
                                            <p:cond delay="676"/>
                                          </p:stCondLst>
                                        </p:cTn>
                                        <p:tgtEl>
                                          <p:spTgt spid="8"/>
                                        </p:tgtEl>
                                      </p:cBhvr>
                                      <p:to x="100000" y="100000"/>
                                    </p:animScale>
                                    <p:animScale>
                                      <p:cBhvr>
                                        <p:cTn id="24" dur="26">
                                          <p:stCondLst>
                                            <p:cond delay="1312"/>
                                          </p:stCondLst>
                                        </p:cTn>
                                        <p:tgtEl>
                                          <p:spTgt spid="8"/>
                                        </p:tgtEl>
                                      </p:cBhvr>
                                      <p:to x="100000" y="80000"/>
                                    </p:animScale>
                                    <p:animScale>
                                      <p:cBhvr>
                                        <p:cTn id="25" dur="166" decel="50000">
                                          <p:stCondLst>
                                            <p:cond delay="1338"/>
                                          </p:stCondLst>
                                        </p:cTn>
                                        <p:tgtEl>
                                          <p:spTgt spid="8"/>
                                        </p:tgtEl>
                                      </p:cBhvr>
                                      <p:to x="100000" y="100000"/>
                                    </p:animScale>
                                    <p:animScale>
                                      <p:cBhvr>
                                        <p:cTn id="26" dur="26">
                                          <p:stCondLst>
                                            <p:cond delay="1642"/>
                                          </p:stCondLst>
                                        </p:cTn>
                                        <p:tgtEl>
                                          <p:spTgt spid="8"/>
                                        </p:tgtEl>
                                      </p:cBhvr>
                                      <p:to x="100000" y="90000"/>
                                    </p:animScale>
                                    <p:animScale>
                                      <p:cBhvr>
                                        <p:cTn id="27" dur="166" decel="50000">
                                          <p:stCondLst>
                                            <p:cond delay="1668"/>
                                          </p:stCondLst>
                                        </p:cTn>
                                        <p:tgtEl>
                                          <p:spTgt spid="8"/>
                                        </p:tgtEl>
                                      </p:cBhvr>
                                      <p:to x="100000" y="100000"/>
                                    </p:animScale>
                                    <p:animScale>
                                      <p:cBhvr>
                                        <p:cTn id="28" dur="26">
                                          <p:stCondLst>
                                            <p:cond delay="1808"/>
                                          </p:stCondLst>
                                        </p:cTn>
                                        <p:tgtEl>
                                          <p:spTgt spid="8"/>
                                        </p:tgtEl>
                                      </p:cBhvr>
                                      <p:to x="100000" y="95000"/>
                                    </p:animScale>
                                    <p:animScale>
                                      <p:cBhvr>
                                        <p:cTn id="2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Reentry</a:t>
            </a:r>
          </a:p>
        </p:txBody>
      </p:sp>
      <p:sp>
        <p:nvSpPr>
          <p:cNvPr id="3" name="Content Placeholder 2"/>
          <p:cNvSpPr>
            <a:spLocks noGrp="1"/>
          </p:cNvSpPr>
          <p:nvPr>
            <p:ph sz="half" idx="1"/>
          </p:nvPr>
        </p:nvSpPr>
        <p:spPr>
          <a:xfrm>
            <a:off x="1104900" y="1600200"/>
            <a:ext cx="4133306" cy="4571999"/>
          </a:xfrm>
        </p:spPr>
        <p:txBody>
          <a:bodyPr/>
          <a:lstStyle/>
          <a:p>
            <a:r>
              <a:rPr lang="en-US" dirty="0"/>
              <a:t>Returning to the community from jail or prison</a:t>
            </a:r>
          </a:p>
        </p:txBody>
      </p:sp>
      <p:pic>
        <p:nvPicPr>
          <p:cNvPr id="5" name="Content Placeholder 4">
            <a:extLs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74881" y="1894115"/>
            <a:ext cx="5412219" cy="3648882"/>
          </a:xfrm>
        </p:spPr>
      </p:pic>
    </p:spTree>
    <p:extLst>
      <p:ext uri="{BB962C8B-B14F-4D97-AF65-F5344CB8AC3E}">
        <p14:creationId xmlns:p14="http://schemas.microsoft.com/office/powerpoint/2010/main" val="301646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Reentry needs</a:t>
            </a: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4" y="1183889"/>
            <a:ext cx="2417808" cy="2417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397" y="156840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3726" y="156840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509" y="3418908"/>
            <a:ext cx="2423977" cy="24239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6403" y="156840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3726" y="360169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3966" y="3418908"/>
            <a:ext cx="2625633" cy="262563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7061" y="3363550"/>
            <a:ext cx="2274342" cy="227434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5400" y="24656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3173" y="22066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43173" y="468539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10273" y="4953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45240" y="4953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59589" y="5506697"/>
            <a:ext cx="1208450" cy="12084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5006" y="-571397"/>
            <a:ext cx="2800007" cy="2800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69166"/>
      </p:ext>
    </p:extLst>
  </p:cSld>
  <p:clrMapOvr>
    <a:masterClrMapping/>
  </p:clrMapOvr>
  <mc:AlternateContent xmlns:mc="http://schemas.openxmlformats.org/markup-compatibility/2006" xmlns:p14="http://schemas.microsoft.com/office/powerpoint/2010/main">
    <mc:Choice Requires="p14">
      <p:transition p14:dur="1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DDBB83-77C1-4099-A0AA-289882E745E2}">
  <ds:schemaRefs>
    <ds:schemaRef ds:uri="http://schemas.microsoft.com/office/2006/metadata/properties"/>
    <ds:schemaRef ds:uri="http://purl.org/dc/dcmitype/"/>
    <ds:schemaRef ds:uri="4873beb7-5857-4685-be1f-d57550cc96cc"/>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902</TotalTime>
  <Words>3169</Words>
  <Application>Microsoft Office PowerPoint</Application>
  <PresentationFormat>Widescreen</PresentationFormat>
  <Paragraphs>212</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Euphemia</vt:lpstr>
      <vt:lpstr>Plantagenet Cherokee</vt:lpstr>
      <vt:lpstr>Wingdings</vt:lpstr>
      <vt:lpstr>Academic Literature 16x9</vt:lpstr>
      <vt:lpstr>Partnerships with correctional libraries</vt:lpstr>
      <vt:lpstr>Presenters: Institutional Library Development</vt:lpstr>
      <vt:lpstr>You! – 1) Mark your location on a map below.            2) Type into chat what type of library you work in. </vt:lpstr>
      <vt:lpstr>Corrections 101</vt:lpstr>
      <vt:lpstr>Libraries in correctional facilities – Example #2</vt:lpstr>
      <vt:lpstr>Libraries in correctional facilities – Example #1</vt:lpstr>
      <vt:lpstr>Why partner?</vt:lpstr>
      <vt:lpstr>Reentry</vt:lpstr>
      <vt:lpstr>Reentry needs</vt:lpstr>
      <vt:lpstr>How to Serve in Corrections</vt:lpstr>
      <vt:lpstr>How to connect – Tier One</vt:lpstr>
      <vt:lpstr>How to connect – Tier Two</vt:lpstr>
      <vt:lpstr>How to connect – Tier Three</vt:lpstr>
      <vt:lpstr>Chat</vt:lpstr>
      <vt:lpstr>Obstacles and concerns</vt:lpstr>
      <vt:lpstr>Stories</vt:lpstr>
      <vt:lpstr>Rewards </vt:lpstr>
      <vt:lpstr>Questions?</vt:lpstr>
      <vt:lpstr>Resources</vt:lpstr>
      <vt:lpstr>Image credits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Allen, Teresa</dc:creator>
  <cp:lastModifiedBy>Kreger, Christine</cp:lastModifiedBy>
  <cp:revision>104</cp:revision>
  <cp:lastPrinted>2018-02-28T20:19:59Z</cp:lastPrinted>
  <dcterms:created xsi:type="dcterms:W3CDTF">2018-02-07T18:00:20Z</dcterms:created>
  <dcterms:modified xsi:type="dcterms:W3CDTF">2025-03-18T17:03:00Z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