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0" r:id="rId3"/>
    <p:sldId id="257" r:id="rId4"/>
    <p:sldId id="268" r:id="rId5"/>
    <p:sldId id="276" r:id="rId6"/>
    <p:sldId id="271" r:id="rId7"/>
    <p:sldId id="270" r:id="rId8"/>
    <p:sldId id="263" r:id="rId9"/>
    <p:sldId id="281" r:id="rId10"/>
    <p:sldId id="277" r:id="rId11"/>
    <p:sldId id="274" r:id="rId12"/>
    <p:sldId id="272" r:id="rId13"/>
    <p:sldId id="273" r:id="rId14"/>
    <p:sldId id="265" r:id="rId15"/>
    <p:sldId id="258" r:id="rId16"/>
    <p:sldId id="262" r:id="rId17"/>
    <p:sldId id="279"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985E1-4DB0-48CE-B6DF-98D9083C85A5}" v="107" dt="2025-03-31T19:09:24.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0024" autoAdjust="0"/>
  </p:normalViewPr>
  <p:slideViewPr>
    <p:cSldViewPr snapToGrid="0">
      <p:cViewPr>
        <p:scale>
          <a:sx n="65" d="100"/>
          <a:sy n="65" d="100"/>
        </p:scale>
        <p:origin x="3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155985E1-4DB0-48CE-B6DF-98D9083C85A5}"/>
    <pc:docChg chg="undo custSel mod modSld">
      <pc:chgData name="Kreger, Christine" userId="07b08700-4580-4b2b-8f3c-b5ccee8dc705" providerId="ADAL" clId="{155985E1-4DB0-48CE-B6DF-98D9083C85A5}" dt="2025-03-31T19:11:08.108" v="412"/>
      <pc:docMkLst>
        <pc:docMk/>
      </pc:docMkLst>
      <pc:sldChg chg="addSp delSp modSp mod">
        <pc:chgData name="Kreger, Christine" userId="07b08700-4580-4b2b-8f3c-b5ccee8dc705" providerId="ADAL" clId="{155985E1-4DB0-48CE-B6DF-98D9083C85A5}" dt="2025-03-31T19:08:25.059" v="397" actId="13244"/>
        <pc:sldMkLst>
          <pc:docMk/>
          <pc:sldMk cId="1245315412" sldId="256"/>
        </pc:sldMkLst>
        <pc:spChg chg="del">
          <ac:chgData name="Kreger, Christine" userId="07b08700-4580-4b2b-8f3c-b5ccee8dc705" providerId="ADAL" clId="{155985E1-4DB0-48CE-B6DF-98D9083C85A5}" dt="2025-03-31T19:00:00.172" v="4" actId="478"/>
          <ac:spMkLst>
            <pc:docMk/>
            <pc:sldMk cId="1245315412" sldId="256"/>
            <ac:spMk id="3" creationId="{00000000-0000-0000-0000-000000000000}"/>
          </ac:spMkLst>
        </pc:spChg>
        <pc:spChg chg="add del mod">
          <ac:chgData name="Kreger, Christine" userId="07b08700-4580-4b2b-8f3c-b5ccee8dc705" providerId="ADAL" clId="{155985E1-4DB0-48CE-B6DF-98D9083C85A5}" dt="2025-03-31T19:00:03.705" v="5" actId="478"/>
          <ac:spMkLst>
            <pc:docMk/>
            <pc:sldMk cId="1245315412" sldId="256"/>
            <ac:spMk id="5" creationId="{5A84635A-A7CE-0146-AAF5-7836AF80FF64}"/>
          </ac:spMkLst>
        </pc:spChg>
        <pc:spChg chg="mod ord">
          <ac:chgData name="Kreger, Christine" userId="07b08700-4580-4b2b-8f3c-b5ccee8dc705" providerId="ADAL" clId="{155985E1-4DB0-48CE-B6DF-98D9083C85A5}" dt="2025-03-31T19:08:25.059" v="397" actId="13244"/>
          <ac:spMkLst>
            <pc:docMk/>
            <pc:sldMk cId="1245315412" sldId="256"/>
            <ac:spMk id="7" creationId="{00000000-0000-0000-0000-000000000000}"/>
          </ac:spMkLst>
        </pc:spChg>
      </pc:sldChg>
      <pc:sldChg chg="addSp delSp modSp mod">
        <pc:chgData name="Kreger, Christine" userId="07b08700-4580-4b2b-8f3c-b5ccee8dc705" providerId="ADAL" clId="{155985E1-4DB0-48CE-B6DF-98D9083C85A5}" dt="2025-03-31T19:06:00.104" v="295" actId="962"/>
        <pc:sldMkLst>
          <pc:docMk/>
          <pc:sldMk cId="4012816404" sldId="257"/>
        </pc:sldMkLst>
        <pc:spChg chg="del">
          <ac:chgData name="Kreger, Christine" userId="07b08700-4580-4b2b-8f3c-b5ccee8dc705" providerId="ADAL" clId="{155985E1-4DB0-48CE-B6DF-98D9083C85A5}" dt="2025-03-31T19:01:29.806" v="12" actId="478"/>
          <ac:spMkLst>
            <pc:docMk/>
            <pc:sldMk cId="4012816404" sldId="257"/>
            <ac:spMk id="3" creationId="{00000000-0000-0000-0000-000000000000}"/>
          </ac:spMkLst>
        </pc:spChg>
        <pc:spChg chg="add del mod">
          <ac:chgData name="Kreger, Christine" userId="07b08700-4580-4b2b-8f3c-b5ccee8dc705" providerId="ADAL" clId="{155985E1-4DB0-48CE-B6DF-98D9083C85A5}" dt="2025-03-31T19:01:32.147" v="13" actId="478"/>
          <ac:spMkLst>
            <pc:docMk/>
            <pc:sldMk cId="4012816404" sldId="257"/>
            <ac:spMk id="7" creationId="{84711D1A-C5FF-15FB-B3F5-B19F32D87513}"/>
          </ac:spMkLst>
        </pc:spChg>
        <pc:picChg chg="mod">
          <ac:chgData name="Kreger, Christine" userId="07b08700-4580-4b2b-8f3c-b5ccee8dc705" providerId="ADAL" clId="{155985E1-4DB0-48CE-B6DF-98D9083C85A5}" dt="2025-03-31T19:06:00.104" v="295" actId="962"/>
          <ac:picMkLst>
            <pc:docMk/>
            <pc:sldMk cId="4012816404" sldId="257"/>
            <ac:picMk id="1030" creationId="{00000000-0000-0000-0000-000000000000}"/>
          </ac:picMkLst>
        </pc:picChg>
      </pc:sldChg>
      <pc:sldChg chg="modSp mod">
        <pc:chgData name="Kreger, Christine" userId="07b08700-4580-4b2b-8f3c-b5ccee8dc705" providerId="ADAL" clId="{155985E1-4DB0-48CE-B6DF-98D9083C85A5}" dt="2025-03-31T19:05:43.863" v="294" actId="962"/>
        <pc:sldMkLst>
          <pc:docMk/>
          <pc:sldMk cId="265328412" sldId="262"/>
        </pc:sldMkLst>
        <pc:picChg chg="mod">
          <ac:chgData name="Kreger, Christine" userId="07b08700-4580-4b2b-8f3c-b5ccee8dc705" providerId="ADAL" clId="{155985E1-4DB0-48CE-B6DF-98D9083C85A5}" dt="2025-03-31T19:05:43.863" v="294" actId="962"/>
          <ac:picMkLst>
            <pc:docMk/>
            <pc:sldMk cId="265328412" sldId="262"/>
            <ac:picMk id="6" creationId="{00000000-0000-0000-0000-000000000000}"/>
          </ac:picMkLst>
        </pc:picChg>
      </pc:sldChg>
      <pc:sldChg chg="addSp delSp modSp mod">
        <pc:chgData name="Kreger, Christine" userId="07b08700-4580-4b2b-8f3c-b5ccee8dc705" providerId="ADAL" clId="{155985E1-4DB0-48CE-B6DF-98D9083C85A5}" dt="2025-03-31T19:09:51.236" v="407" actId="14100"/>
        <pc:sldMkLst>
          <pc:docMk/>
          <pc:sldMk cId="1770448085" sldId="263"/>
        </pc:sldMkLst>
        <pc:spChg chg="add del mod">
          <ac:chgData name="Kreger, Christine" userId="07b08700-4580-4b2b-8f3c-b5ccee8dc705" providerId="ADAL" clId="{155985E1-4DB0-48CE-B6DF-98D9083C85A5}" dt="2025-03-31T19:09:51.236" v="407" actId="14100"/>
          <ac:spMkLst>
            <pc:docMk/>
            <pc:sldMk cId="1770448085" sldId="263"/>
            <ac:spMk id="3" creationId="{00000000-0000-0000-0000-000000000000}"/>
          </ac:spMkLst>
        </pc:spChg>
        <pc:spChg chg="mod">
          <ac:chgData name="Kreger, Christine" userId="07b08700-4580-4b2b-8f3c-b5ccee8dc705" providerId="ADAL" clId="{155985E1-4DB0-48CE-B6DF-98D9083C85A5}" dt="2025-03-31T19:09:17.748" v="401" actId="962"/>
          <ac:spMkLst>
            <pc:docMk/>
            <pc:sldMk cId="1770448085" sldId="263"/>
            <ac:spMk id="4" creationId="{00000000-0000-0000-0000-000000000000}"/>
          </ac:spMkLst>
        </pc:spChg>
        <pc:spChg chg="mod">
          <ac:chgData name="Kreger, Christine" userId="07b08700-4580-4b2b-8f3c-b5ccee8dc705" providerId="ADAL" clId="{155985E1-4DB0-48CE-B6DF-98D9083C85A5}" dt="2025-03-31T19:09:20.285" v="402" actId="962"/>
          <ac:spMkLst>
            <pc:docMk/>
            <pc:sldMk cId="1770448085" sldId="263"/>
            <ac:spMk id="5" creationId="{00000000-0000-0000-0000-000000000000}"/>
          </ac:spMkLst>
        </pc:spChg>
        <pc:spChg chg="mod">
          <ac:chgData name="Kreger, Christine" userId="07b08700-4580-4b2b-8f3c-b5ccee8dc705" providerId="ADAL" clId="{155985E1-4DB0-48CE-B6DF-98D9083C85A5}" dt="2025-03-31T19:09:22.634" v="403" actId="962"/>
          <ac:spMkLst>
            <pc:docMk/>
            <pc:sldMk cId="1770448085" sldId="263"/>
            <ac:spMk id="6" creationId="{00000000-0000-0000-0000-000000000000}"/>
          </ac:spMkLst>
        </pc:spChg>
        <pc:spChg chg="mod">
          <ac:chgData name="Kreger, Christine" userId="07b08700-4580-4b2b-8f3c-b5ccee8dc705" providerId="ADAL" clId="{155985E1-4DB0-48CE-B6DF-98D9083C85A5}" dt="2025-03-31T19:09:24.548" v="404" actId="962"/>
          <ac:spMkLst>
            <pc:docMk/>
            <pc:sldMk cId="1770448085" sldId="263"/>
            <ac:spMk id="7" creationId="{00000000-0000-0000-0000-000000000000}"/>
          </ac:spMkLst>
        </pc:spChg>
        <pc:spChg chg="add del mod">
          <ac:chgData name="Kreger, Christine" userId="07b08700-4580-4b2b-8f3c-b5ccee8dc705" providerId="ADAL" clId="{155985E1-4DB0-48CE-B6DF-98D9083C85A5}" dt="2025-03-31T19:09:45.765" v="406" actId="21"/>
          <ac:spMkLst>
            <pc:docMk/>
            <pc:sldMk cId="1770448085" sldId="263"/>
            <ac:spMk id="10" creationId="{FF9E4934-34DF-9FBC-26C4-90AA4E401D26}"/>
          </ac:spMkLst>
        </pc:spChg>
        <pc:picChg chg="mod">
          <ac:chgData name="Kreger, Christine" userId="07b08700-4580-4b2b-8f3c-b5ccee8dc705" providerId="ADAL" clId="{155985E1-4DB0-48CE-B6DF-98D9083C85A5}" dt="2025-03-31T19:05:34.467" v="291" actId="962"/>
          <ac:picMkLst>
            <pc:docMk/>
            <pc:sldMk cId="1770448085" sldId="263"/>
            <ac:picMk id="8" creationId="{00000000-0000-0000-0000-000000000000}"/>
          </ac:picMkLst>
        </pc:picChg>
        <pc:picChg chg="mod">
          <ac:chgData name="Kreger, Christine" userId="07b08700-4580-4b2b-8f3c-b5ccee8dc705" providerId="ADAL" clId="{155985E1-4DB0-48CE-B6DF-98D9083C85A5}" dt="2025-03-31T19:07:17.457" v="391" actId="962"/>
          <ac:picMkLst>
            <pc:docMk/>
            <pc:sldMk cId="1770448085" sldId="263"/>
            <ac:picMk id="1026" creationId="{00000000-0000-0000-0000-000000000000}"/>
          </ac:picMkLst>
        </pc:picChg>
        <pc:picChg chg="mod">
          <ac:chgData name="Kreger, Christine" userId="07b08700-4580-4b2b-8f3c-b5ccee8dc705" providerId="ADAL" clId="{155985E1-4DB0-48CE-B6DF-98D9083C85A5}" dt="2025-03-31T19:07:13.713" v="390" actId="962"/>
          <ac:picMkLst>
            <pc:docMk/>
            <pc:sldMk cId="1770448085" sldId="263"/>
            <ac:picMk id="4106" creationId="{00000000-0000-0000-0000-000000000000}"/>
          </ac:picMkLst>
        </pc:picChg>
      </pc:sldChg>
      <pc:sldChg chg="modSp mod">
        <pc:chgData name="Kreger, Christine" userId="07b08700-4580-4b2b-8f3c-b5ccee8dc705" providerId="ADAL" clId="{155985E1-4DB0-48CE-B6DF-98D9083C85A5}" dt="2025-03-31T19:05:41.771" v="293" actId="962"/>
        <pc:sldMkLst>
          <pc:docMk/>
          <pc:sldMk cId="1344030083" sldId="265"/>
        </pc:sldMkLst>
        <pc:picChg chg="mod">
          <ac:chgData name="Kreger, Christine" userId="07b08700-4580-4b2b-8f3c-b5ccee8dc705" providerId="ADAL" clId="{155985E1-4DB0-48CE-B6DF-98D9083C85A5}" dt="2025-03-31T19:05:41.771" v="293" actId="962"/>
          <ac:picMkLst>
            <pc:docMk/>
            <pc:sldMk cId="1344030083" sldId="265"/>
            <ac:picMk id="4" creationId="{00000000-0000-0000-0000-000000000000}"/>
          </ac:picMkLst>
        </pc:picChg>
      </pc:sldChg>
      <pc:sldChg chg="modSp mod">
        <pc:chgData name="Kreger, Christine" userId="07b08700-4580-4b2b-8f3c-b5ccee8dc705" providerId="ADAL" clId="{155985E1-4DB0-48CE-B6DF-98D9083C85A5}" dt="2025-03-31T19:01:49.099" v="15" actId="962"/>
        <pc:sldMkLst>
          <pc:docMk/>
          <pc:sldMk cId="11077865" sldId="268"/>
        </pc:sldMkLst>
        <pc:picChg chg="mod">
          <ac:chgData name="Kreger, Christine" userId="07b08700-4580-4b2b-8f3c-b5ccee8dc705" providerId="ADAL" clId="{155985E1-4DB0-48CE-B6DF-98D9083C85A5}" dt="2025-03-31T19:01:43.843" v="14" actId="962"/>
          <ac:picMkLst>
            <pc:docMk/>
            <pc:sldMk cId="11077865" sldId="268"/>
            <ac:picMk id="4" creationId="{00000000-0000-0000-0000-000000000000}"/>
          </ac:picMkLst>
        </pc:picChg>
        <pc:picChg chg="mod">
          <ac:chgData name="Kreger, Christine" userId="07b08700-4580-4b2b-8f3c-b5ccee8dc705" providerId="ADAL" clId="{155985E1-4DB0-48CE-B6DF-98D9083C85A5}" dt="2025-03-31T19:01:49.099" v="15" actId="962"/>
          <ac:picMkLst>
            <pc:docMk/>
            <pc:sldMk cId="11077865" sldId="268"/>
            <ac:picMk id="5" creationId="{00000000-0000-0000-0000-000000000000}"/>
          </ac:picMkLst>
        </pc:picChg>
      </pc:sldChg>
      <pc:sldChg chg="modSp">
        <pc:chgData name="Kreger, Christine" userId="07b08700-4580-4b2b-8f3c-b5ccee8dc705" providerId="ADAL" clId="{155985E1-4DB0-48CE-B6DF-98D9083C85A5}" dt="2025-03-31T19:06:52.471" v="389" actId="962"/>
        <pc:sldMkLst>
          <pc:docMk/>
          <pc:sldMk cId="1818335898" sldId="270"/>
        </pc:sldMkLst>
        <pc:picChg chg="mod">
          <ac:chgData name="Kreger, Christine" userId="07b08700-4580-4b2b-8f3c-b5ccee8dc705" providerId="ADAL" clId="{155985E1-4DB0-48CE-B6DF-98D9083C85A5}" dt="2025-03-31T19:06:49.849" v="388" actId="962"/>
          <ac:picMkLst>
            <pc:docMk/>
            <pc:sldMk cId="1818335898" sldId="270"/>
            <ac:picMk id="1026" creationId="{00000000-0000-0000-0000-000000000000}"/>
          </ac:picMkLst>
        </pc:picChg>
        <pc:picChg chg="mod">
          <ac:chgData name="Kreger, Christine" userId="07b08700-4580-4b2b-8f3c-b5ccee8dc705" providerId="ADAL" clId="{155985E1-4DB0-48CE-B6DF-98D9083C85A5}" dt="2025-03-31T19:05:27.189" v="290" actId="962"/>
          <ac:picMkLst>
            <pc:docMk/>
            <pc:sldMk cId="1818335898" sldId="270"/>
            <ac:picMk id="1028" creationId="{00000000-0000-0000-0000-000000000000}"/>
          </ac:picMkLst>
        </pc:picChg>
        <pc:picChg chg="mod">
          <ac:chgData name="Kreger, Christine" userId="07b08700-4580-4b2b-8f3c-b5ccee8dc705" providerId="ADAL" clId="{155985E1-4DB0-48CE-B6DF-98D9083C85A5}" dt="2025-03-31T19:06:52.471" v="389" actId="962"/>
          <ac:picMkLst>
            <pc:docMk/>
            <pc:sldMk cId="1818335898" sldId="270"/>
            <ac:picMk id="1030" creationId="{00000000-0000-0000-0000-000000000000}"/>
          </ac:picMkLst>
        </pc:picChg>
      </pc:sldChg>
      <pc:sldChg chg="modSp mod">
        <pc:chgData name="Kreger, Christine" userId="07b08700-4580-4b2b-8f3c-b5ccee8dc705" providerId="ADAL" clId="{155985E1-4DB0-48CE-B6DF-98D9083C85A5}" dt="2025-03-31T19:09:00.073" v="400" actId="13244"/>
        <pc:sldMkLst>
          <pc:docMk/>
          <pc:sldMk cId="1370624158" sldId="271"/>
        </pc:sldMkLst>
        <pc:spChg chg="mod">
          <ac:chgData name="Kreger, Christine" userId="07b08700-4580-4b2b-8f3c-b5ccee8dc705" providerId="ADAL" clId="{155985E1-4DB0-48CE-B6DF-98D9083C85A5}" dt="2025-03-31T18:59:51.170" v="2" actId="33553"/>
          <ac:spMkLst>
            <pc:docMk/>
            <pc:sldMk cId="1370624158" sldId="271"/>
            <ac:spMk id="2" creationId="{00000000-0000-0000-0000-000000000000}"/>
          </ac:spMkLst>
        </pc:spChg>
        <pc:spChg chg="ord">
          <ac:chgData name="Kreger, Christine" userId="07b08700-4580-4b2b-8f3c-b5ccee8dc705" providerId="ADAL" clId="{155985E1-4DB0-48CE-B6DF-98D9083C85A5}" dt="2025-03-31T19:09:00.073" v="400" actId="13244"/>
          <ac:spMkLst>
            <pc:docMk/>
            <pc:sldMk cId="1370624158" sldId="271"/>
            <ac:spMk id="4" creationId="{00000000-0000-0000-0000-000000000000}"/>
          </ac:spMkLst>
        </pc:spChg>
        <pc:picChg chg="mod">
          <ac:chgData name="Kreger, Christine" userId="07b08700-4580-4b2b-8f3c-b5ccee8dc705" providerId="ADAL" clId="{155985E1-4DB0-48CE-B6DF-98D9083C85A5}" dt="2025-03-31T19:03:48.655" v="287" actId="962"/>
          <ac:picMkLst>
            <pc:docMk/>
            <pc:sldMk cId="1370624158" sldId="271"/>
            <ac:picMk id="3" creationId="{00000000-0000-0000-0000-000000000000}"/>
          </ac:picMkLst>
        </pc:picChg>
        <pc:picChg chg="mod">
          <ac:chgData name="Kreger, Christine" userId="07b08700-4580-4b2b-8f3c-b5ccee8dc705" providerId="ADAL" clId="{155985E1-4DB0-48CE-B6DF-98D9083C85A5}" dt="2025-03-31T19:05:23.111" v="289" actId="962"/>
          <ac:picMkLst>
            <pc:docMk/>
            <pc:sldMk cId="1370624158" sldId="271"/>
            <ac:picMk id="5" creationId="{00000000-0000-0000-0000-000000000000}"/>
          </ac:picMkLst>
        </pc:picChg>
        <pc:picChg chg="mod">
          <ac:chgData name="Kreger, Christine" userId="07b08700-4580-4b2b-8f3c-b5ccee8dc705" providerId="ADAL" clId="{155985E1-4DB0-48CE-B6DF-98D9083C85A5}" dt="2025-03-31T19:06:33.709" v="387" actId="962"/>
          <ac:picMkLst>
            <pc:docMk/>
            <pc:sldMk cId="1370624158" sldId="271"/>
            <ac:picMk id="2052" creationId="{00000000-0000-0000-0000-000000000000}"/>
          </ac:picMkLst>
        </pc:picChg>
      </pc:sldChg>
      <pc:sldChg chg="modSp mod">
        <pc:chgData name="Kreger, Christine" userId="07b08700-4580-4b2b-8f3c-b5ccee8dc705" providerId="ADAL" clId="{155985E1-4DB0-48CE-B6DF-98D9083C85A5}" dt="2025-03-31T19:05:40.243" v="292" actId="962"/>
        <pc:sldMkLst>
          <pc:docMk/>
          <pc:sldMk cId="1424711750" sldId="272"/>
        </pc:sldMkLst>
        <pc:picChg chg="mod">
          <ac:chgData name="Kreger, Christine" userId="07b08700-4580-4b2b-8f3c-b5ccee8dc705" providerId="ADAL" clId="{155985E1-4DB0-48CE-B6DF-98D9083C85A5}" dt="2025-03-31T19:05:40.243" v="292" actId="962"/>
          <ac:picMkLst>
            <pc:docMk/>
            <pc:sldMk cId="1424711750" sldId="272"/>
            <ac:picMk id="4" creationId="{00000000-0000-0000-0000-000000000000}"/>
          </ac:picMkLst>
        </pc:picChg>
      </pc:sldChg>
      <pc:sldChg chg="modSp">
        <pc:chgData name="Kreger, Christine" userId="07b08700-4580-4b2b-8f3c-b5ccee8dc705" providerId="ADAL" clId="{155985E1-4DB0-48CE-B6DF-98D9083C85A5}" dt="2025-03-31T19:08:00.106" v="396" actId="962"/>
        <pc:sldMkLst>
          <pc:docMk/>
          <pc:sldMk cId="2722383240" sldId="273"/>
        </pc:sldMkLst>
        <pc:picChg chg="mod">
          <ac:chgData name="Kreger, Christine" userId="07b08700-4580-4b2b-8f3c-b5ccee8dc705" providerId="ADAL" clId="{155985E1-4DB0-48CE-B6DF-98D9083C85A5}" dt="2025-03-31T19:07:54.456" v="394" actId="962"/>
          <ac:picMkLst>
            <pc:docMk/>
            <pc:sldMk cId="2722383240" sldId="273"/>
            <ac:picMk id="1026" creationId="{00000000-0000-0000-0000-000000000000}"/>
          </ac:picMkLst>
        </pc:picChg>
        <pc:picChg chg="mod">
          <ac:chgData name="Kreger, Christine" userId="07b08700-4580-4b2b-8f3c-b5ccee8dc705" providerId="ADAL" clId="{155985E1-4DB0-48CE-B6DF-98D9083C85A5}" dt="2025-03-31T19:07:57.670" v="395" actId="962"/>
          <ac:picMkLst>
            <pc:docMk/>
            <pc:sldMk cId="2722383240" sldId="273"/>
            <ac:picMk id="1028" creationId="{00000000-0000-0000-0000-000000000000}"/>
          </ac:picMkLst>
        </pc:picChg>
        <pc:picChg chg="mod">
          <ac:chgData name="Kreger, Christine" userId="07b08700-4580-4b2b-8f3c-b5ccee8dc705" providerId="ADAL" clId="{155985E1-4DB0-48CE-B6DF-98D9083C85A5}" dt="2025-03-31T19:08:00.106" v="396" actId="962"/>
          <ac:picMkLst>
            <pc:docMk/>
            <pc:sldMk cId="2722383240" sldId="273"/>
            <ac:picMk id="1030" creationId="{00000000-0000-0000-0000-000000000000}"/>
          </ac:picMkLst>
        </pc:picChg>
      </pc:sldChg>
      <pc:sldChg chg="modSp">
        <pc:chgData name="Kreger, Christine" userId="07b08700-4580-4b2b-8f3c-b5ccee8dc705" providerId="ADAL" clId="{155985E1-4DB0-48CE-B6DF-98D9083C85A5}" dt="2025-03-31T19:07:45.587" v="393" actId="962"/>
        <pc:sldMkLst>
          <pc:docMk/>
          <pc:sldMk cId="2213004282" sldId="274"/>
        </pc:sldMkLst>
        <pc:picChg chg="mod">
          <ac:chgData name="Kreger, Christine" userId="07b08700-4580-4b2b-8f3c-b5ccee8dc705" providerId="ADAL" clId="{155985E1-4DB0-48CE-B6DF-98D9083C85A5}" dt="2025-03-31T19:07:45.587" v="393" actId="962"/>
          <ac:picMkLst>
            <pc:docMk/>
            <pc:sldMk cId="2213004282" sldId="274"/>
            <ac:picMk id="2054" creationId="{00000000-0000-0000-0000-000000000000}"/>
          </ac:picMkLst>
        </pc:picChg>
      </pc:sldChg>
      <pc:sldChg chg="modSp mod">
        <pc:chgData name="Kreger, Christine" userId="07b08700-4580-4b2b-8f3c-b5ccee8dc705" providerId="ADAL" clId="{155985E1-4DB0-48CE-B6DF-98D9083C85A5}" dt="2025-03-31T19:01:56.231" v="17" actId="962"/>
        <pc:sldMkLst>
          <pc:docMk/>
          <pc:sldMk cId="1160875775" sldId="276"/>
        </pc:sldMkLst>
        <pc:picChg chg="mod">
          <ac:chgData name="Kreger, Christine" userId="07b08700-4580-4b2b-8f3c-b5ccee8dc705" providerId="ADAL" clId="{155985E1-4DB0-48CE-B6DF-98D9083C85A5}" dt="2025-03-31T19:01:55.151" v="16" actId="962"/>
          <ac:picMkLst>
            <pc:docMk/>
            <pc:sldMk cId="1160875775" sldId="276"/>
            <ac:picMk id="4" creationId="{00000000-0000-0000-0000-000000000000}"/>
          </ac:picMkLst>
        </pc:picChg>
        <pc:picChg chg="mod">
          <ac:chgData name="Kreger, Christine" userId="07b08700-4580-4b2b-8f3c-b5ccee8dc705" providerId="ADAL" clId="{155985E1-4DB0-48CE-B6DF-98D9083C85A5}" dt="2025-03-31T19:01:56.231" v="17" actId="962"/>
          <ac:picMkLst>
            <pc:docMk/>
            <pc:sldMk cId="1160875775" sldId="276"/>
            <ac:picMk id="5" creationId="{00000000-0000-0000-0000-000000000000}"/>
          </ac:picMkLst>
        </pc:picChg>
      </pc:sldChg>
      <pc:sldChg chg="modSp">
        <pc:chgData name="Kreger, Christine" userId="07b08700-4580-4b2b-8f3c-b5ccee8dc705" providerId="ADAL" clId="{155985E1-4DB0-48CE-B6DF-98D9083C85A5}" dt="2025-03-31T19:07:37.735" v="392" actId="962"/>
        <pc:sldMkLst>
          <pc:docMk/>
          <pc:sldMk cId="1267833912" sldId="277"/>
        </pc:sldMkLst>
        <pc:picChg chg="mod">
          <ac:chgData name="Kreger, Christine" userId="07b08700-4580-4b2b-8f3c-b5ccee8dc705" providerId="ADAL" clId="{155985E1-4DB0-48CE-B6DF-98D9083C85A5}" dt="2025-03-31T19:07:37.735" v="392" actId="962"/>
          <ac:picMkLst>
            <pc:docMk/>
            <pc:sldMk cId="1267833912" sldId="277"/>
            <ac:picMk id="7" creationId="{00000000-0000-0000-0000-000000000000}"/>
          </ac:picMkLst>
        </pc:picChg>
      </pc:sldChg>
      <pc:sldChg chg="modSp mod">
        <pc:chgData name="Kreger, Christine" userId="07b08700-4580-4b2b-8f3c-b5ccee8dc705" providerId="ADAL" clId="{155985E1-4DB0-48CE-B6DF-98D9083C85A5}" dt="2025-03-31T18:59:54.147" v="3" actId="33553"/>
        <pc:sldMkLst>
          <pc:docMk/>
          <pc:sldMk cId="4046298026" sldId="279"/>
        </pc:sldMkLst>
        <pc:spChg chg="mod">
          <ac:chgData name="Kreger, Christine" userId="07b08700-4580-4b2b-8f3c-b5ccee8dc705" providerId="ADAL" clId="{155985E1-4DB0-48CE-B6DF-98D9083C85A5}" dt="2025-03-31T18:59:54.147" v="3" actId="33553"/>
          <ac:spMkLst>
            <pc:docMk/>
            <pc:sldMk cId="4046298026" sldId="279"/>
            <ac:spMk id="2" creationId="{00000000-0000-0000-0000-000000000000}"/>
          </ac:spMkLst>
        </pc:spChg>
      </pc:sldChg>
      <pc:sldChg chg="modSp mod">
        <pc:chgData name="Kreger, Christine" userId="07b08700-4580-4b2b-8f3c-b5ccee8dc705" providerId="ADAL" clId="{155985E1-4DB0-48CE-B6DF-98D9083C85A5}" dt="2025-03-31T19:08:34.402" v="398" actId="13244"/>
        <pc:sldMkLst>
          <pc:docMk/>
          <pc:sldMk cId="1053995295" sldId="280"/>
        </pc:sldMkLst>
        <pc:spChg chg="mod">
          <ac:chgData name="Kreger, Christine" userId="07b08700-4580-4b2b-8f3c-b5ccee8dc705" providerId="ADAL" clId="{155985E1-4DB0-48CE-B6DF-98D9083C85A5}" dt="2025-03-31T18:59:45.931" v="1" actId="33553"/>
          <ac:spMkLst>
            <pc:docMk/>
            <pc:sldMk cId="1053995295" sldId="280"/>
            <ac:spMk id="3" creationId="{00000000-0000-0000-0000-000000000000}"/>
          </ac:spMkLst>
        </pc:spChg>
        <pc:picChg chg="mod">
          <ac:chgData name="Kreger, Christine" userId="07b08700-4580-4b2b-8f3c-b5ccee8dc705" providerId="ADAL" clId="{155985E1-4DB0-48CE-B6DF-98D9083C85A5}" dt="2025-03-31T19:00:28.050" v="7" actId="962"/>
          <ac:picMkLst>
            <pc:docMk/>
            <pc:sldMk cId="1053995295" sldId="280"/>
            <ac:picMk id="4" creationId="{00000000-0000-0000-0000-000000000000}"/>
          </ac:picMkLst>
        </pc:picChg>
        <pc:picChg chg="mod ord">
          <ac:chgData name="Kreger, Christine" userId="07b08700-4580-4b2b-8f3c-b5ccee8dc705" providerId="ADAL" clId="{155985E1-4DB0-48CE-B6DF-98D9083C85A5}" dt="2025-03-31T19:08:34.402" v="398" actId="13244"/>
          <ac:picMkLst>
            <pc:docMk/>
            <pc:sldMk cId="1053995295" sldId="280"/>
            <ac:picMk id="7" creationId="{00000000-0000-0000-0000-000000000000}"/>
          </ac:picMkLst>
        </pc:picChg>
        <pc:picChg chg="mod">
          <ac:chgData name="Kreger, Christine" userId="07b08700-4580-4b2b-8f3c-b5ccee8dc705" providerId="ADAL" clId="{155985E1-4DB0-48CE-B6DF-98D9083C85A5}" dt="2025-03-31T19:01:25.411" v="11" actId="962"/>
          <ac:picMkLst>
            <pc:docMk/>
            <pc:sldMk cId="1053995295" sldId="280"/>
            <ac:picMk id="8" creationId="{00000000-0000-0000-0000-000000000000}"/>
          </ac:picMkLst>
        </pc:picChg>
      </pc:sldChg>
      <pc:sldChg chg="modSp mod">
        <pc:chgData name="Kreger, Christine" userId="07b08700-4580-4b2b-8f3c-b5ccee8dc705" providerId="ADAL" clId="{155985E1-4DB0-48CE-B6DF-98D9083C85A5}" dt="2025-03-31T19:10:56.612" v="411" actId="13244"/>
        <pc:sldMkLst>
          <pc:docMk/>
          <pc:sldMk cId="3174063801" sldId="281"/>
        </pc:sldMkLst>
        <pc:spChg chg="ord">
          <ac:chgData name="Kreger, Christine" userId="07b08700-4580-4b2b-8f3c-b5ccee8dc705" providerId="ADAL" clId="{155985E1-4DB0-48CE-B6DF-98D9083C85A5}" dt="2025-03-31T19:10:08.580" v="408" actId="13244"/>
          <ac:spMkLst>
            <pc:docMk/>
            <pc:sldMk cId="3174063801" sldId="281"/>
            <ac:spMk id="8" creationId="{00000000-0000-0000-0000-000000000000}"/>
          </ac:spMkLst>
        </pc:spChg>
        <pc:spChg chg="ord">
          <ac:chgData name="Kreger, Christine" userId="07b08700-4580-4b2b-8f3c-b5ccee8dc705" providerId="ADAL" clId="{155985E1-4DB0-48CE-B6DF-98D9083C85A5}" dt="2025-03-31T19:10:56.612" v="411" actId="13244"/>
          <ac:spMkLst>
            <pc:docMk/>
            <pc:sldMk cId="3174063801" sldId="281"/>
            <ac:spMk id="14" creationId="{00000000-0000-0000-0000-000000000000}"/>
          </ac:spMkLst>
        </pc:spChg>
        <pc:spChg chg="ord">
          <ac:chgData name="Kreger, Christine" userId="07b08700-4580-4b2b-8f3c-b5ccee8dc705" providerId="ADAL" clId="{155985E1-4DB0-48CE-B6DF-98D9083C85A5}" dt="2025-03-31T19:10:23.105" v="410" actId="13244"/>
          <ac:spMkLst>
            <pc:docMk/>
            <pc:sldMk cId="3174063801" sldId="281"/>
            <ac:spMk id="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F6994-E326-4E64-8089-BB24576D80FE}" type="datetimeFigureOut">
              <a:rPr lang="en-US" smtClean="0"/>
              <a:t>3/31/2025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5B0F2-7FB6-40BA-84F6-80CF6C043A27}" type="slidenum">
              <a:rPr lang="en-US" smtClean="0"/>
              <a:t>‹#›</a:t>
            </a:fld>
            <a:endParaRPr lang="en-US" dirty="0"/>
          </a:p>
        </p:txBody>
      </p:sp>
    </p:spTree>
    <p:extLst>
      <p:ext uri="{BB962C8B-B14F-4D97-AF65-F5344CB8AC3E}">
        <p14:creationId xmlns:p14="http://schemas.microsoft.com/office/powerpoint/2010/main" val="226849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1</a:t>
            </a:fld>
            <a:endParaRPr lang="en-US" dirty="0"/>
          </a:p>
        </p:txBody>
      </p:sp>
    </p:spTree>
    <p:extLst>
      <p:ext uri="{BB962C8B-B14F-4D97-AF65-F5344CB8AC3E}">
        <p14:creationId xmlns:p14="http://schemas.microsoft.com/office/powerpoint/2010/main" val="39091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apply this to us?  Think</a:t>
            </a:r>
            <a:r>
              <a:rPr lang="en-US" baseline="0" dirty="0"/>
              <a:t> back to atypical options on your staff—facts of one library stats; poll on who in District; who stand alone; consortium—pros and cons—for your services and programming; how much flexibility do you have?  Where are the disconnects?</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11</a:t>
            </a:fld>
            <a:endParaRPr lang="en-US" dirty="0"/>
          </a:p>
        </p:txBody>
      </p:sp>
    </p:spTree>
    <p:extLst>
      <p:ext uri="{BB962C8B-B14F-4D97-AF65-F5344CB8AC3E}">
        <p14:creationId xmlns:p14="http://schemas.microsoft.com/office/powerpoint/2010/main" val="178073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a:t>
            </a:r>
            <a:r>
              <a:rPr lang="en-US" baseline="0" dirty="0"/>
              <a:t> Christine—here is my idea for the 2 scenarios:  If you had $500 in staff and programming money and you could choose between a </a:t>
            </a:r>
            <a:r>
              <a:rPr lang="en-US" dirty="0"/>
              <a:t>Program for developmentally delayed young adults (18-21)who have very few social opportunities in community; cost—staff time and materials=  $500; 10 adults—with a caregiver come and stay for an hour; 5 books get checked out OR  for $500 you</a:t>
            </a:r>
            <a:r>
              <a:rPr lang="en-US" baseline="0" dirty="0"/>
              <a:t> could provide </a:t>
            </a:r>
            <a:r>
              <a:rPr lang="en-US" dirty="0"/>
              <a:t>2 free lego clubs for families; 300</a:t>
            </a:r>
            <a:r>
              <a:rPr lang="en-US" baseline="0" dirty="0"/>
              <a:t> </a:t>
            </a:r>
            <a:r>
              <a:rPr lang="en-US" dirty="0"/>
              <a:t> adults and children come in total ; 50 books get checked out; Which</a:t>
            </a:r>
            <a:r>
              <a:rPr lang="en-US" baseline="0" dirty="0"/>
              <a:t> would you repeat on a regular basis?  Why?  What other factors other than money would you consider in this decision?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12</a:t>
            </a:fld>
            <a:endParaRPr lang="en-US" dirty="0"/>
          </a:p>
        </p:txBody>
      </p:sp>
    </p:spTree>
    <p:extLst>
      <p:ext uri="{BB962C8B-B14F-4D97-AF65-F5344CB8AC3E}">
        <p14:creationId xmlns:p14="http://schemas.microsoft.com/office/powerpoint/2010/main" val="118488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makerspces</a:t>
            </a:r>
          </a:p>
        </p:txBody>
      </p:sp>
      <p:sp>
        <p:nvSpPr>
          <p:cNvPr id="4" name="Slide Number Placeholder 3"/>
          <p:cNvSpPr>
            <a:spLocks noGrp="1"/>
          </p:cNvSpPr>
          <p:nvPr>
            <p:ph type="sldNum" sz="quarter" idx="10"/>
          </p:nvPr>
        </p:nvSpPr>
        <p:spPr/>
        <p:txBody>
          <a:bodyPr/>
          <a:lstStyle/>
          <a:p>
            <a:fld id="{FE35B0F2-7FB6-40BA-84F6-80CF6C043A27}" type="slidenum">
              <a:rPr lang="en-US" smtClean="0"/>
              <a:t>13</a:t>
            </a:fld>
            <a:endParaRPr lang="en-US" dirty="0"/>
          </a:p>
        </p:txBody>
      </p:sp>
    </p:spTree>
    <p:extLst>
      <p:ext uri="{BB962C8B-B14F-4D97-AF65-F5344CB8AC3E}">
        <p14:creationId xmlns:p14="http://schemas.microsoft.com/office/powerpoint/2010/main" val="149379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sub populations; brainstorming; business leaders; ; men in early literacy; who are your cultural brokers? Step further with partnersips--shja</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14</a:t>
            </a:fld>
            <a:endParaRPr lang="en-US" dirty="0"/>
          </a:p>
        </p:txBody>
      </p:sp>
    </p:spTree>
    <p:extLst>
      <p:ext uri="{BB962C8B-B14F-4D97-AF65-F5344CB8AC3E}">
        <p14:creationId xmlns:p14="http://schemas.microsoft.com/office/powerpoint/2010/main" val="360800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question—and gi</a:t>
            </a:r>
            <a:r>
              <a:rPr lang="en-US" baseline="0" dirty="0"/>
              <a:t>ve example of for us—sports people—so when will they come to the library?  It’s hard to move non-users to become users, but you can move infrequent users to users…..; 25-37 bracket—cycle of life events; </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15</a:t>
            </a:fld>
            <a:endParaRPr lang="en-US" dirty="0"/>
          </a:p>
        </p:txBody>
      </p:sp>
    </p:spTree>
    <p:extLst>
      <p:ext uri="{BB962C8B-B14F-4D97-AF65-F5344CB8AC3E}">
        <p14:creationId xmlns:p14="http://schemas.microsoft.com/office/powerpoint/2010/main" val="429011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and also do finish; don’t be too personally attached;</a:t>
            </a:r>
            <a:r>
              <a:rPr lang="en-US" baseline="0" dirty="0"/>
              <a:t> sunken costs; askyourself business quyestion</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16</a:t>
            </a:fld>
            <a:endParaRPr lang="en-US" dirty="0"/>
          </a:p>
        </p:txBody>
      </p:sp>
    </p:spTree>
    <p:extLst>
      <p:ext uri="{BB962C8B-B14F-4D97-AF65-F5344CB8AC3E}">
        <p14:creationId xmlns:p14="http://schemas.microsoft.com/office/powerpoint/2010/main" val="79432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happening at the library…………………..relate later--</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2</a:t>
            </a:fld>
            <a:endParaRPr lang="en-US" dirty="0"/>
          </a:p>
        </p:txBody>
      </p:sp>
    </p:spTree>
    <p:extLst>
      <p:ext uri="{BB962C8B-B14F-4D97-AF65-F5344CB8AC3E}">
        <p14:creationId xmlns:p14="http://schemas.microsoft.com/office/powerpoint/2010/main" val="4504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interactive quiz</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3</a:t>
            </a:fld>
            <a:endParaRPr lang="en-US" dirty="0"/>
          </a:p>
        </p:txBody>
      </p:sp>
    </p:spTree>
    <p:extLst>
      <p:ext uri="{BB962C8B-B14F-4D97-AF65-F5344CB8AC3E}">
        <p14:creationId xmlns:p14="http://schemas.microsoft.com/office/powerpoint/2010/main" val="253410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Ido</a:t>
            </a:r>
            <a:r>
              <a:rPr lang="en-US" baseline="0" dirty="0"/>
              <a:t> quick poll on how they would define their services?  And maybe find out if any of the participants are involved with special populations?  Are human services now “atypical”—brainstorm experiences with automated/algrorithmic….”assisted technology”—full circle; synchronic—human-rovbot----</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5</a:t>
            </a:fld>
            <a:endParaRPr lang="en-US" dirty="0"/>
          </a:p>
        </p:txBody>
      </p:sp>
    </p:spTree>
    <p:extLst>
      <p:ext uri="{BB962C8B-B14F-4D97-AF65-F5344CB8AC3E}">
        <p14:creationId xmlns:p14="http://schemas.microsoft.com/office/powerpoint/2010/main" val="81331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chat……and find</a:t>
            </a:r>
            <a:r>
              <a:rPr lang="en-US" baseline="0" dirty="0"/>
              <a:t> out what people are circulating…and what do they hope to circulate in the next year?  What can’t we circulate?  What makes certain things prohibitive?  Image of human library?  Cultural passes?  --sharing economy—didn’t we start that????  </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6</a:t>
            </a:fld>
            <a:endParaRPr lang="en-US" dirty="0"/>
          </a:p>
        </p:txBody>
      </p:sp>
    </p:spTree>
    <p:extLst>
      <p:ext uri="{BB962C8B-B14F-4D97-AF65-F5344CB8AC3E}">
        <p14:creationId xmlns:p14="http://schemas.microsoft.com/office/powerpoint/2010/main" val="263092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have how</a:t>
            </a:r>
            <a:r>
              <a:rPr lang="en-US" baseline="0" dirty="0"/>
              <a:t> you measure success different than your leadership team?  Or your community?  Your measure vs……..your Board’s?  If you’ve impacted one person; never really know who will come back and find you;  impacted that </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7</a:t>
            </a:fld>
            <a:endParaRPr lang="en-US" dirty="0"/>
          </a:p>
        </p:txBody>
      </p:sp>
    </p:spTree>
    <p:extLst>
      <p:ext uri="{BB962C8B-B14F-4D97-AF65-F5344CB8AC3E}">
        <p14:creationId xmlns:p14="http://schemas.microsoft.com/office/powerpoint/2010/main" val="314537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dirty="0"/>
              <a:t>….provide</a:t>
            </a:r>
            <a:r>
              <a:rPr lang="en-US" sz="9600" baseline="0" dirty="0"/>
              <a:t> a sense of scale of our library….</a:t>
            </a:r>
            <a:r>
              <a:rPr lang="en-US" sz="9600" dirty="0"/>
              <a:t>(</a:t>
            </a:r>
            <a:r>
              <a:rPr lang="en-US" sz="1200" dirty="0"/>
              <a:t>talk about synergy and how one creative catalyst led to so many); talk about the momentum of new and very unexpected partners; an entrepreneur helping reframe how I see libraries as the go-to community partner</a:t>
            </a:r>
            <a:r>
              <a:rPr lang="en-US" sz="9600" dirty="0"/>
              <a:t>); mention how</a:t>
            </a:r>
            <a:r>
              <a:rPr lang="en-US" sz="9600" baseline="0" dirty="0"/>
              <a:t> I got into a bit of legal trouble…..</a:t>
            </a:r>
            <a:endParaRPr lang="en-US" sz="1200" dirty="0"/>
          </a:p>
          <a:p>
            <a:r>
              <a:rPr lang="en-US" dirty="0"/>
              <a:t>Nothing as easy as it looks----bare bones of getting things up and running; partnerships—what to</a:t>
            </a:r>
            <a:r>
              <a:rPr lang="en-US" baseline="0" dirty="0"/>
              <a:t> find out; human relationships; marketing aspects so interesting; really did reach a whole new population—celebrity of it; and do people lose faith when not work out; </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8</a:t>
            </a:fld>
            <a:endParaRPr lang="en-US" dirty="0"/>
          </a:p>
        </p:txBody>
      </p:sp>
    </p:spTree>
    <p:extLst>
      <p:ext uri="{BB962C8B-B14F-4D97-AF65-F5344CB8AC3E}">
        <p14:creationId xmlns:p14="http://schemas.microsoft.com/office/powerpoint/2010/main" val="182648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Rec Center challenges--//DIY Fair; Teen parents </a:t>
            </a:r>
            <a:r>
              <a:rPr lang="en-US" baseline="0" dirty="0" err="1"/>
              <a:t>storytimes</a:t>
            </a:r>
            <a:r>
              <a:rPr lang="en-US" baseline="0" dirty="0"/>
              <a:t>; </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9</a:t>
            </a:fld>
            <a:endParaRPr lang="en-US"/>
          </a:p>
        </p:txBody>
      </p:sp>
    </p:spTree>
    <p:extLst>
      <p:ext uri="{BB962C8B-B14F-4D97-AF65-F5344CB8AC3E}">
        <p14:creationId xmlns:p14="http://schemas.microsoft.com/office/powerpoint/2010/main" val="298838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it up to chat..brainstorming….if you’re on a hiring team…what do you look for?  Is it always good to have a team that “gets along”?  When can that not be a good thing?  Then when get different opinions, how get consensus--</a:t>
            </a:r>
            <a:endParaRPr lang="en-US" dirty="0"/>
          </a:p>
        </p:txBody>
      </p:sp>
      <p:sp>
        <p:nvSpPr>
          <p:cNvPr id="4" name="Slide Number Placeholder 3"/>
          <p:cNvSpPr>
            <a:spLocks noGrp="1"/>
          </p:cNvSpPr>
          <p:nvPr>
            <p:ph type="sldNum" sz="quarter" idx="10"/>
          </p:nvPr>
        </p:nvSpPr>
        <p:spPr/>
        <p:txBody>
          <a:bodyPr/>
          <a:lstStyle/>
          <a:p>
            <a:fld id="{FE35B0F2-7FB6-40BA-84F6-80CF6C043A27}" type="slidenum">
              <a:rPr lang="en-US" smtClean="0"/>
              <a:t>10</a:t>
            </a:fld>
            <a:endParaRPr lang="en-US" dirty="0"/>
          </a:p>
        </p:txBody>
      </p:sp>
    </p:spTree>
    <p:extLst>
      <p:ext uri="{BB962C8B-B14F-4D97-AF65-F5344CB8AC3E}">
        <p14:creationId xmlns:p14="http://schemas.microsoft.com/office/powerpoint/2010/main" val="429068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138255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45673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74657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326181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18036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321358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234409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413353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113646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278584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06D59D-30F7-4DBC-9556-A780707F116A}"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3A51C-AC40-4485-B0A0-1F68044A10FD}" type="slidenum">
              <a:rPr lang="en-US" smtClean="0"/>
              <a:t>‹#›</a:t>
            </a:fld>
            <a:endParaRPr lang="en-US" dirty="0"/>
          </a:p>
        </p:txBody>
      </p:sp>
    </p:spTree>
    <p:extLst>
      <p:ext uri="{BB962C8B-B14F-4D97-AF65-F5344CB8AC3E}">
        <p14:creationId xmlns:p14="http://schemas.microsoft.com/office/powerpoint/2010/main" val="311110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6D59D-30F7-4DBC-9556-A780707F116A}" type="datetimeFigureOut">
              <a:rPr lang="en-US" smtClean="0"/>
              <a:t>3/31/2025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3A51C-AC40-4485-B0A0-1F68044A10FD}" type="slidenum">
              <a:rPr lang="en-US" smtClean="0"/>
              <a:t>‹#›</a:t>
            </a:fld>
            <a:endParaRPr lang="en-US" dirty="0"/>
          </a:p>
        </p:txBody>
      </p:sp>
    </p:spTree>
    <p:extLst>
      <p:ext uri="{BB962C8B-B14F-4D97-AF65-F5344CB8AC3E}">
        <p14:creationId xmlns:p14="http://schemas.microsoft.com/office/powerpoint/2010/main" val="174545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6096000" y="1905444"/>
            <a:ext cx="5168900"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chemeClr val="tx1">
                    <a:lumMod val="65000"/>
                    <a:lumOff val="35000"/>
                  </a:schemeClr>
                </a:solidFill>
                <a:effectLst/>
                <a:uLnTx/>
                <a:uFillTx/>
                <a:latin typeface="Tempus Sans ITC" panose="04020404030D07020202" pitchFamily="82" charset="0"/>
                <a:ea typeface="+mn-ea"/>
                <a:cs typeface="+mn-cs"/>
              </a:rPr>
              <a:t>Library Services:  Making the Atypical, Typical</a:t>
            </a:r>
          </a:p>
        </p:txBody>
      </p:sp>
      <p:pic>
        <p:nvPicPr>
          <p:cNvPr id="2" name="Picture 2" descr="Image result for moomintroll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42" y="1499847"/>
            <a:ext cx="4114520" cy="341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1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Who on your team…..</a:t>
            </a:r>
          </a:p>
        </p:txBody>
      </p:sp>
      <p:sp>
        <p:nvSpPr>
          <p:cNvPr id="6" name="Content Placeholder 2"/>
          <p:cNvSpPr>
            <a:spLocks noGrp="1"/>
          </p:cNvSpPr>
          <p:nvPr>
            <p:ph idx="1"/>
          </p:nvPr>
        </p:nvSpPr>
        <p:spPr>
          <a:xfrm>
            <a:off x="996044" y="2174040"/>
            <a:ext cx="4686300" cy="1420060"/>
          </a:xfrm>
        </p:spPr>
        <p:txBody>
          <a:bodyPr>
            <a:normAutofit/>
          </a:bodyPr>
          <a:lstStyle/>
          <a:p>
            <a:pPr marL="0" indent="0">
              <a:buNone/>
            </a:pPr>
            <a:r>
              <a:rPr lang="en-US" sz="3200" b="1" dirty="0">
                <a:latin typeface="Tempus Sans ITC" panose="04020404030D07020202" pitchFamily="82" charset="0"/>
              </a:rPr>
              <a:t>Is different than the rest?      </a:t>
            </a:r>
            <a:endParaRPr lang="en-US" dirty="0"/>
          </a:p>
          <a:p>
            <a:pPr marL="0" indent="0">
              <a:buNone/>
            </a:pPr>
            <a:endParaRPr lang="en-US" dirty="0"/>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027906"/>
            <a:ext cx="4762500" cy="31377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5086" y="4572000"/>
            <a:ext cx="6204858" cy="584775"/>
          </a:xfrm>
          <a:prstGeom prst="rect">
            <a:avLst/>
          </a:prstGeom>
          <a:noFill/>
        </p:spPr>
        <p:txBody>
          <a:bodyPr wrap="square" rtlCol="0">
            <a:spAutoFit/>
          </a:bodyPr>
          <a:lstStyle/>
          <a:p>
            <a:r>
              <a:rPr lang="en-US" sz="3200" b="1" dirty="0">
                <a:latin typeface="Tempus Sans ITC" panose="04020404030D07020202" pitchFamily="82" charset="0"/>
              </a:rPr>
              <a:t>How can this be a huge advantage?</a:t>
            </a:r>
          </a:p>
        </p:txBody>
      </p:sp>
    </p:spTree>
    <p:extLst>
      <p:ext uri="{BB962C8B-B14F-4D97-AF65-F5344CB8AC3E}">
        <p14:creationId xmlns:p14="http://schemas.microsoft.com/office/powerpoint/2010/main" val="126783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empus Sans ITC" panose="04020404030D07020202" pitchFamily="82" charset="0"/>
              </a:rPr>
              <a:t>A sense of scale….our library….yours…….</a:t>
            </a:r>
          </a:p>
        </p:txBody>
      </p:sp>
      <p:pic>
        <p:nvPicPr>
          <p:cNvPr id="2054" name="Picture 6">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9697" y="1690688"/>
            <a:ext cx="6128203" cy="406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00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Tempus Sans ITC" panose="04020404030D07020202" pitchFamily="82" charset="0"/>
              </a:rPr>
              <a:t>Who would you serve?</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4397" y="1690688"/>
            <a:ext cx="6349206" cy="3568254"/>
          </a:xfrm>
        </p:spPr>
      </p:pic>
    </p:spTree>
    <p:extLst>
      <p:ext uri="{BB962C8B-B14F-4D97-AF65-F5344CB8AC3E}">
        <p14:creationId xmlns:p14="http://schemas.microsoft.com/office/powerpoint/2010/main" val="142471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empus Sans ITC" panose="04020404030D07020202" pitchFamily="82" charset="0"/>
              </a:rPr>
              <a:t>How do you balance trends </a:t>
            </a:r>
            <a:br>
              <a:rPr lang="en-US" dirty="0">
                <a:latin typeface="Tempus Sans ITC" panose="04020404030D07020202" pitchFamily="82" charset="0"/>
              </a:rPr>
            </a:br>
            <a:r>
              <a:rPr lang="en-US" dirty="0">
                <a:latin typeface="Tempus Sans ITC" panose="04020404030D07020202" pitchFamily="82" charset="0"/>
              </a:rPr>
              <a:t>with core services?</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 y="3224603"/>
            <a:ext cx="199072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475" y="1833953"/>
            <a:ext cx="19050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C183D7F6-B498-43B3-948B-1728B52AA6E4}">
                <adec:decorative xmlns:adec="http://schemas.microsoft.com/office/drawing/2017/decorative" val="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762210" y="3024188"/>
            <a:ext cx="1938791" cy="278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8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0743" y="1040605"/>
            <a:ext cx="6008914" cy="1325563"/>
          </a:xfrm>
          <a:effectLst>
            <a:glow rad="139700">
              <a:schemeClr val="accent2">
                <a:satMod val="175000"/>
                <a:alpha val="40000"/>
              </a:schemeClr>
            </a:glow>
          </a:effectLst>
        </p:spPr>
        <p:txBody>
          <a:bodyPr>
            <a:noAutofit/>
          </a:bodyPr>
          <a:lstStyle/>
          <a:p>
            <a:r>
              <a:rPr lang="en-US" sz="4800" dirty="0">
                <a:latin typeface="Tempus Sans ITC" panose="04020404030D07020202" pitchFamily="82" charset="0"/>
              </a:rPr>
              <a:t>Community partnerships and cultural brokers</a:t>
            </a:r>
          </a:p>
        </p:txBody>
      </p:sp>
      <p:sp>
        <p:nvSpPr>
          <p:cNvPr id="3" name="Content Placeholder 2"/>
          <p:cNvSpPr>
            <a:spLocks noGrp="1"/>
          </p:cNvSpPr>
          <p:nvPr>
            <p:ph idx="1"/>
          </p:nvPr>
        </p:nvSpPr>
        <p:spPr>
          <a:xfrm>
            <a:off x="707572" y="3657599"/>
            <a:ext cx="10515600" cy="2596244"/>
          </a:xfr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buNone/>
            </a:pPr>
            <a:r>
              <a:rPr lang="en-US" dirty="0"/>
              <a:t>Creating strong partnerships and developing long-term cultural brokers in your community is the key to creating an inclusive and balanced service model that reflects your community. </a:t>
            </a:r>
          </a:p>
          <a:p>
            <a:pPr marL="0" indent="0">
              <a:buNone/>
            </a:pPr>
            <a:endParaRPr lang="en-US" dirty="0"/>
          </a:p>
          <a:p>
            <a:pPr marL="0" indent="0">
              <a:buNone/>
            </a:pPr>
            <a:r>
              <a:rPr lang="en-US" dirty="0"/>
              <a:t> It’s also the </a:t>
            </a:r>
            <a:r>
              <a:rPr lang="en-US" b="1" i="1" dirty="0"/>
              <a:t>only </a:t>
            </a:r>
            <a:r>
              <a:rPr lang="en-US" dirty="0"/>
              <a:t> sustainable model for creative programming.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2357" y="593723"/>
            <a:ext cx="2057400" cy="2219325"/>
          </a:xfrm>
          <a:prstGeom prst="rect">
            <a:avLst/>
          </a:prstGeom>
        </p:spPr>
      </p:pic>
    </p:spTree>
    <p:extLst>
      <p:ext uri="{BB962C8B-B14F-4D97-AF65-F5344CB8AC3E}">
        <p14:creationId xmlns:p14="http://schemas.microsoft.com/office/powerpoint/2010/main" val="134403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empus Sans ITC" panose="04020404030D07020202" pitchFamily="82" charset="0"/>
              </a:rPr>
              <a:t>Stretch your brains and your outreach….</a:t>
            </a:r>
          </a:p>
        </p:txBody>
      </p:sp>
      <p:sp>
        <p:nvSpPr>
          <p:cNvPr id="3" name="Content Placeholder 2"/>
          <p:cNvSpPr>
            <a:spLocks noGrp="1"/>
          </p:cNvSpPr>
          <p:nvPr>
            <p:ph idx="1"/>
          </p:nvPr>
        </p:nvSpPr>
        <p:spPr>
          <a:xfrm>
            <a:off x="1188357" y="2122713"/>
            <a:ext cx="10515600" cy="4425044"/>
          </a:xfrm>
        </p:spPr>
        <p:txBody>
          <a:bodyPr>
            <a:normAutofit/>
          </a:bodyPr>
          <a:lstStyle/>
          <a:p>
            <a:r>
              <a:rPr lang="en-US" dirty="0"/>
              <a:t>What do you think  is the most unlikely population to use your resources?  </a:t>
            </a:r>
          </a:p>
          <a:p>
            <a:endParaRPr lang="en-US" dirty="0"/>
          </a:p>
          <a:p>
            <a:r>
              <a:rPr lang="en-US" dirty="0"/>
              <a:t>Why? </a:t>
            </a:r>
          </a:p>
          <a:p>
            <a:endParaRPr lang="en-US" dirty="0"/>
          </a:p>
          <a:p>
            <a:r>
              <a:rPr lang="en-US" dirty="0"/>
              <a:t>Now figure out what you have for them!  </a:t>
            </a:r>
          </a:p>
          <a:p>
            <a:endParaRPr lang="en-US" dirty="0"/>
          </a:p>
          <a:p>
            <a:r>
              <a:rPr lang="en-US" dirty="0"/>
              <a:t>(And maybe where do you have to go to find them?)</a:t>
            </a:r>
          </a:p>
          <a:p>
            <a:endParaRPr lang="en-US" dirty="0"/>
          </a:p>
        </p:txBody>
      </p:sp>
    </p:spTree>
    <p:extLst>
      <p:ext uri="{BB962C8B-B14F-4D97-AF65-F5344CB8AC3E}">
        <p14:creationId xmlns:p14="http://schemas.microsoft.com/office/powerpoint/2010/main" val="142169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empus Sans ITC" panose="04020404030D07020202" pitchFamily="82" charset="0"/>
              </a:rPr>
              <a:t>Library programs have their own life cycles</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548187" y="4533106"/>
            <a:ext cx="3095625" cy="1476375"/>
          </a:xfrm>
          <a:prstGeom prst="rect">
            <a:avLst/>
          </a:prstGeom>
        </p:spPr>
      </p:pic>
    </p:spTree>
    <p:extLst>
      <p:ext uri="{BB962C8B-B14F-4D97-AF65-F5344CB8AC3E}">
        <p14:creationId xmlns:p14="http://schemas.microsoft.com/office/powerpoint/2010/main" val="26532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62099" y="850900"/>
            <a:ext cx="965562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rPr>
              <a:t>Resources to further stretch your services and programming model</a:t>
            </a:r>
            <a:r>
              <a:rPr kumimoji="0" lang="en-US" sz="1800" b="0" i="0" u="none" strike="noStrike" kern="1200" cap="none" spc="0" normalizeH="0" baseline="0" noProof="0" dirty="0">
                <a:ln>
                  <a:noFill/>
                </a:ln>
                <a:solidFill>
                  <a:schemeClr val="tx1"/>
                </a:solidFill>
                <a:effectLst/>
                <a:uLnTx/>
                <a:uFillTx/>
                <a:latin typeface="+mn-lt"/>
                <a:ea typeface="+mn-ea"/>
                <a:cs typeface="+mn-cs"/>
              </a:rPr>
              <a:t>…. </a:t>
            </a:r>
          </a:p>
        </p:txBody>
      </p:sp>
      <p:sp>
        <p:nvSpPr>
          <p:cNvPr id="3" name="TextBox 2"/>
          <p:cNvSpPr txBox="1"/>
          <p:nvPr/>
        </p:nvSpPr>
        <p:spPr>
          <a:xfrm>
            <a:off x="1727200" y="2667000"/>
            <a:ext cx="9880600" cy="7017306"/>
          </a:xfrm>
          <a:prstGeom prst="rect">
            <a:avLst/>
          </a:prstGeom>
          <a:noFill/>
        </p:spPr>
        <p:txBody>
          <a:bodyPr wrap="square" rtlCol="0">
            <a:spAutoFit/>
          </a:bodyPr>
          <a:lstStyle/>
          <a:p>
            <a:r>
              <a:rPr lang="en-US" i="1" u="sng" dirty="0"/>
              <a:t>Zig-Zag:  The Surprising Path to Greater Creativity by Keith Sawyer</a:t>
            </a:r>
            <a:r>
              <a:rPr lang="en-US" i="1" dirty="0"/>
              <a:t>—”Prepare your mind </a:t>
            </a:r>
          </a:p>
          <a:p>
            <a:r>
              <a:rPr lang="en-US" i="1" dirty="0"/>
              <a:t>The most creative people are voracious learners; they dabble in things they know nothing about. Teach yourself something about weaponry, hypnosis, glass blowing, auto repair, Sufi mysticism…”—</a:t>
            </a:r>
            <a:r>
              <a:rPr lang="en-US" b="1" i="1" dirty="0"/>
              <a:t>sound like any librarians you know?</a:t>
            </a:r>
          </a:p>
          <a:p>
            <a:endParaRPr lang="en-US" i="1" dirty="0"/>
          </a:p>
          <a:p>
            <a:endParaRPr lang="en-US" i="1" dirty="0"/>
          </a:p>
          <a:p>
            <a:r>
              <a:rPr lang="en-US" i="1" u="sng" dirty="0"/>
              <a:t>Marketing to Millennials:  Reaching the largest and most influential generation of consumers ever by Jeff Fromm</a:t>
            </a:r>
            <a:r>
              <a:rPr lang="en-US" dirty="0"/>
              <a:t>—” (Millennials) </a:t>
            </a:r>
            <a:r>
              <a:rPr lang="en-US" i="1" dirty="0"/>
              <a:t>Refuse to remain passive consumers—they expect to participate in product development and marketing…” </a:t>
            </a:r>
            <a:r>
              <a:rPr lang="en-US" b="1" i="1" dirty="0"/>
              <a:t>sound familiar—any patrons you know?  </a:t>
            </a:r>
          </a:p>
          <a:p>
            <a:endParaRPr lang="en-US" b="1" i="1" dirty="0"/>
          </a:p>
          <a:p>
            <a:r>
              <a:rPr lang="en-US" i="1" dirty="0"/>
              <a:t>Introduction to Marketing:  for entrepreneurs and small business owners by Alex </a:t>
            </a:r>
            <a:r>
              <a:rPr lang="en-US" b="1" i="1" dirty="0"/>
              <a:t>Genadanik—recommended first read on marketing by our Library Marketer, Teresa Myers</a:t>
            </a:r>
          </a:p>
          <a:p>
            <a:endParaRPr lang="en-US" b="1" i="1"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404629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257300" y="863600"/>
            <a:ext cx="94488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empus Sans ITC" panose="04020404030D07020202" pitchFamily="82" charset="0"/>
                <a:ea typeface="+mn-ea"/>
                <a:cs typeface="+mn-cs"/>
              </a:rPr>
              <a:t>What do Peeps, wild mustangs, and Ninja warriors have in common?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A wild mustang rearing up on its hind leg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66" y="2368550"/>
            <a:ext cx="2854325" cy="3143497"/>
          </a:xfrm>
          <a:prstGeom prst="rect">
            <a:avLst/>
          </a:prstGeom>
        </p:spPr>
      </p:pic>
      <p:pic>
        <p:nvPicPr>
          <p:cNvPr id="4" name="Picture 3" descr="Pink, yellow and blue marshmallow p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509" y="3475039"/>
            <a:ext cx="3820382" cy="2544762"/>
          </a:xfrm>
          <a:prstGeom prst="rect">
            <a:avLst/>
          </a:prstGeom>
        </p:spPr>
      </p:pic>
      <p:pic>
        <p:nvPicPr>
          <p:cNvPr id="8" name="Picture 7" descr="Illustration of a ninja warrier with a  swords lifted above his hea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3150" y="2494815"/>
            <a:ext cx="2857500" cy="3017231"/>
          </a:xfrm>
          <a:prstGeom prst="rect">
            <a:avLst/>
          </a:prstGeom>
        </p:spPr>
      </p:pic>
    </p:spTree>
    <p:extLst>
      <p:ext uri="{BB962C8B-B14F-4D97-AF65-F5344CB8AC3E}">
        <p14:creationId xmlns:p14="http://schemas.microsoft.com/office/powerpoint/2010/main" val="105399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63600"/>
            <a:ext cx="10515600" cy="1333500"/>
          </a:xfrm>
        </p:spPr>
        <p:txBody>
          <a:bodyPr>
            <a:noAutofit/>
          </a:bodyPr>
          <a:lstStyle/>
          <a:p>
            <a:pPr algn="ctr"/>
            <a:r>
              <a:rPr lang="en-US" sz="4000" dirty="0">
                <a:latin typeface="Tempus Sans ITC" panose="04020404030D07020202" pitchFamily="82" charset="0"/>
              </a:rPr>
              <a:t>Who’s here today? </a:t>
            </a:r>
            <a:br>
              <a:rPr lang="en-US" sz="4000" dirty="0">
                <a:latin typeface="Tempus Sans ITC" panose="04020404030D07020202" pitchFamily="82" charset="0"/>
              </a:rPr>
            </a:br>
            <a:r>
              <a:rPr lang="en-US" sz="4000" dirty="0">
                <a:latin typeface="Tempus Sans ITC" panose="04020404030D07020202" pitchFamily="82" charset="0"/>
              </a:rPr>
              <a:t> </a:t>
            </a:r>
            <a:br>
              <a:rPr lang="en-US" sz="4000" dirty="0">
                <a:latin typeface="Tempus Sans ITC" panose="04020404030D07020202" pitchFamily="82" charset="0"/>
              </a:rPr>
            </a:br>
            <a:r>
              <a:rPr lang="en-US" sz="4000" dirty="0">
                <a:latin typeface="Tempus Sans ITC" panose="04020404030D07020202" pitchFamily="82" charset="0"/>
              </a:rPr>
              <a:t>And…Do you consider yourself typical or  </a:t>
            </a:r>
            <a:r>
              <a:rPr lang="en-US" sz="4000" b="1" dirty="0">
                <a:latin typeface="Tempus Sans ITC" panose="04020404030D07020202" pitchFamily="82" charset="0"/>
              </a:rPr>
              <a:t>atypical</a:t>
            </a:r>
            <a:r>
              <a:rPr lang="en-US" sz="4000" dirty="0">
                <a:latin typeface="Tempus Sans ITC" panose="04020404030D07020202" pitchFamily="82" charset="0"/>
              </a:rPr>
              <a:t>?</a:t>
            </a:r>
          </a:p>
        </p:txBody>
      </p:sp>
      <p:sp>
        <p:nvSpPr>
          <p:cNvPr id="4" name="AutoShape 2" descr="Image result for typic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typic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633" y="3016251"/>
            <a:ext cx="7292733" cy="3001125"/>
          </a:xfrm>
          <a:prstGeom prst="rect">
            <a:avLst/>
          </a:prstGeom>
          <a:noFill/>
          <a:effectLst>
            <a:outerShdw blurRad="50800" dist="50800" dir="5400000" algn="ctr" rotWithShape="0">
              <a:schemeClr val="accent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1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4700" y="327025"/>
            <a:ext cx="10515600" cy="1325563"/>
          </a:xfrm>
        </p:spPr>
        <p:txBody>
          <a:bodyPr/>
          <a:lstStyle/>
          <a:p>
            <a:pPr algn="ctr"/>
            <a:r>
              <a:rPr lang="en-US" dirty="0">
                <a:latin typeface="Tempus Sans ITC" panose="04020404030D07020202" pitchFamily="82" charset="0"/>
              </a:rPr>
              <a:t>Depends on your perspective…..</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152900" y="1825624"/>
            <a:ext cx="3886200" cy="4754790"/>
          </a:xfrm>
          <a:prstGeom prst="rect">
            <a:avLst/>
          </a:prstGeom>
          <a:effectLst>
            <a:outerShdw blurRad="50800" dist="50800" dir="5400000" algn="ctr" rotWithShape="0">
              <a:schemeClr val="accent1">
                <a:lumMod val="40000"/>
                <a:lumOff val="60000"/>
              </a:schemeClr>
            </a:outerShdw>
          </a:effectLst>
          <a:scene3d>
            <a:camera prst="orthographicFront"/>
            <a:lightRig rig="threePt" dir="t"/>
          </a:scene3d>
          <a:sp3d>
            <a:bevelB/>
          </a:sp3d>
        </p:spPr>
      </p:pic>
      <p:sp>
        <p:nvSpPr>
          <p:cNvPr id="3" name="AutoShape 2" descr="Image result for alice in wonderland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80450" y="327025"/>
            <a:ext cx="3314700" cy="1706563"/>
          </a:xfrm>
          <a:prstGeom prst="rect">
            <a:avLst/>
          </a:prstGeom>
        </p:spPr>
      </p:pic>
    </p:spTree>
    <p:extLst>
      <p:ext uri="{BB962C8B-B14F-4D97-AF65-F5344CB8AC3E}">
        <p14:creationId xmlns:p14="http://schemas.microsoft.com/office/powerpoint/2010/main" val="1107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24"/>
            <a:ext cx="10515600" cy="1325563"/>
          </a:xfrm>
        </p:spPr>
        <p:txBody>
          <a:bodyPr>
            <a:normAutofit/>
          </a:bodyPr>
          <a:lstStyle/>
          <a:p>
            <a:pPr algn="ctr"/>
            <a:r>
              <a:rPr lang="en-US" sz="4000" dirty="0">
                <a:latin typeface="Tempus Sans ITC" panose="04020404030D07020202" pitchFamily="82" charset="0"/>
              </a:rPr>
              <a:t>How about your library services? </a:t>
            </a:r>
            <a:br>
              <a:rPr lang="en-US" sz="4000" dirty="0">
                <a:latin typeface="Tempus Sans ITC" panose="04020404030D07020202" pitchFamily="82" charset="0"/>
              </a:rPr>
            </a:br>
            <a:r>
              <a:rPr lang="en-US" sz="4000" dirty="0">
                <a:latin typeface="Tempus Sans ITC" panose="04020404030D07020202" pitchFamily="82" charset="0"/>
              </a:rPr>
              <a:t>And who you serve?  </a:t>
            </a:r>
          </a:p>
        </p:txBody>
      </p:sp>
      <p:sp>
        <p:nvSpPr>
          <p:cNvPr id="3" name="Content Placeholder 2"/>
          <p:cNvSpPr>
            <a:spLocks noGrp="1"/>
          </p:cNvSpPr>
          <p:nvPr>
            <p:ph idx="1"/>
          </p:nvPr>
        </p:nvSpPr>
        <p:spPr>
          <a:xfrm>
            <a:off x="838200" y="1690688"/>
            <a:ext cx="10515600" cy="4486275"/>
          </a:xfrm>
        </p:spPr>
        <p:txBody>
          <a:bodyPr/>
          <a:lstStyle/>
          <a:p>
            <a:r>
              <a:rPr lang="en-US" dirty="0">
                <a:latin typeface="Tempus Sans ITC" panose="04020404030D07020202" pitchFamily="82" charset="0"/>
              </a:rPr>
              <a:t>Typical or Atypical?	What does that mean in 2017?		</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24644" y="3326266"/>
            <a:ext cx="3592286" cy="2518961"/>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27109" y="3342054"/>
            <a:ext cx="3316511" cy="2487384"/>
          </a:xfrm>
          <a:prstGeom prst="rect">
            <a:avLst/>
          </a:prstGeom>
        </p:spPr>
      </p:pic>
    </p:spTree>
    <p:extLst>
      <p:ext uri="{BB962C8B-B14F-4D97-AF65-F5344CB8AC3E}">
        <p14:creationId xmlns:p14="http://schemas.microsoft.com/office/powerpoint/2010/main" val="116087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910444" y="468180"/>
            <a:ext cx="916395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What about the items you circulate?</a:t>
            </a:r>
          </a:p>
        </p:txBody>
      </p:sp>
      <p:pic>
        <p:nvPicPr>
          <p:cNvPr id="3" name="Picture 2" descr="A circulating kit with a microscope, instruction booklets, and project ide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1" y="1625598"/>
            <a:ext cx="3238500" cy="2428875"/>
          </a:xfrm>
          <a:prstGeom prst="rect">
            <a:avLst/>
          </a:prstGeom>
        </p:spPr>
      </p:pic>
      <p:pic>
        <p:nvPicPr>
          <p:cNvPr id="2050" name="Picture 2" descr="Check out a Baby BiBli at the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686" y="1431502"/>
            <a:ext cx="5704568" cy="1763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wooden card catalog used as a seed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1" y="4282496"/>
            <a:ext cx="3238500" cy="2188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eries of four photographs representing people in a human library. A body model, a refugee, a person who is defblind, and someone who is obes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4111" y="3793348"/>
            <a:ext cx="4721679" cy="2308376"/>
          </a:xfrm>
          <a:prstGeom prst="rect">
            <a:avLst/>
          </a:prstGeom>
        </p:spPr>
      </p:pic>
      <p:sp>
        <p:nvSpPr>
          <p:cNvPr id="4" name="TextBox 3"/>
          <p:cNvSpPr txBox="1"/>
          <p:nvPr/>
        </p:nvSpPr>
        <p:spPr>
          <a:xfrm>
            <a:off x="9122229" y="4162706"/>
            <a:ext cx="2857500" cy="1569660"/>
          </a:xfrm>
          <a:prstGeom prst="rect">
            <a:avLst/>
          </a:prstGeom>
          <a:solidFill>
            <a:schemeClr val="tx1">
              <a:lumMod val="50000"/>
              <a:lumOff val="50000"/>
              <a:alpha val="60000"/>
            </a:schemeClr>
          </a:solidFill>
        </p:spPr>
        <p:txBody>
          <a:bodyPr wrap="square" rtlCol="0">
            <a:spAutoFit/>
          </a:bodyPr>
          <a:lstStyle/>
          <a:p>
            <a:r>
              <a:rPr lang="en-US" sz="2400" dirty="0"/>
              <a:t>What are some other nontraditional items you know are being circulated?</a:t>
            </a:r>
          </a:p>
        </p:txBody>
      </p:sp>
    </p:spTree>
    <p:extLst>
      <p:ext uri="{BB962C8B-B14F-4D97-AF65-F5344CB8AC3E}">
        <p14:creationId xmlns:p14="http://schemas.microsoft.com/office/powerpoint/2010/main" val="137062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empus Sans ITC" panose="04020404030D07020202" pitchFamily="82" charset="0"/>
              </a:rPr>
              <a:t>How do you define and measure the success of your programs and services?</a:t>
            </a:r>
          </a:p>
        </p:txBody>
      </p:sp>
      <p:sp>
        <p:nvSpPr>
          <p:cNvPr id="5" name="TextBox 4"/>
          <p:cNvSpPr txBox="1"/>
          <p:nvPr/>
        </p:nvSpPr>
        <p:spPr>
          <a:xfrm>
            <a:off x="3510643" y="1975757"/>
            <a:ext cx="5976257" cy="461665"/>
          </a:xfrm>
          <a:prstGeom prst="rect">
            <a:avLst/>
          </a:prstGeom>
          <a:noFill/>
        </p:spPr>
        <p:txBody>
          <a:bodyPr wrap="square" rtlCol="0">
            <a:spAutoFit/>
          </a:bodyPr>
          <a:lstStyle/>
          <a:p>
            <a:r>
              <a:rPr lang="en-US" sz="2400" dirty="0">
                <a:latin typeface="Tempus Sans ITC" panose="04020404030D07020202" pitchFamily="82" charset="0"/>
              </a:rPr>
              <a:t>Success looks different in different contexts--</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6" y="2527300"/>
            <a:ext cx="2948668" cy="16494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1200" y="4521200"/>
            <a:ext cx="2799443" cy="369332"/>
          </a:xfrm>
          <a:prstGeom prst="rect">
            <a:avLst/>
          </a:prstGeom>
          <a:noFill/>
          <a:ln>
            <a:solidFill>
              <a:schemeClr val="tx1">
                <a:lumMod val="50000"/>
                <a:lumOff val="50000"/>
              </a:schemeClr>
            </a:solidFill>
          </a:ln>
        </p:spPr>
        <p:txBody>
          <a:bodyPr wrap="square" rtlCol="0">
            <a:spAutoFit/>
          </a:bodyPr>
          <a:lstStyle/>
          <a:p>
            <a:r>
              <a:rPr lang="en-US" dirty="0"/>
              <a:t>       Smiles and hugs?</a:t>
            </a:r>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9727" y="2527300"/>
            <a:ext cx="3176361" cy="17867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48185" y="4496214"/>
            <a:ext cx="2799443" cy="369332"/>
          </a:xfrm>
          <a:prstGeom prst="rect">
            <a:avLst/>
          </a:prstGeom>
          <a:noFill/>
          <a:ln>
            <a:solidFill>
              <a:schemeClr val="tx1">
                <a:lumMod val="50000"/>
                <a:lumOff val="50000"/>
              </a:schemeClr>
            </a:solidFill>
          </a:ln>
        </p:spPr>
        <p:txBody>
          <a:bodyPr wrap="square" rtlCol="0">
            <a:spAutoFit/>
          </a:bodyPr>
          <a:lstStyle/>
          <a:p>
            <a:r>
              <a:rPr lang="en-US" dirty="0"/>
              <a:t>       Dollars and cents?</a:t>
            </a:r>
          </a:p>
        </p:txBody>
      </p:sp>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629" y="2527300"/>
            <a:ext cx="3523782" cy="16494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85170" y="4435161"/>
            <a:ext cx="2799443" cy="369332"/>
          </a:xfrm>
          <a:prstGeom prst="rect">
            <a:avLst/>
          </a:prstGeom>
          <a:noFill/>
          <a:ln>
            <a:solidFill>
              <a:schemeClr val="tx1">
                <a:lumMod val="50000"/>
                <a:lumOff val="50000"/>
              </a:schemeClr>
            </a:solidFill>
          </a:ln>
        </p:spPr>
        <p:txBody>
          <a:bodyPr wrap="square" rtlCol="0">
            <a:spAutoFit/>
          </a:bodyPr>
          <a:lstStyle/>
          <a:p>
            <a:r>
              <a:rPr lang="en-US" dirty="0"/>
              <a:t>       Crowd size?</a:t>
            </a:r>
          </a:p>
        </p:txBody>
      </p:sp>
    </p:spTree>
    <p:extLst>
      <p:ext uri="{BB962C8B-B14F-4D97-AF65-F5344CB8AC3E}">
        <p14:creationId xmlns:p14="http://schemas.microsoft.com/office/powerpoint/2010/main" val="181833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575" y="312736"/>
            <a:ext cx="10515600" cy="1325563"/>
          </a:xfrm>
        </p:spPr>
        <p:txBody>
          <a:bodyPr/>
          <a:lstStyle/>
          <a:p>
            <a:r>
              <a:rPr lang="en-US" dirty="0">
                <a:latin typeface="Tempus Sans ITC" panose="04020404030D07020202" pitchFamily="82" charset="0"/>
              </a:rPr>
              <a:t>Our library’s story…</a:t>
            </a:r>
          </a:p>
        </p:txBody>
      </p:sp>
      <p:sp>
        <p:nvSpPr>
          <p:cNvPr id="3" name="Content Placeholder 2"/>
          <p:cNvSpPr>
            <a:spLocks noGrp="1"/>
          </p:cNvSpPr>
          <p:nvPr>
            <p:ph idx="1"/>
          </p:nvPr>
        </p:nvSpPr>
        <p:spPr>
          <a:xfrm>
            <a:off x="917575" y="1887670"/>
            <a:ext cx="5627914" cy="3815040"/>
          </a:xfrm>
        </p:spPr>
        <p:txBody>
          <a:bodyPr>
            <a:normAutofit fontScale="25000" lnSpcReduction="20000"/>
          </a:bodyPr>
          <a:lstStyle/>
          <a:p>
            <a:r>
              <a:rPr lang="en-US" sz="11200" dirty="0">
                <a:latin typeface="Tempus Sans ITC" panose="04020404030D07020202" pitchFamily="82" charset="0"/>
              </a:rPr>
              <a:t>A librarian walked into my office…</a:t>
            </a:r>
            <a:endParaRPr lang="en-US" sz="8000" dirty="0">
              <a:latin typeface="Tempus Sans ITC" panose="04020404030D07020202" pitchFamily="82" charset="0"/>
            </a:endParaRPr>
          </a:p>
          <a:p>
            <a:endParaRPr lang="en-US" sz="11200" dirty="0"/>
          </a:p>
          <a:p>
            <a:endParaRPr lang="en-US" sz="11200" dirty="0"/>
          </a:p>
          <a:p>
            <a:r>
              <a:rPr lang="en-US" sz="11200" dirty="0">
                <a:latin typeface="Tempus Sans ITC" panose="04020404030D07020202" pitchFamily="82" charset="0"/>
              </a:rPr>
              <a:t>A robot walked into my office…</a:t>
            </a:r>
          </a:p>
          <a:p>
            <a:endParaRPr lang="en-US" sz="11200" dirty="0"/>
          </a:p>
          <a:p>
            <a:endParaRPr lang="en-US" sz="11200" dirty="0"/>
          </a:p>
          <a:p>
            <a:r>
              <a:rPr lang="en-US" sz="11200" dirty="0">
                <a:latin typeface="Tempus Sans ITC" panose="04020404030D07020202" pitchFamily="82" charset="0"/>
              </a:rPr>
              <a:t>A City Attorney walked into my office…</a:t>
            </a:r>
            <a:endParaRPr lang="en-US" sz="8000" dirty="0">
              <a:latin typeface="Tempus Sans ITC" panose="04020404030D07020202" pitchFamily="82"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7331" y="4802188"/>
            <a:ext cx="1779361" cy="170818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C183D7F6-B498-43B3-948B-1728B52AA6E4}">
                <adec:decorative xmlns:adec="http://schemas.microsoft.com/office/drawing/2017/decorative" val="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a:extLst>
              <a:ext uri="{C183D7F6-B498-43B3-948B-1728B52AA6E4}">
                <adec:decorative xmlns:adec="http://schemas.microsoft.com/office/drawing/2017/decorative" val="1"/>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a:extLst>
              <a:ext uri="{C183D7F6-B498-43B3-948B-1728B52AA6E4}">
                <adec:decorative xmlns:adec="http://schemas.microsoft.com/office/drawing/2017/decorative" val="1"/>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a:extLst>
              <a:ext uri="{C183D7F6-B498-43B3-948B-1728B52AA6E4}">
                <adec:decorative xmlns:adec="http://schemas.microsoft.com/office/drawing/2017/decorative" val="1"/>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6" name="Picture 10">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331" y="1018723"/>
            <a:ext cx="1602468" cy="16024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20673" y="2994202"/>
            <a:ext cx="2076517" cy="1368469"/>
          </a:xfrm>
          <a:prstGeom prst="rect">
            <a:avLst/>
          </a:prstGeom>
        </p:spPr>
      </p:pic>
    </p:spTree>
    <p:extLst>
      <p:ext uri="{BB962C8B-B14F-4D97-AF65-F5344CB8AC3E}">
        <p14:creationId xmlns:p14="http://schemas.microsoft.com/office/powerpoint/2010/main" val="177044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050" y="365125"/>
            <a:ext cx="11334750" cy="1325563"/>
          </a:xfrm>
        </p:spPr>
        <p:txBody>
          <a:bodyPr/>
          <a:lstStyle/>
          <a:p>
            <a:r>
              <a:rPr lang="en-US" dirty="0">
                <a:latin typeface="Tempus Sans ITC" panose="04020404030D07020202" pitchFamily="82" charset="0"/>
              </a:rPr>
              <a:t>Point- in- time survey of our department  now</a:t>
            </a:r>
          </a:p>
        </p:txBody>
      </p:sp>
      <p:sp>
        <p:nvSpPr>
          <p:cNvPr id="14" name="TextBox 13"/>
          <p:cNvSpPr txBox="1"/>
          <p:nvPr/>
        </p:nvSpPr>
        <p:spPr>
          <a:xfrm>
            <a:off x="3869078" y="5309417"/>
            <a:ext cx="4464050" cy="1200329"/>
          </a:xfrm>
          <a:prstGeom prst="rect">
            <a:avLst/>
          </a:prstGeom>
          <a:noFill/>
        </p:spPr>
        <p:txBody>
          <a:bodyPr wrap="square" rtlCol="0">
            <a:spAutoFit/>
          </a:bodyPr>
          <a:lstStyle/>
          <a:p>
            <a:pPr algn="ctr"/>
            <a:r>
              <a:rPr lang="en-US" sz="2400" b="1" dirty="0">
                <a:latin typeface="Tempus Sans ITC" panose="04020404030D07020202" pitchFamily="82" charset="0"/>
              </a:rPr>
              <a:t>Which one of these do you think is currently the most challenging?   Why?   </a:t>
            </a:r>
          </a:p>
        </p:txBody>
      </p:sp>
      <p:sp>
        <p:nvSpPr>
          <p:cNvPr id="4" name="TextBox 3"/>
          <p:cNvSpPr txBox="1"/>
          <p:nvPr/>
        </p:nvSpPr>
        <p:spPr>
          <a:xfrm>
            <a:off x="1933575" y="1509642"/>
            <a:ext cx="8775700" cy="830997"/>
          </a:xfrm>
          <a:prstGeom prst="rect">
            <a:avLst/>
          </a:prstGeom>
          <a:noFill/>
        </p:spPr>
        <p:txBody>
          <a:bodyPr wrap="square" rtlCol="0">
            <a:spAutoFit/>
          </a:bodyPr>
          <a:lstStyle/>
          <a:p>
            <a:r>
              <a:rPr lang="en-US" sz="2400" dirty="0">
                <a:latin typeface="Tempus Sans ITC" panose="04020404030D07020202" pitchFamily="82" charset="0"/>
              </a:rPr>
              <a:t>Since we began our Autism programming three years ago…..</a:t>
            </a:r>
          </a:p>
          <a:p>
            <a:endParaRPr lang="en-US" sz="2400" dirty="0">
              <a:latin typeface="Tempus Sans ITC" panose="04020404030D07020202" pitchFamily="82" charset="0"/>
            </a:endParaRPr>
          </a:p>
        </p:txBody>
      </p:sp>
      <p:sp>
        <p:nvSpPr>
          <p:cNvPr id="6" name="TextBox 5"/>
          <p:cNvSpPr txBox="1"/>
          <p:nvPr/>
        </p:nvSpPr>
        <p:spPr>
          <a:xfrm>
            <a:off x="290513" y="2234259"/>
            <a:ext cx="2527300" cy="923330"/>
          </a:xfrm>
          <a:prstGeom prst="rect">
            <a:avLst/>
          </a:prstGeom>
          <a:solidFill>
            <a:schemeClr val="accent1">
              <a:lumMod val="40000"/>
              <a:lumOff val="60000"/>
              <a:alpha val="75000"/>
            </a:schemeClr>
          </a:solidFill>
        </p:spPr>
        <p:txBody>
          <a:bodyPr wrap="square" rtlCol="0">
            <a:spAutoFit/>
          </a:bodyPr>
          <a:lstStyle/>
          <a:p>
            <a:r>
              <a:rPr lang="en-US" dirty="0"/>
              <a:t>Services for children and teens who are </a:t>
            </a:r>
          </a:p>
          <a:p>
            <a:r>
              <a:rPr lang="en-US" dirty="0"/>
              <a:t>visually-impaired</a:t>
            </a:r>
          </a:p>
        </p:txBody>
      </p:sp>
      <p:sp>
        <p:nvSpPr>
          <p:cNvPr id="8" name="TextBox 7"/>
          <p:cNvSpPr txBox="1"/>
          <p:nvPr/>
        </p:nvSpPr>
        <p:spPr>
          <a:xfrm>
            <a:off x="4356894" y="2082389"/>
            <a:ext cx="2482850" cy="646331"/>
          </a:xfrm>
          <a:prstGeom prst="rect">
            <a:avLst/>
          </a:prstGeom>
          <a:solidFill>
            <a:schemeClr val="accent4">
              <a:lumMod val="60000"/>
              <a:lumOff val="40000"/>
              <a:alpha val="75000"/>
            </a:schemeClr>
          </a:solidFill>
        </p:spPr>
        <p:txBody>
          <a:bodyPr wrap="square" rtlCol="0">
            <a:spAutoFit/>
          </a:bodyPr>
          <a:lstStyle/>
          <a:p>
            <a:r>
              <a:rPr lang="en-US" dirty="0"/>
              <a:t>Rainbow </a:t>
            </a:r>
            <a:r>
              <a:rPr lang="en-US" dirty="0" err="1"/>
              <a:t>storytime</a:t>
            </a:r>
            <a:endParaRPr lang="en-US" dirty="0"/>
          </a:p>
          <a:p>
            <a:endParaRPr lang="en-US" dirty="0"/>
          </a:p>
        </p:txBody>
      </p:sp>
      <p:sp>
        <p:nvSpPr>
          <p:cNvPr id="7" name="TextBox 6"/>
          <p:cNvSpPr txBox="1"/>
          <p:nvPr/>
        </p:nvSpPr>
        <p:spPr>
          <a:xfrm>
            <a:off x="8507186" y="2219758"/>
            <a:ext cx="3086100" cy="646331"/>
          </a:xfrm>
          <a:prstGeom prst="rect">
            <a:avLst/>
          </a:prstGeom>
          <a:solidFill>
            <a:schemeClr val="tx2">
              <a:lumMod val="40000"/>
              <a:lumOff val="60000"/>
              <a:alpha val="75000"/>
            </a:schemeClr>
          </a:solidFill>
        </p:spPr>
        <p:txBody>
          <a:bodyPr wrap="square" rtlCol="0">
            <a:spAutoFit/>
          </a:bodyPr>
          <a:lstStyle/>
          <a:p>
            <a:r>
              <a:rPr lang="en-US" dirty="0"/>
              <a:t>Informational and Advocacy programs on Dyslexia</a:t>
            </a:r>
          </a:p>
        </p:txBody>
      </p:sp>
      <p:sp>
        <p:nvSpPr>
          <p:cNvPr id="10" name="TextBox 9"/>
          <p:cNvSpPr txBox="1"/>
          <p:nvPr/>
        </p:nvSpPr>
        <p:spPr>
          <a:xfrm>
            <a:off x="531813" y="3537766"/>
            <a:ext cx="2044700" cy="646331"/>
          </a:xfrm>
          <a:prstGeom prst="rect">
            <a:avLst/>
          </a:prstGeom>
          <a:solidFill>
            <a:srgbClr val="FF0000">
              <a:alpha val="74000"/>
            </a:srgbClr>
          </a:solidFill>
        </p:spPr>
        <p:txBody>
          <a:bodyPr wrap="square" rtlCol="0">
            <a:spAutoFit/>
          </a:bodyPr>
          <a:lstStyle/>
          <a:p>
            <a:r>
              <a:rPr lang="en-US" dirty="0"/>
              <a:t>Therapy Pony</a:t>
            </a:r>
          </a:p>
          <a:p>
            <a:endParaRPr lang="en-US" dirty="0"/>
          </a:p>
        </p:txBody>
      </p:sp>
      <p:sp>
        <p:nvSpPr>
          <p:cNvPr id="11" name="TextBox 10"/>
          <p:cNvSpPr txBox="1"/>
          <p:nvPr/>
        </p:nvSpPr>
        <p:spPr>
          <a:xfrm>
            <a:off x="4016375" y="2987033"/>
            <a:ext cx="3327400" cy="646331"/>
          </a:xfrm>
          <a:prstGeom prst="rect">
            <a:avLst/>
          </a:prstGeom>
          <a:solidFill>
            <a:schemeClr val="accent6">
              <a:lumMod val="40000"/>
              <a:lumOff val="60000"/>
              <a:alpha val="76000"/>
            </a:schemeClr>
          </a:solidFill>
        </p:spPr>
        <p:txBody>
          <a:bodyPr wrap="square" rtlCol="0">
            <a:spAutoFit/>
          </a:bodyPr>
          <a:lstStyle/>
          <a:p>
            <a:r>
              <a:rPr lang="en-US" dirty="0" err="1"/>
              <a:t>BookCycle</a:t>
            </a:r>
            <a:r>
              <a:rPr lang="en-US" dirty="0"/>
              <a:t> outreach to our City’s Summer Meals Programs </a:t>
            </a:r>
          </a:p>
        </p:txBody>
      </p:sp>
      <p:sp>
        <p:nvSpPr>
          <p:cNvPr id="17" name="TextBox 16"/>
          <p:cNvSpPr txBox="1"/>
          <p:nvPr/>
        </p:nvSpPr>
        <p:spPr>
          <a:xfrm>
            <a:off x="8608786" y="3310199"/>
            <a:ext cx="2882900" cy="646331"/>
          </a:xfrm>
          <a:prstGeom prst="rect">
            <a:avLst/>
          </a:prstGeom>
          <a:solidFill>
            <a:srgbClr val="7030A0">
              <a:alpha val="74000"/>
            </a:srgbClr>
          </a:solidFill>
        </p:spPr>
        <p:txBody>
          <a:bodyPr wrap="square" rtlCol="0">
            <a:spAutoFit/>
          </a:bodyPr>
          <a:lstStyle/>
          <a:p>
            <a:r>
              <a:rPr lang="en-US" dirty="0"/>
              <a:t>Artist-in-Residence Program</a:t>
            </a:r>
          </a:p>
          <a:p>
            <a:endParaRPr lang="en-US" dirty="0"/>
          </a:p>
        </p:txBody>
      </p:sp>
      <p:sp>
        <p:nvSpPr>
          <p:cNvPr id="12" name="TextBox 11"/>
          <p:cNvSpPr txBox="1"/>
          <p:nvPr/>
        </p:nvSpPr>
        <p:spPr>
          <a:xfrm>
            <a:off x="377825" y="4650506"/>
            <a:ext cx="3111500" cy="646331"/>
          </a:xfrm>
          <a:prstGeom prst="rect">
            <a:avLst/>
          </a:prstGeom>
          <a:solidFill>
            <a:schemeClr val="accent1">
              <a:lumMod val="75000"/>
              <a:alpha val="75000"/>
            </a:schemeClr>
          </a:solidFill>
        </p:spPr>
        <p:txBody>
          <a:bodyPr wrap="square" rtlCol="0">
            <a:spAutoFit/>
          </a:bodyPr>
          <a:lstStyle/>
          <a:p>
            <a:r>
              <a:rPr lang="en-US" dirty="0"/>
              <a:t>Public Works </a:t>
            </a:r>
            <a:r>
              <a:rPr lang="en-US" dirty="0" err="1"/>
              <a:t>storytime</a:t>
            </a:r>
            <a:r>
              <a:rPr lang="en-US" dirty="0"/>
              <a:t>: Snowplow drivers love it!</a:t>
            </a:r>
          </a:p>
        </p:txBody>
      </p:sp>
      <p:sp>
        <p:nvSpPr>
          <p:cNvPr id="3" name="TextBox 2"/>
          <p:cNvSpPr txBox="1"/>
          <p:nvPr/>
        </p:nvSpPr>
        <p:spPr>
          <a:xfrm>
            <a:off x="3869078" y="3956530"/>
            <a:ext cx="4464050" cy="646331"/>
          </a:xfrm>
          <a:prstGeom prst="rect">
            <a:avLst/>
          </a:prstGeom>
          <a:solidFill>
            <a:srgbClr val="FFC000"/>
          </a:solidFill>
        </p:spPr>
        <p:txBody>
          <a:bodyPr wrap="square" rtlCol="0">
            <a:spAutoFit/>
          </a:bodyPr>
          <a:lstStyle/>
          <a:p>
            <a:r>
              <a:rPr lang="en-US" dirty="0" err="1"/>
              <a:t>Cuentos</a:t>
            </a:r>
            <a:r>
              <a:rPr lang="en-US" dirty="0"/>
              <a:t> Y </a:t>
            </a:r>
            <a:r>
              <a:rPr lang="en-US" dirty="0" err="1"/>
              <a:t>Conversaciones</a:t>
            </a:r>
            <a:r>
              <a:rPr lang="en-US" dirty="0"/>
              <a:t>—homeschoolers requested this!</a:t>
            </a:r>
          </a:p>
        </p:txBody>
      </p:sp>
      <p:sp>
        <p:nvSpPr>
          <p:cNvPr id="5" name="TextBox 4"/>
          <p:cNvSpPr txBox="1"/>
          <p:nvPr/>
        </p:nvSpPr>
        <p:spPr>
          <a:xfrm>
            <a:off x="8608786" y="4481980"/>
            <a:ext cx="2782887" cy="646331"/>
          </a:xfrm>
          <a:prstGeom prst="rect">
            <a:avLst/>
          </a:prstGeom>
          <a:solidFill>
            <a:srgbClr val="FF0000"/>
          </a:solidFill>
        </p:spPr>
        <p:txBody>
          <a:bodyPr wrap="square" rtlCol="0">
            <a:spAutoFit/>
          </a:bodyPr>
          <a:lstStyle/>
          <a:p>
            <a:r>
              <a:rPr lang="en-US" dirty="0"/>
              <a:t>The largest Lego Club on the Front Range!</a:t>
            </a:r>
          </a:p>
        </p:txBody>
      </p:sp>
      <p:sp>
        <p:nvSpPr>
          <p:cNvPr id="9" name="TextBox 8"/>
          <p:cNvSpPr txBox="1"/>
          <p:nvPr/>
        </p:nvSpPr>
        <p:spPr>
          <a:xfrm>
            <a:off x="377825" y="5903035"/>
            <a:ext cx="3257550" cy="646331"/>
          </a:xfrm>
          <a:prstGeom prst="rect">
            <a:avLst/>
          </a:prstGeom>
          <a:solidFill>
            <a:srgbClr val="92D050"/>
          </a:solidFill>
        </p:spPr>
        <p:txBody>
          <a:bodyPr wrap="square" rtlCol="0">
            <a:spAutoFit/>
          </a:bodyPr>
          <a:lstStyle/>
          <a:p>
            <a:r>
              <a:rPr lang="en-US" dirty="0"/>
              <a:t>Hip-Hop Artist Talkback!</a:t>
            </a:r>
          </a:p>
          <a:p>
            <a:endParaRPr lang="en-US" dirty="0"/>
          </a:p>
        </p:txBody>
      </p:sp>
      <p:sp>
        <p:nvSpPr>
          <p:cNvPr id="13" name="TextBox 12"/>
          <p:cNvSpPr txBox="1"/>
          <p:nvPr/>
        </p:nvSpPr>
        <p:spPr>
          <a:xfrm>
            <a:off x="8608786" y="5759254"/>
            <a:ext cx="3380014" cy="646331"/>
          </a:xfrm>
          <a:prstGeom prst="rect">
            <a:avLst/>
          </a:prstGeom>
          <a:solidFill>
            <a:schemeClr val="accent2">
              <a:lumMod val="40000"/>
              <a:lumOff val="60000"/>
            </a:schemeClr>
          </a:solidFill>
        </p:spPr>
        <p:txBody>
          <a:bodyPr wrap="square" rtlCol="0">
            <a:spAutoFit/>
          </a:bodyPr>
          <a:lstStyle/>
          <a:p>
            <a:r>
              <a:rPr lang="en-US" dirty="0"/>
              <a:t>Outpost library—at the Recreation Center</a:t>
            </a:r>
          </a:p>
        </p:txBody>
      </p:sp>
    </p:spTree>
    <p:extLst>
      <p:ext uri="{BB962C8B-B14F-4D97-AF65-F5344CB8AC3E}">
        <p14:creationId xmlns:p14="http://schemas.microsoft.com/office/powerpoint/2010/main" val="3174063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TotalTime>
  <Words>1154</Words>
  <Application>Microsoft Office PowerPoint</Application>
  <PresentationFormat>Widescreen</PresentationFormat>
  <Paragraphs>106</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Tempus Sans ITC</vt:lpstr>
      <vt:lpstr>Office Theme</vt:lpstr>
      <vt:lpstr>Library Services:  Making the Atypical, Typical</vt:lpstr>
      <vt:lpstr>What do Peeps, wild mustangs, and Ninja warriors have in common?  </vt:lpstr>
      <vt:lpstr>Who’s here today?    And…Do you consider yourself typical or  atypical?</vt:lpstr>
      <vt:lpstr>Depends on your perspective…..</vt:lpstr>
      <vt:lpstr>How about your library services?  And who you serve?  </vt:lpstr>
      <vt:lpstr>What about the items you circulate?</vt:lpstr>
      <vt:lpstr>How do you define and measure the success of your programs and services?</vt:lpstr>
      <vt:lpstr>Our library’s story…</vt:lpstr>
      <vt:lpstr>Point- in- time survey of our department  now</vt:lpstr>
      <vt:lpstr>Who on your team…..</vt:lpstr>
      <vt:lpstr>A sense of scale….our library….yours…….</vt:lpstr>
      <vt:lpstr>Who would you serve?</vt:lpstr>
      <vt:lpstr>How do you balance trends  with core services?</vt:lpstr>
      <vt:lpstr>Community partnerships and cultural brokers</vt:lpstr>
      <vt:lpstr>Stretch your brains and your outreach….</vt:lpstr>
      <vt:lpstr>Library programs have their own life cycles</vt:lpstr>
      <vt:lpstr>Resources to further stretch your services and programming model…. </vt:lpstr>
    </vt:vector>
  </TitlesOfParts>
  <Company>City of Longmont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happening at the zoo…”</dc:title>
  <dc:creator>Elektra Greer</dc:creator>
  <cp:lastModifiedBy>Kreger, Christine</cp:lastModifiedBy>
  <cp:revision>104</cp:revision>
  <dcterms:created xsi:type="dcterms:W3CDTF">2017-01-30T19:57:36Z</dcterms:created>
  <dcterms:modified xsi:type="dcterms:W3CDTF">2025-03-31T19:11:10Z</dcterms:modified>
</cp:coreProperties>
</file>