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82" r:id="rId6"/>
    <p:sldId id="283" r:id="rId7"/>
    <p:sldId id="284" r:id="rId8"/>
    <p:sldId id="266" r:id="rId9"/>
    <p:sldId id="268" r:id="rId10"/>
    <p:sldId id="285" r:id="rId11"/>
    <p:sldId id="286" r:id="rId12"/>
    <p:sldId id="287" r:id="rId13"/>
    <p:sldId id="288" r:id="rId14"/>
    <p:sldId id="292" r:id="rId15"/>
    <p:sldId id="291" r:id="rId16"/>
    <p:sldId id="298" r:id="rId17"/>
    <p:sldId id="293" r:id="rId18"/>
    <p:sldId id="294" r:id="rId19"/>
    <p:sldId id="295" r:id="rId20"/>
    <p:sldId id="296" r:id="rId21"/>
    <p:sldId id="297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280" autoAdjust="0"/>
  </p:normalViewPr>
  <p:slideViewPr>
    <p:cSldViewPr showGuides="1">
      <p:cViewPr varScale="1">
        <p:scale>
          <a:sx n="101" d="100"/>
          <a:sy n="101" d="100"/>
        </p:scale>
        <p:origin x="126" y="6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50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32244A5D-15C7-4D6E-83DC-CC195C7B58F6}"/>
    <pc:docChg chg="mod modSld">
      <pc:chgData name="Kreger, Christine" userId="07b08700-4580-4b2b-8f3c-b5ccee8dc705" providerId="ADAL" clId="{32244A5D-15C7-4D6E-83DC-CC195C7B58F6}" dt="2025-03-11T19:51:34.047" v="110"/>
      <pc:docMkLst>
        <pc:docMk/>
      </pc:docMkLst>
      <pc:sldChg chg="modSp mod">
        <pc:chgData name="Kreger, Christine" userId="07b08700-4580-4b2b-8f3c-b5ccee8dc705" providerId="ADAL" clId="{32244A5D-15C7-4D6E-83DC-CC195C7B58F6}" dt="2025-03-11T19:46:37.520" v="9" actId="962"/>
        <pc:sldMkLst>
          <pc:docMk/>
          <pc:sldMk cId="3296948863" sldId="268"/>
        </pc:sldMkLst>
        <pc:picChg chg="mod">
          <ac:chgData name="Kreger, Christine" userId="07b08700-4580-4b2b-8f3c-b5ccee8dc705" providerId="ADAL" clId="{32244A5D-15C7-4D6E-83DC-CC195C7B58F6}" dt="2025-03-11T19:46:37.520" v="9" actId="962"/>
          <ac:picMkLst>
            <pc:docMk/>
            <pc:sldMk cId="3296948863" sldId="268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46:23.531" v="0" actId="962"/>
        <pc:sldMkLst>
          <pc:docMk/>
          <pc:sldMk cId="855338918" sldId="282"/>
        </pc:sldMkLst>
        <pc:picChg chg="mod">
          <ac:chgData name="Kreger, Christine" userId="07b08700-4580-4b2b-8f3c-b5ccee8dc705" providerId="ADAL" clId="{32244A5D-15C7-4D6E-83DC-CC195C7B58F6}" dt="2025-03-11T19:46:23.531" v="0" actId="962"/>
          <ac:picMkLst>
            <pc:docMk/>
            <pc:sldMk cId="855338918" sldId="282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46:25.630" v="1" actId="962"/>
        <pc:sldMkLst>
          <pc:docMk/>
          <pc:sldMk cId="3410225512" sldId="283"/>
        </pc:sldMkLst>
        <pc:picChg chg="mod">
          <ac:chgData name="Kreger, Christine" userId="07b08700-4580-4b2b-8f3c-b5ccee8dc705" providerId="ADAL" clId="{32244A5D-15C7-4D6E-83DC-CC195C7B58F6}" dt="2025-03-11T19:46:25.630" v="1" actId="962"/>
          <ac:picMkLst>
            <pc:docMk/>
            <pc:sldMk cId="3410225512" sldId="283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46:32.505" v="8" actId="962"/>
        <pc:sldMkLst>
          <pc:docMk/>
          <pc:sldMk cId="3601757163" sldId="284"/>
        </pc:sldMkLst>
        <pc:picChg chg="mod">
          <ac:chgData name="Kreger, Christine" userId="07b08700-4580-4b2b-8f3c-b5ccee8dc705" providerId="ADAL" clId="{32244A5D-15C7-4D6E-83DC-CC195C7B58F6}" dt="2025-03-11T19:46:28.659" v="2" actId="962"/>
          <ac:picMkLst>
            <pc:docMk/>
            <pc:sldMk cId="3601757163" sldId="284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29.289" v="3" actId="962"/>
          <ac:picMkLst>
            <pc:docMk/>
            <pc:sldMk cId="3601757163" sldId="284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29.857" v="4" actId="962"/>
          <ac:picMkLst>
            <pc:docMk/>
            <pc:sldMk cId="3601757163" sldId="284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30.431" v="5" actId="962"/>
          <ac:picMkLst>
            <pc:docMk/>
            <pc:sldMk cId="3601757163" sldId="284"/>
            <ac:picMk id="8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31.226" v="6" actId="962"/>
          <ac:picMkLst>
            <pc:docMk/>
            <pc:sldMk cId="3601757163" sldId="284"/>
            <ac:picMk id="9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31.840" v="7" actId="962"/>
          <ac:picMkLst>
            <pc:docMk/>
            <pc:sldMk cId="3601757163" sldId="284"/>
            <ac:picMk id="10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6:32.505" v="8" actId="962"/>
          <ac:picMkLst>
            <pc:docMk/>
            <pc:sldMk cId="3601757163" sldId="284"/>
            <ac:picMk id="13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51:11.898" v="107" actId="13244"/>
        <pc:sldMkLst>
          <pc:docMk/>
          <pc:sldMk cId="2712230247" sldId="285"/>
        </pc:sldMkLst>
        <pc:spChg chg="ord">
          <ac:chgData name="Kreger, Christine" userId="07b08700-4580-4b2b-8f3c-b5ccee8dc705" providerId="ADAL" clId="{32244A5D-15C7-4D6E-83DC-CC195C7B58F6}" dt="2025-03-11T19:51:11.898" v="107" actId="13244"/>
          <ac:spMkLst>
            <pc:docMk/>
            <pc:sldMk cId="2712230247" sldId="285"/>
            <ac:spMk id="4" creationId="{00000000-0000-0000-0000-000000000000}"/>
          </ac:spMkLst>
        </pc:spChg>
        <pc:picChg chg="mod">
          <ac:chgData name="Kreger, Christine" userId="07b08700-4580-4b2b-8f3c-b5ccee8dc705" providerId="ADAL" clId="{32244A5D-15C7-4D6E-83DC-CC195C7B58F6}" dt="2025-03-11T19:47:07.840" v="10" actId="962"/>
          <ac:picMkLst>
            <pc:docMk/>
            <pc:sldMk cId="2712230247" sldId="285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47:14.486" v="11" actId="962"/>
        <pc:sldMkLst>
          <pc:docMk/>
          <pc:sldMk cId="3298237638" sldId="287"/>
        </pc:sldMkLst>
        <pc:picChg chg="mod">
          <ac:chgData name="Kreger, Christine" userId="07b08700-4580-4b2b-8f3c-b5ccee8dc705" providerId="ADAL" clId="{32244A5D-15C7-4D6E-83DC-CC195C7B58F6}" dt="2025-03-11T19:47:14.486" v="11" actId="962"/>
          <ac:picMkLst>
            <pc:docMk/>
            <pc:sldMk cId="3298237638" sldId="287"/>
            <ac:picMk id="5" creationId="{00000000-0000-0000-0000-000000000000}"/>
          </ac:picMkLst>
        </pc:picChg>
      </pc:sldChg>
      <pc:sldChg chg="addSp modSp mod">
        <pc:chgData name="Kreger, Christine" userId="07b08700-4580-4b2b-8f3c-b5ccee8dc705" providerId="ADAL" clId="{32244A5D-15C7-4D6E-83DC-CC195C7B58F6}" dt="2025-03-11T19:51:19.038" v="108" actId="13244"/>
        <pc:sldMkLst>
          <pc:docMk/>
          <pc:sldMk cId="186723165" sldId="288"/>
        </pc:sldMkLst>
        <pc:spChg chg="add mod ord">
          <ac:chgData name="Kreger, Christine" userId="07b08700-4580-4b2b-8f3c-b5ccee8dc705" providerId="ADAL" clId="{32244A5D-15C7-4D6E-83DC-CC195C7B58F6}" dt="2025-03-11T19:51:19.038" v="108" actId="13244"/>
          <ac:spMkLst>
            <pc:docMk/>
            <pc:sldMk cId="186723165" sldId="288"/>
            <ac:spMk id="4" creationId="{7543C409-7960-9D3B-F7D8-58D362160E49}"/>
          </ac:spMkLst>
        </pc:spChg>
        <pc:picChg chg="mod">
          <ac:chgData name="Kreger, Christine" userId="07b08700-4580-4b2b-8f3c-b5ccee8dc705" providerId="ADAL" clId="{32244A5D-15C7-4D6E-83DC-CC195C7B58F6}" dt="2025-03-11T19:47:52.854" v="13" actId="962"/>
          <ac:picMkLst>
            <pc:docMk/>
            <pc:sldMk cId="186723165" sldId="288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7:55.679" v="14" actId="962"/>
          <ac:picMkLst>
            <pc:docMk/>
            <pc:sldMk cId="186723165" sldId="288"/>
            <ac:picMk id="3" creationId="{00000000-0000-0000-0000-000000000000}"/>
          </ac:picMkLst>
        </pc:picChg>
      </pc:sldChg>
      <pc:sldChg chg="addSp modSp mod">
        <pc:chgData name="Kreger, Christine" userId="07b08700-4580-4b2b-8f3c-b5ccee8dc705" providerId="ADAL" clId="{32244A5D-15C7-4D6E-83DC-CC195C7B58F6}" dt="2025-03-11T19:50:43.223" v="81" actId="20577"/>
        <pc:sldMkLst>
          <pc:docMk/>
          <pc:sldMk cId="2508322326" sldId="291"/>
        </pc:sldMkLst>
        <pc:spChg chg="add mod">
          <ac:chgData name="Kreger, Christine" userId="07b08700-4580-4b2b-8f3c-b5ccee8dc705" providerId="ADAL" clId="{32244A5D-15C7-4D6E-83DC-CC195C7B58F6}" dt="2025-03-11T19:50:43.223" v="81" actId="20577"/>
          <ac:spMkLst>
            <pc:docMk/>
            <pc:sldMk cId="2508322326" sldId="291"/>
            <ac:spMk id="3" creationId="{F0A8B82B-5FF3-91F8-4A16-9D3F703220DB}"/>
          </ac:spMkLst>
        </pc:spChg>
        <pc:picChg chg="mod">
          <ac:chgData name="Kreger, Christine" userId="07b08700-4580-4b2b-8f3c-b5ccee8dc705" providerId="ADAL" clId="{32244A5D-15C7-4D6E-83DC-CC195C7B58F6}" dt="2025-03-11T19:49:28.437" v="20" actId="962"/>
          <ac:picMkLst>
            <pc:docMk/>
            <pc:sldMk cId="2508322326" sldId="291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51:25.788" v="109" actId="13244"/>
        <pc:sldMkLst>
          <pc:docMk/>
          <pc:sldMk cId="4100535257" sldId="292"/>
        </pc:sldMkLst>
        <pc:picChg chg="mod ord">
          <ac:chgData name="Kreger, Christine" userId="07b08700-4580-4b2b-8f3c-b5ccee8dc705" providerId="ADAL" clId="{32244A5D-15C7-4D6E-83DC-CC195C7B58F6}" dt="2025-03-11T19:51:25.788" v="109" actId="13244"/>
          <ac:picMkLst>
            <pc:docMk/>
            <pc:sldMk cId="4100535257" sldId="292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8:49.160" v="16" actId="962"/>
          <ac:picMkLst>
            <pc:docMk/>
            <pc:sldMk cId="4100535257" sldId="292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9:23.511" v="19" actId="962"/>
          <ac:picMkLst>
            <pc:docMk/>
            <pc:sldMk cId="4100535257" sldId="292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49:55.019" v="24" actId="962"/>
        <pc:sldMkLst>
          <pc:docMk/>
          <pc:sldMk cId="2132766551" sldId="293"/>
        </pc:sldMkLst>
        <pc:picChg chg="mod">
          <ac:chgData name="Kreger, Christine" userId="07b08700-4580-4b2b-8f3c-b5ccee8dc705" providerId="ADAL" clId="{32244A5D-15C7-4D6E-83DC-CC195C7B58F6}" dt="2025-03-11T19:49:54.018" v="23" actId="962"/>
          <ac:picMkLst>
            <pc:docMk/>
            <pc:sldMk cId="2132766551" sldId="293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9:55.019" v="24" actId="962"/>
          <ac:picMkLst>
            <pc:docMk/>
            <pc:sldMk cId="2132766551" sldId="293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50:03.402" v="25" actId="962"/>
        <pc:sldMkLst>
          <pc:docMk/>
          <pc:sldMk cId="1880603845" sldId="294"/>
        </pc:sldMkLst>
        <pc:picChg chg="mod">
          <ac:chgData name="Kreger, Christine" userId="07b08700-4580-4b2b-8f3c-b5ccee8dc705" providerId="ADAL" clId="{32244A5D-15C7-4D6E-83DC-CC195C7B58F6}" dt="2025-03-11T19:50:03.402" v="25" actId="962"/>
          <ac:picMkLst>
            <pc:docMk/>
            <pc:sldMk cId="1880603845" sldId="294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32244A5D-15C7-4D6E-83DC-CC195C7B58F6}" dt="2025-03-11T19:50:05.174" v="26" actId="962"/>
        <pc:sldMkLst>
          <pc:docMk/>
          <pc:sldMk cId="2708315521" sldId="296"/>
        </pc:sldMkLst>
        <pc:picChg chg="mod">
          <ac:chgData name="Kreger, Christine" userId="07b08700-4580-4b2b-8f3c-b5ccee8dc705" providerId="ADAL" clId="{32244A5D-15C7-4D6E-83DC-CC195C7B58F6}" dt="2025-03-11T19:50:05.174" v="26" actId="962"/>
          <ac:picMkLst>
            <pc:docMk/>
            <pc:sldMk cId="2708315521" sldId="296"/>
            <ac:picMk id="4" creationId="{00000000-0000-0000-0000-000000000000}"/>
          </ac:picMkLst>
        </pc:picChg>
      </pc:sldChg>
      <pc:sldChg chg="addSp modSp mod">
        <pc:chgData name="Kreger, Christine" userId="07b08700-4580-4b2b-8f3c-b5ccee8dc705" providerId="ADAL" clId="{32244A5D-15C7-4D6E-83DC-CC195C7B58F6}" dt="2025-03-11T19:50:58.611" v="106" actId="20577"/>
        <pc:sldMkLst>
          <pc:docMk/>
          <pc:sldMk cId="3556440997" sldId="298"/>
        </pc:sldMkLst>
        <pc:spChg chg="add mod">
          <ac:chgData name="Kreger, Christine" userId="07b08700-4580-4b2b-8f3c-b5ccee8dc705" providerId="ADAL" clId="{32244A5D-15C7-4D6E-83DC-CC195C7B58F6}" dt="2025-03-11T19:50:58.611" v="106" actId="20577"/>
          <ac:spMkLst>
            <pc:docMk/>
            <pc:sldMk cId="3556440997" sldId="298"/>
            <ac:spMk id="4" creationId="{B3669F45-521E-B4D4-D51A-40E0657FF553}"/>
          </ac:spMkLst>
        </pc:spChg>
        <pc:picChg chg="mod">
          <ac:chgData name="Kreger, Christine" userId="07b08700-4580-4b2b-8f3c-b5ccee8dc705" providerId="ADAL" clId="{32244A5D-15C7-4D6E-83DC-CC195C7B58F6}" dt="2025-03-11T19:49:44.320" v="21" actId="962"/>
          <ac:picMkLst>
            <pc:docMk/>
            <pc:sldMk cId="3556440997" sldId="298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32244A5D-15C7-4D6E-83DC-CC195C7B58F6}" dt="2025-03-11T19:49:45.057" v="22" actId="962"/>
          <ac:picMkLst>
            <pc:docMk/>
            <pc:sldMk cId="3556440997" sldId="298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3/11/2025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posters represent times when we pushed the envelope a little bit. </a:t>
            </a:r>
          </a:p>
          <a:p>
            <a:endParaRPr lang="en-US" dirty="0"/>
          </a:p>
          <a:p>
            <a:r>
              <a:rPr lang="en-US" dirty="0"/>
              <a:t>The Kennedy presentation</a:t>
            </a:r>
          </a:p>
          <a:p>
            <a:endParaRPr lang="en-US" dirty="0"/>
          </a:p>
          <a:p>
            <a:r>
              <a:rPr lang="en-US" dirty="0"/>
              <a:t>Promoting new “Fast Pencil” self-publishing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8006"/>
            <a:ext cx="5486400" cy="4114800"/>
          </a:xfrm>
        </p:spPr>
        <p:txBody>
          <a:bodyPr/>
          <a:lstStyle/>
          <a:p>
            <a:r>
              <a:rPr lang="en-US" dirty="0"/>
              <a:t>Merchandising is important bc whether we like it or not, it influences our behavior.</a:t>
            </a:r>
          </a:p>
          <a:p>
            <a:endParaRPr lang="en-US" dirty="0"/>
          </a:p>
          <a:p>
            <a:r>
              <a:rPr lang="en-US" dirty="0"/>
              <a:t>Think back to grocery store example.  Fruit displays, bakery displays, store layout.</a:t>
            </a:r>
          </a:p>
          <a:p>
            <a:endParaRPr lang="en-US" dirty="0"/>
          </a:p>
          <a:p>
            <a:r>
              <a:rPr lang="en-US" dirty="0"/>
              <a:t>Now think about how you approach merchandising in your library.  </a:t>
            </a:r>
          </a:p>
          <a:p>
            <a:endParaRPr lang="en-US" dirty="0"/>
          </a:p>
          <a:p>
            <a:r>
              <a:rPr lang="en-US" dirty="0"/>
              <a:t>Are you intentional?  </a:t>
            </a:r>
          </a:p>
          <a:p>
            <a:endParaRPr lang="en-US" dirty="0"/>
          </a:p>
          <a:p>
            <a:r>
              <a:rPr lang="en-US" dirty="0"/>
              <a:t>Do you take the time to make sure it is attractive?  </a:t>
            </a:r>
          </a:p>
          <a:p>
            <a:endParaRPr lang="en-US" dirty="0"/>
          </a:p>
          <a:p>
            <a:r>
              <a:rPr lang="en-US" dirty="0"/>
              <a:t>Does it reflect your brand?</a:t>
            </a:r>
          </a:p>
          <a:p>
            <a:endParaRPr lang="en-US" dirty="0"/>
          </a:p>
          <a:p>
            <a:r>
              <a:rPr lang="en-US" dirty="0"/>
              <a:t>Are you having fun with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Grocery store example</a:t>
            </a:r>
          </a:p>
          <a:p>
            <a:endParaRPr lang="en-US" dirty="0"/>
          </a:p>
          <a:p>
            <a:r>
              <a:rPr lang="en-US" dirty="0"/>
              <a:t>Also:</a:t>
            </a:r>
          </a:p>
          <a:p>
            <a:r>
              <a:rPr lang="en-US" dirty="0"/>
              <a:t>Convenience vs. gauntlet</a:t>
            </a:r>
          </a:p>
          <a:p>
            <a:r>
              <a:rPr lang="en-US" dirty="0"/>
              <a:t>Lobby = impulse buys</a:t>
            </a:r>
          </a:p>
          <a:p>
            <a:r>
              <a:rPr lang="en-US" dirty="0"/>
              <a:t>Merchandising trails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Longmont brand and what we AREN’T.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your logo on EVERYTHING. </a:t>
            </a:r>
          </a:p>
          <a:p>
            <a:endParaRPr lang="en-US" dirty="0"/>
          </a:p>
          <a:p>
            <a:r>
              <a:rPr lang="en-US" dirty="0"/>
              <a:t>Signs, flyers, bookmarks, etc.</a:t>
            </a:r>
          </a:p>
          <a:p>
            <a:endParaRPr lang="en-US" dirty="0"/>
          </a:p>
          <a:p>
            <a:r>
              <a:rPr lang="en-US" dirty="0"/>
              <a:t>Design quick templates and insist that staff use them.</a:t>
            </a:r>
          </a:p>
          <a:p>
            <a:endParaRPr lang="en-US" dirty="0"/>
          </a:p>
          <a:p>
            <a:r>
              <a:rPr lang="en-US" dirty="0"/>
              <a:t>More professional, more cohesive.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are tools in your marketing toolkit</a:t>
            </a:r>
          </a:p>
          <a:p>
            <a:endParaRPr lang="en-US" dirty="0"/>
          </a:p>
          <a:p>
            <a:r>
              <a:rPr lang="en-US" dirty="0"/>
              <a:t>Need to decide which tools to use for each material, service, or program you want to tell people about.</a:t>
            </a:r>
          </a:p>
          <a:p>
            <a:endParaRPr lang="en-US" dirty="0"/>
          </a:p>
          <a:p>
            <a:r>
              <a:rPr lang="en-US" dirty="0"/>
              <a:t>You won’t use all of them all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a one-person, part-time marketing division.</a:t>
            </a:r>
          </a:p>
          <a:p>
            <a:endParaRPr lang="en-US" dirty="0"/>
          </a:p>
          <a:p>
            <a:r>
              <a:rPr lang="en-US" dirty="0"/>
              <a:t>Checklists, calendars, and templates are your best friends.</a:t>
            </a:r>
          </a:p>
          <a:p>
            <a:endParaRPr lang="en-US" dirty="0"/>
          </a:p>
          <a:p>
            <a:r>
              <a:rPr lang="en-US" dirty="0"/>
              <a:t>I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 planning calendar &amp; scheduling software for posts/tweets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templates for flyers, signs, news releases, and emails</a:t>
            </a:r>
          </a:p>
          <a:p>
            <a:endParaRPr lang="en-US" dirty="0"/>
          </a:p>
          <a:p>
            <a:r>
              <a:rPr lang="en-US" dirty="0"/>
              <a:t>Don’t reinvent the wheel every time you have to do marketing.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8006"/>
            <a:ext cx="5486400" cy="4114800"/>
          </a:xfrm>
        </p:spPr>
        <p:txBody>
          <a:bodyPr/>
          <a:lstStyle/>
          <a:p>
            <a:r>
              <a:rPr lang="en-US" dirty="0"/>
              <a:t>Merchandising is important bc whether we like it or not, it influences our behavior.</a:t>
            </a:r>
          </a:p>
          <a:p>
            <a:endParaRPr lang="en-US" dirty="0"/>
          </a:p>
          <a:p>
            <a:r>
              <a:rPr lang="en-US" dirty="0"/>
              <a:t>Think back to grocery store example.  Fruit displays, bakery displays, store layout.</a:t>
            </a:r>
          </a:p>
          <a:p>
            <a:endParaRPr lang="en-US" dirty="0"/>
          </a:p>
          <a:p>
            <a:r>
              <a:rPr lang="en-US" dirty="0"/>
              <a:t>Now think about how you approach merchandising in your library.  </a:t>
            </a:r>
          </a:p>
          <a:p>
            <a:endParaRPr lang="en-US" dirty="0"/>
          </a:p>
          <a:p>
            <a:r>
              <a:rPr lang="en-US" dirty="0"/>
              <a:t>Are you intentional?  </a:t>
            </a:r>
          </a:p>
          <a:p>
            <a:endParaRPr lang="en-US" dirty="0"/>
          </a:p>
          <a:p>
            <a:r>
              <a:rPr lang="en-US" dirty="0"/>
              <a:t>Do you take the time to make sure it is attractive?  </a:t>
            </a:r>
          </a:p>
          <a:p>
            <a:endParaRPr lang="en-US" dirty="0"/>
          </a:p>
          <a:p>
            <a:r>
              <a:rPr lang="en-US" dirty="0"/>
              <a:t>Does it reflect your brand?</a:t>
            </a:r>
          </a:p>
          <a:p>
            <a:endParaRPr lang="en-US" dirty="0"/>
          </a:p>
          <a:p>
            <a:r>
              <a:rPr lang="en-US" dirty="0"/>
              <a:t>Are you having fun with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3/11/2025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3/11/2025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mediatoday.com/" TargetMode="External"/><Relationship Id="rId7" Type="http://schemas.openxmlformats.org/officeDocument/2006/relationships/hyperlink" Target="http://www.xmind.net/" TargetMode="External"/><Relationship Id="rId2" Type="http://schemas.openxmlformats.org/officeDocument/2006/relationships/hyperlink" Target="http://librariandesignsha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sel.ly/" TargetMode="External"/><Relationship Id="rId5" Type="http://schemas.openxmlformats.org/officeDocument/2006/relationships/hyperlink" Target="http://memegenerator.net/" TargetMode="External"/><Relationship Id="rId4" Type="http://schemas.openxmlformats.org/officeDocument/2006/relationships/hyperlink" Target="http://www.inc.com/jeff-haden/where-to-find-free-stock-photos-onlin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2" y="1498601"/>
            <a:ext cx="7415345" cy="1168399"/>
          </a:xfrm>
        </p:spPr>
        <p:txBody>
          <a:bodyPr/>
          <a:lstStyle/>
          <a:p>
            <a:r>
              <a:rPr lang="en-US" dirty="0"/>
              <a:t>Library Marketing 1.0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1" y="3048000"/>
            <a:ext cx="7086601" cy="1244600"/>
          </a:xfrm>
        </p:spPr>
        <p:txBody>
          <a:bodyPr/>
          <a:lstStyle/>
          <a:p>
            <a:r>
              <a:rPr lang="en-US" dirty="0"/>
              <a:t>How to successfully market your library without getting another degree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23012" y="5334000"/>
            <a:ext cx="5029200" cy="1524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Teresa Myers</a:t>
            </a:r>
          </a:p>
          <a:p>
            <a:pPr algn="r"/>
            <a:r>
              <a:rPr lang="en-US" sz="2000" dirty="0"/>
              <a:t>Marketing Communications Specialist</a:t>
            </a:r>
          </a:p>
          <a:p>
            <a:pPr algn="r"/>
            <a:r>
              <a:rPr lang="en-US" sz="2000" dirty="0"/>
              <a:t>Longmont Public Library</a:t>
            </a:r>
          </a:p>
          <a:p>
            <a:pPr algn="r"/>
            <a:r>
              <a:rPr lang="en-US" sz="2000" dirty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3C409-7960-9D3B-F7D8-58D362160E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7309" y="-13970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Blind Date with a Book</a:t>
            </a:r>
          </a:p>
        </p:txBody>
      </p:sp>
      <p:pic>
        <p:nvPicPr>
          <p:cNvPr id="2" name="Picture 1" descr="Example of Blind Date with a Book where books are wrapped so patrons cannot see book jackets or title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4" y="893"/>
            <a:ext cx="5118727" cy="6856214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58" y="893"/>
            <a:ext cx="514216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Picks</a:t>
            </a:r>
          </a:p>
        </p:txBody>
      </p:sp>
      <p:pic>
        <p:nvPicPr>
          <p:cNvPr id="3" name="Picture 2" descr="SIgn reading, &quot;Can't decide what to read? Keep calm and ask a libarian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1" y="2085182"/>
            <a:ext cx="3527141" cy="4702855"/>
          </a:xfrm>
          <a:prstGeom prst="rect">
            <a:avLst/>
          </a:prstGeom>
        </p:spPr>
      </p:pic>
      <p:pic>
        <p:nvPicPr>
          <p:cNvPr id="4" name="Picture 3" descr="Example of Staff Picks. Devon likes...Moby Dick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4074056"/>
            <a:ext cx="2041628" cy="2722171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6" y="500825"/>
            <a:ext cx="4650799" cy="34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05" y="-24500"/>
            <a:ext cx="6881607" cy="68816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A8B82B-5FF3-91F8-4A16-9D3F70322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7309" y="-13970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Example display</a:t>
            </a:r>
          </a:p>
        </p:txBody>
      </p:sp>
    </p:spTree>
    <p:extLst>
      <p:ext uri="{BB962C8B-B14F-4D97-AF65-F5344CB8AC3E}">
        <p14:creationId xmlns:p14="http://schemas.microsoft.com/office/powerpoint/2010/main" val="25083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" y="893"/>
            <a:ext cx="4483707" cy="6856214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04" y="893"/>
            <a:ext cx="5387026" cy="685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669F45-521E-B4D4-D51A-40E0657FF5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7309" y="-13970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Example program flyers</a:t>
            </a:r>
          </a:p>
        </p:txBody>
      </p:sp>
    </p:spTree>
    <p:extLst>
      <p:ext uri="{BB962C8B-B14F-4D97-AF65-F5344CB8AC3E}">
        <p14:creationId xmlns:p14="http://schemas.microsoft.com/office/powerpoint/2010/main" val="35564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51" y="-457200"/>
            <a:ext cx="5586703" cy="1397000"/>
          </a:xfrm>
        </p:spPr>
        <p:txBody>
          <a:bodyPr/>
          <a:lstStyle/>
          <a:p>
            <a:r>
              <a:rPr lang="en-US" dirty="0"/>
              <a:t>Halloween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51" y="1143001"/>
            <a:ext cx="2609041" cy="4022312"/>
          </a:xfrm>
        </p:spPr>
        <p:txBody>
          <a:bodyPr/>
          <a:lstStyle/>
          <a:p>
            <a:r>
              <a:rPr lang="en-US" dirty="0"/>
              <a:t>Which looks more professional?</a:t>
            </a:r>
          </a:p>
          <a:p>
            <a:r>
              <a:rPr lang="en-US" dirty="0"/>
              <a:t>Which is more creative?</a:t>
            </a:r>
          </a:p>
          <a:p>
            <a:r>
              <a:rPr lang="en-US" dirty="0"/>
              <a:t>Which are you more likely to remember?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8" y="1143001"/>
            <a:ext cx="4183184" cy="5577578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143001"/>
            <a:ext cx="4183183" cy="55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-304800"/>
            <a:ext cx="5638800" cy="1397000"/>
          </a:xfrm>
        </p:spPr>
        <p:txBody>
          <a:bodyPr/>
          <a:lstStyle/>
          <a:p>
            <a:r>
              <a:rPr lang="en-US" dirty="0"/>
              <a:t>Merchandising Tips: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2" y="1219200"/>
            <a:ext cx="6323251" cy="49583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Unless you’re a school library, avoid construction paper and glue; you’re professionals, so look like 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 interesting (but readable) fonts, colors, and images.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Avoid clip art; take advantage of free, common use photos on the internet (one of my favorites is pexels.com) or purchase a small subscription to stock photos and images.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Label all book displays; don’t make patrons guess what’s going 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Pay attention to your packaging and ask yourself if it represents your brand well.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Avoid outdated library jargon and acronyms; patrons don’t want to feel like they aren’t smart enough to use your library.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Take photos of your library and really LOOK at the photos; oftentimes you’ll see clutter and other problems more clearly in a photo than in real life.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Beware of the “more signs = more awareness” trap.  This is often (usually?) untrue. More signs sometimes just means more visual clutter.  We all have to accept that some patrons will just never read signs.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 creative and HAVE FUN! If you’re having fun with it, your patrons are bound to enjoy it, too.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219200"/>
            <a:ext cx="3665339" cy="48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1143000"/>
            <a:ext cx="7008574" cy="1930400"/>
          </a:xfrm>
        </p:spPr>
        <p:txBody>
          <a:bodyPr/>
          <a:lstStyle/>
          <a:p>
            <a:r>
              <a:rPr lang="en-US" dirty="0"/>
              <a:t>Interactive Work Session #3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01" y="3733800"/>
            <a:ext cx="7008574" cy="2667000"/>
          </a:xfrm>
        </p:spPr>
        <p:txBody>
          <a:bodyPr>
            <a:normAutofit/>
          </a:bodyPr>
          <a:lstStyle/>
          <a:p>
            <a:r>
              <a:rPr lang="en-US" dirty="0"/>
              <a:t>Tell us about a successful merchandising or marketing effort that you were involved in. </a:t>
            </a:r>
          </a:p>
          <a:p>
            <a:endParaRPr lang="en-US" dirty="0"/>
          </a:p>
          <a:p>
            <a:r>
              <a:rPr lang="en-US" dirty="0"/>
              <a:t>Sharing ideas is a marketing fundamental!</a:t>
            </a:r>
          </a:p>
        </p:txBody>
      </p:sp>
    </p:spTree>
    <p:extLst>
      <p:ext uri="{BB962C8B-B14F-4D97-AF65-F5344CB8AC3E}">
        <p14:creationId xmlns:p14="http://schemas.microsoft.com/office/powerpoint/2010/main" val="35536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457200"/>
            <a:ext cx="5434303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Takeaway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92118"/>
            <a:ext cx="6051989" cy="4724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Visit other libraries and use online resources for ideas. Don’t be afraid to beg, borrow and steal ideas. BUT be ready to change them to fit YOUR library.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 humor that fits your audience whenever possible.  Everyone likes to smile.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Don’t be afraid to push the envelope sometimes.  If you make a mistake, learn from 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budget is tight, take advantage of library giveaways and thrift store finds.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Assign merchandising tasks to those who are best suited to them.  Not everyone has a great eye for visuals or graphics; likewise, not everyone is a great book selector.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 your webpage and social media to tie your brand and merchandising together.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Know that you CAN do this – it isn’t rocket science!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Network with other librarians and marketing people.  Creativity needs nurturing!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51" y="585957"/>
            <a:ext cx="3546619" cy="47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3880" y="5385521"/>
            <a:ext cx="360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 Plains Library District GAVE me this display carousel! (thank you, thank you, thank you!)</a:t>
            </a:r>
          </a:p>
        </p:txBody>
      </p:sp>
    </p:spTree>
    <p:extLst>
      <p:ext uri="{BB962C8B-B14F-4D97-AF65-F5344CB8AC3E}">
        <p14:creationId xmlns:p14="http://schemas.microsoft.com/office/powerpoint/2010/main" val="2708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Online Resources to Get You Started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7309" y="1752600"/>
            <a:ext cx="9720073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General Library Marketing and Design Advice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http://librariandesignshare.org/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https://www.socialmediatoday.com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Tools for Images, Charts, and Graphics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http://www.inc.com/jeff-haden/where-to-find-free-stock-photos-online.html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5"/>
              </a:rPr>
              <a:t>http://memegenerator.net/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6"/>
              </a:rPr>
              <a:t>http://www.easel.ly/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7"/>
              </a:rPr>
              <a:t>http://www.xmind.net/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5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marketing important?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294" y="1486062"/>
            <a:ext cx="10130118" cy="5143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1" y="1701800"/>
            <a:ext cx="8456851" cy="4470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Corporations spend millions of dollars studying and analyzing consumer behavior.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They use this information to both create and reinforce consumer behavior and expectations.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ALL OF YOUR PATRONS ARE CONSUMERS.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Libraries do not operate in a vacuum of consumer behavior and expectations, nor are we wealthy or big enough to reverse corporate consumer expectations.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To adequately serve those expectations, we must understand them and meet them.</a:t>
            </a:r>
          </a:p>
        </p:txBody>
      </p:sp>
    </p:spTree>
    <p:extLst>
      <p:ext uri="{BB962C8B-B14F-4D97-AF65-F5344CB8AC3E}">
        <p14:creationId xmlns:p14="http://schemas.microsoft.com/office/powerpoint/2010/main" val="8553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Library’s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/>
                </a:solidFill>
              </a:rPr>
              <a:t>A brand is not just a logo.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a feeling people have or will have about your library.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a group of adjectives that either currently describes your library or you want to eventually describe your library.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Every single display you make should reflect and promote your brand.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Figure out who you are or want to be and don’t try to be anything else.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cap="small" dirty="0">
                <a:solidFill>
                  <a:schemeClr val="accent1"/>
                </a:solidFill>
              </a:rPr>
              <a:t>Longmont Public Library brand = helpful, friendly, fun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64" y="5090712"/>
            <a:ext cx="2348764" cy="17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logo should visually represent your brand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33" y="2006334"/>
            <a:ext cx="3492105" cy="108176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1" y="1963166"/>
            <a:ext cx="3517870" cy="1168096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02" y="2071702"/>
            <a:ext cx="2598759" cy="955426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1" y="3083940"/>
            <a:ext cx="4083150" cy="1399937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51" y="3093968"/>
            <a:ext cx="4661098" cy="1096236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04" y="4508471"/>
            <a:ext cx="3722690" cy="880194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1" y="4370360"/>
            <a:ext cx="6131736" cy="1091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3861" y="5780405"/>
            <a:ext cx="10707883" cy="4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chemeClr val="accent1"/>
                </a:solidFill>
              </a:rPr>
              <a:t>If it doesn’t, you either need a new logo or a new brand. Period.</a:t>
            </a:r>
          </a:p>
        </p:txBody>
      </p:sp>
    </p:spTree>
    <p:extLst>
      <p:ext uri="{BB962C8B-B14F-4D97-AF65-F5344CB8AC3E}">
        <p14:creationId xmlns:p14="http://schemas.microsoft.com/office/powerpoint/2010/main" val="36017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1143000"/>
            <a:ext cx="7008574" cy="1930400"/>
          </a:xfrm>
        </p:spPr>
        <p:txBody>
          <a:bodyPr/>
          <a:lstStyle/>
          <a:p>
            <a:r>
              <a:rPr lang="en-US" dirty="0"/>
              <a:t>Interactive Work Session #1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429000"/>
            <a:ext cx="7008574" cy="2667000"/>
          </a:xfrm>
        </p:spPr>
        <p:txBody>
          <a:bodyPr>
            <a:normAutofit/>
          </a:bodyPr>
          <a:lstStyle/>
          <a:p>
            <a:r>
              <a:rPr lang="en-US" dirty="0"/>
              <a:t>Take a few minutes to think about: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what is your current library brand?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does it reflect what you are?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does it reflect what you want to be?</a:t>
            </a:r>
          </a:p>
          <a:p>
            <a:endParaRPr lang="en-US" dirty="0"/>
          </a:p>
          <a:p>
            <a:r>
              <a:rPr lang="en-US" dirty="0"/>
              <a:t>Then we’ll share a few.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Marketing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8212" y="1676400"/>
            <a:ext cx="4977104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Posters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Book Displays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Flyers &amp; Bookmarks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Website pages and calendar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News Releases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Social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Articles in the Media about you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Advertising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Anything you send outside of your library to spread the word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Anything in your library that promotes a service or collection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485900"/>
            <a:ext cx="3714081" cy="4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787400"/>
          </a:xfrm>
        </p:spPr>
        <p:txBody>
          <a:bodyPr/>
          <a:lstStyle/>
          <a:p>
            <a:r>
              <a:rPr lang="en-US" dirty="0"/>
              <a:t>Create a Marketing Checklist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721" y="1143000"/>
            <a:ext cx="10157354" cy="558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Some items to include on your checklist:</a:t>
            </a: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7720303" cy="3784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Program/Material/Service 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Date, duration and other details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Graphics needed(e.g. web banner or button, lobby screen slide)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Web content needed (identify which webpages information needs to go 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Calendar entry (on website and/or paper?)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Posters, bookmarks, flyers, newsletters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News releases and where you’re sending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Planned advertising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Planned social media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721" y="5486400"/>
            <a:ext cx="6807491" cy="83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Use your checklist every time, and don’t be afraid to continually fine-tune it.</a:t>
            </a:r>
            <a:endParaRPr lang="en-US" cap="small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1143000"/>
            <a:ext cx="2989540" cy="48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1143000"/>
            <a:ext cx="7008574" cy="1930400"/>
          </a:xfrm>
        </p:spPr>
        <p:txBody>
          <a:bodyPr/>
          <a:lstStyle/>
          <a:p>
            <a:r>
              <a:rPr lang="en-US" dirty="0"/>
              <a:t>Interactive Work Session #2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01" y="3733800"/>
            <a:ext cx="7008574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a few minutes to think about: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how do you currently organize your marketing efforts?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what works for you?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what do you need help with?</a:t>
            </a:r>
          </a:p>
          <a:p>
            <a:endParaRPr lang="en-US" dirty="0"/>
          </a:p>
          <a:p>
            <a:r>
              <a:rPr lang="en-US" dirty="0"/>
              <a:t>Ask questions or share your ideas!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721" y="2362200"/>
            <a:ext cx="6045491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Examples of merchandising: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Book displays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Book placement on shelves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Placement of items within your library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Packaging of materials, such as kits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721" y="1422400"/>
            <a:ext cx="5893091" cy="5588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You’re already doing it (whether you know it or not!)</a:t>
            </a:r>
            <a:endParaRPr lang="en-US" cap="small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990600"/>
            <a:ext cx="4616875" cy="48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156</TotalTime>
  <Words>1344</Words>
  <Application>Microsoft Office PowerPoint</Application>
  <PresentationFormat>Custom</PresentationFormat>
  <Paragraphs>179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Books 16x9</vt:lpstr>
      <vt:lpstr>Library Marketing 1.0 </vt:lpstr>
      <vt:lpstr>Why is marketing important?</vt:lpstr>
      <vt:lpstr>Know Your Library’s Brand</vt:lpstr>
      <vt:lpstr>Your logo should visually represent your brand</vt:lpstr>
      <vt:lpstr>Interactive Work Session #1</vt:lpstr>
      <vt:lpstr>Basic Marketing Components</vt:lpstr>
      <vt:lpstr>Create a Marketing Checklist</vt:lpstr>
      <vt:lpstr>Interactive Work Session #2</vt:lpstr>
      <vt:lpstr>Merchandising:</vt:lpstr>
      <vt:lpstr>Blind Date with a Book</vt:lpstr>
      <vt:lpstr>Staff Picks</vt:lpstr>
      <vt:lpstr>Example display</vt:lpstr>
      <vt:lpstr>Example program flyers</vt:lpstr>
      <vt:lpstr>Halloween Displays</vt:lpstr>
      <vt:lpstr>Merchandising Tips:</vt:lpstr>
      <vt:lpstr>Interactive Work Session #3</vt:lpstr>
      <vt:lpstr>Final Takeaway Tips</vt:lpstr>
      <vt:lpstr>Free Online Resources to Get You Started</vt:lpstr>
    </vt:vector>
  </TitlesOfParts>
  <Company>City of Longmont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Marketing 1.0 </dc:title>
  <dc:creator>Teresa Myers</dc:creator>
  <cp:lastModifiedBy>Kreger, Christine</cp:lastModifiedBy>
  <cp:revision>28</cp:revision>
  <dcterms:created xsi:type="dcterms:W3CDTF">2018-10-15T16:37:41Z</dcterms:created>
  <dcterms:modified xsi:type="dcterms:W3CDTF">2025-03-11T19:51:36Z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