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5" r:id="rId18"/>
    <p:sldId id="272" r:id="rId19"/>
    <p:sldId id="273" r:id="rId20"/>
    <p:sldId id="274" r:id="rId21"/>
    <p:sldId id="276" r:id="rId22"/>
    <p:sldId id="277" r:id="rId23"/>
  </p:sldIdLst>
  <p:sldSz cx="9144000" cy="5143500" type="screen16x9"/>
  <p:notesSz cx="6858000" cy="9144000"/>
  <p:embeddedFontLst>
    <p:embeddedFont>
      <p:font typeface="Comic Sans MS" panose="030F0702030302020204" pitchFamily="66" charset="0"/>
      <p:regular r:id="rId25"/>
      <p:bold r:id="rId26"/>
      <p:italic r:id="rId27"/>
      <p:boldItalic r:id="rId28"/>
    </p:embeddedFont>
    <p:embeddedFont>
      <p:font typeface="Inconsolata" pitchFamily="1" charset="0"/>
      <p:regular r:id="rId29"/>
      <p:bold r:id="rId30"/>
    </p:embeddedFont>
    <p:embeddedFont>
      <p:font typeface="Pangolin"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Kreg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48718" autoAdjust="0"/>
  </p:normalViewPr>
  <p:slideViewPr>
    <p:cSldViewPr snapToGrid="0">
      <p:cViewPr varScale="1">
        <p:scale>
          <a:sx n="47" d="100"/>
          <a:sy n="47" d="100"/>
        </p:scale>
        <p:origin x="484"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61B7A227-C0B1-49AF-BB7E-B94C29A27FD6}"/>
    <pc:docChg chg="mod modSld">
      <pc:chgData name="Kreger, Christine" userId="07b08700-4580-4b2b-8f3c-b5ccee8dc705" providerId="ADAL" clId="{61B7A227-C0B1-49AF-BB7E-B94C29A27FD6}" dt="2025-04-16T15:09:49.401" v="15"/>
      <pc:docMkLst>
        <pc:docMk/>
      </pc:docMkLst>
      <pc:sldChg chg="modSp mod">
        <pc:chgData name="Kreger, Christine" userId="07b08700-4580-4b2b-8f3c-b5ccee8dc705" providerId="ADAL" clId="{61B7A227-C0B1-49AF-BB7E-B94C29A27FD6}" dt="2025-04-16T15:09:11.610" v="3" actId="20577"/>
        <pc:sldMkLst>
          <pc:docMk/>
          <pc:sldMk cId="0" sldId="257"/>
        </pc:sldMkLst>
        <pc:spChg chg="mod">
          <ac:chgData name="Kreger, Christine" userId="07b08700-4580-4b2b-8f3c-b5ccee8dc705" providerId="ADAL" clId="{61B7A227-C0B1-49AF-BB7E-B94C29A27FD6}" dt="2025-04-16T15:09:11.610" v="3" actId="20577"/>
          <ac:spMkLst>
            <pc:docMk/>
            <pc:sldMk cId="0" sldId="257"/>
            <ac:spMk id="121" creationId="{00000000-0000-0000-0000-000000000000}"/>
          </ac:spMkLst>
        </pc:spChg>
      </pc:sldChg>
      <pc:sldChg chg="modSp mod">
        <pc:chgData name="Kreger, Christine" userId="07b08700-4580-4b2b-8f3c-b5ccee8dc705" providerId="ADAL" clId="{61B7A227-C0B1-49AF-BB7E-B94C29A27FD6}" dt="2025-04-16T15:09:17.364" v="6" actId="20577"/>
        <pc:sldMkLst>
          <pc:docMk/>
          <pc:sldMk cId="0" sldId="260"/>
        </pc:sldMkLst>
        <pc:spChg chg="mod">
          <ac:chgData name="Kreger, Christine" userId="07b08700-4580-4b2b-8f3c-b5ccee8dc705" providerId="ADAL" clId="{61B7A227-C0B1-49AF-BB7E-B94C29A27FD6}" dt="2025-04-16T15:09:17.364" v="6" actId="20577"/>
          <ac:spMkLst>
            <pc:docMk/>
            <pc:sldMk cId="0" sldId="260"/>
            <ac:spMk id="137" creationId="{00000000-0000-0000-0000-000000000000}"/>
          </ac:spMkLst>
        </pc:spChg>
      </pc:sldChg>
      <pc:sldChg chg="modSp mod">
        <pc:chgData name="Kreger, Christine" userId="07b08700-4580-4b2b-8f3c-b5ccee8dc705" providerId="ADAL" clId="{61B7A227-C0B1-49AF-BB7E-B94C29A27FD6}" dt="2025-04-16T15:09:24.065" v="9" actId="20577"/>
        <pc:sldMkLst>
          <pc:docMk/>
          <pc:sldMk cId="0" sldId="265"/>
        </pc:sldMkLst>
        <pc:spChg chg="mod">
          <ac:chgData name="Kreger, Christine" userId="07b08700-4580-4b2b-8f3c-b5ccee8dc705" providerId="ADAL" clId="{61B7A227-C0B1-49AF-BB7E-B94C29A27FD6}" dt="2025-04-16T15:09:24.065" v="9" actId="20577"/>
          <ac:spMkLst>
            <pc:docMk/>
            <pc:sldMk cId="0" sldId="265"/>
            <ac:spMk id="173" creationId="{00000000-0000-0000-0000-000000000000}"/>
          </ac:spMkLst>
        </pc:spChg>
      </pc:sldChg>
      <pc:sldChg chg="modSp mod">
        <pc:chgData name="Kreger, Christine" userId="07b08700-4580-4b2b-8f3c-b5ccee8dc705" providerId="ADAL" clId="{61B7A227-C0B1-49AF-BB7E-B94C29A27FD6}" dt="2025-04-16T15:09:33.693" v="14" actId="20577"/>
        <pc:sldMkLst>
          <pc:docMk/>
          <pc:sldMk cId="0" sldId="268"/>
        </pc:sldMkLst>
        <pc:spChg chg="mod">
          <ac:chgData name="Kreger, Christine" userId="07b08700-4580-4b2b-8f3c-b5ccee8dc705" providerId="ADAL" clId="{61B7A227-C0B1-49AF-BB7E-B94C29A27FD6}" dt="2025-04-16T15:09:33.693" v="14" actId="20577"/>
          <ac:spMkLst>
            <pc:docMk/>
            <pc:sldMk cId="0" sldId="268"/>
            <ac:spMk id="193" creationId="{00000000-0000-0000-0000-000000000000}"/>
          </ac:spMkLst>
        </pc:spChg>
      </pc:sldChg>
      <pc:sldChg chg="modSp mod">
        <pc:chgData name="Kreger, Christine" userId="07b08700-4580-4b2b-8f3c-b5ccee8dc705" providerId="ADAL" clId="{61B7A227-C0B1-49AF-BB7E-B94C29A27FD6}" dt="2025-04-16T15:08:51.194" v="0" actId="962"/>
        <pc:sldMkLst>
          <pc:docMk/>
          <pc:sldMk cId="0" sldId="270"/>
        </pc:sldMkLst>
        <pc:spChg chg="mod">
          <ac:chgData name="Kreger, Christine" userId="07b08700-4580-4b2b-8f3c-b5ccee8dc705" providerId="ADAL" clId="{61B7A227-C0B1-49AF-BB7E-B94C29A27FD6}" dt="2025-04-16T15:08:51.194" v="0" actId="962"/>
          <ac:spMkLst>
            <pc:docMk/>
            <pc:sldMk cId="0" sldId="270"/>
            <ac:spMk id="20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a4c63e5a3_2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4a4c63e5a3_2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rPr>
              <a:t>12 – 12:02</a:t>
            </a:r>
            <a:endParaRPr sz="1200"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rgbClr val="FF0000"/>
              </a:solidFill>
            </a:endParaRPr>
          </a:p>
          <a:p>
            <a:pPr marL="0" lvl="0" indent="0" algn="l" rtl="0">
              <a:spcBef>
                <a:spcPts val="0"/>
              </a:spcBef>
              <a:spcAft>
                <a:spcPts val="0"/>
              </a:spcAft>
              <a:buClr>
                <a:schemeClr val="dk1"/>
              </a:buClr>
              <a:buSzPts val="1100"/>
              <a:buFont typeface="Arial"/>
              <a:buNone/>
            </a:pPr>
            <a:r>
              <a:rPr lang="en" sz="1200" b="1" dirty="0">
                <a:solidFill>
                  <a:srgbClr val="FF0000"/>
                </a:solidFill>
              </a:rPr>
              <a:t>Opening Scenario</a:t>
            </a:r>
            <a:endParaRPr sz="1200" b="1" dirty="0">
              <a:solidFill>
                <a:srgbClr val="FF0000"/>
              </a:solidFill>
            </a:endParaRPr>
          </a:p>
          <a:p>
            <a:pPr marL="0" lvl="0" indent="0" algn="l" rtl="0">
              <a:spcBef>
                <a:spcPts val="0"/>
              </a:spcBef>
              <a:spcAft>
                <a:spcPts val="0"/>
              </a:spcAft>
              <a:buClr>
                <a:schemeClr val="dk1"/>
              </a:buClr>
              <a:buSzPts val="1100"/>
              <a:buFont typeface="Arial"/>
              <a:buNone/>
            </a:pPr>
            <a:endParaRPr sz="1200" b="1" dirty="0">
              <a:solidFill>
                <a:srgbClr val="FF0000"/>
              </a:solidFill>
            </a:endParaRPr>
          </a:p>
          <a:p>
            <a:pPr marL="0" lvl="0" indent="0" algn="l" rtl="0">
              <a:spcBef>
                <a:spcPts val="0"/>
              </a:spcBef>
              <a:spcAft>
                <a:spcPts val="0"/>
              </a:spcAft>
              <a:buClr>
                <a:schemeClr val="dk1"/>
              </a:buClr>
              <a:buSzPts val="1100"/>
              <a:buFont typeface="Arial"/>
              <a:buNone/>
            </a:pPr>
            <a:r>
              <a:rPr lang="en" sz="1200" b="1" dirty="0">
                <a:solidFill>
                  <a:srgbClr val="FF0000"/>
                </a:solidFill>
              </a:rPr>
              <a:t>CK starts:</a:t>
            </a:r>
            <a:endParaRPr sz="1200" b="1" dirty="0">
              <a:solidFill>
                <a:srgbClr val="FF0000"/>
              </a:solidFill>
            </a:endParaRPr>
          </a:p>
          <a:p>
            <a:pPr marL="0" lvl="0" indent="0" algn="l" rtl="0">
              <a:spcBef>
                <a:spcPts val="0"/>
              </a:spcBef>
              <a:spcAft>
                <a:spcPts val="0"/>
              </a:spcAft>
              <a:buClr>
                <a:schemeClr val="dk1"/>
              </a:buClr>
              <a:buSzPts val="1100"/>
              <a:buFont typeface="Arial"/>
              <a:buNone/>
            </a:pPr>
            <a:r>
              <a:rPr lang="en" sz="1200" b="1" dirty="0">
                <a:solidFill>
                  <a:srgbClr val="FF0000"/>
                </a:solidFill>
              </a:rPr>
              <a:t>Good </a:t>
            </a:r>
            <a:r>
              <a:rPr lang="en-US" sz="1200" b="1" dirty="0">
                <a:solidFill>
                  <a:srgbClr val="FF0000"/>
                </a:solidFill>
              </a:rPr>
              <a:t>morning,</a:t>
            </a:r>
            <a:r>
              <a:rPr lang="en" sz="1200" b="1" dirty="0">
                <a:solidFill>
                  <a:srgbClr val="FF0000"/>
                </a:solidFill>
              </a:rPr>
              <a:t> everyone! Welcome to…</a:t>
            </a:r>
            <a:endParaRPr sz="1200" b="1" dirty="0">
              <a:solidFill>
                <a:srgbClr val="FF0000"/>
              </a:solidFill>
            </a:endParaRPr>
          </a:p>
          <a:p>
            <a:pPr marL="0" lvl="0" indent="0" algn="l" rtl="0">
              <a:spcBef>
                <a:spcPts val="0"/>
              </a:spcBef>
              <a:spcAft>
                <a:spcPts val="0"/>
              </a:spcAft>
              <a:buClr>
                <a:schemeClr val="dk1"/>
              </a:buClr>
              <a:buSzPts val="1100"/>
              <a:buFont typeface="Arial"/>
              <a:buNone/>
            </a:pPr>
            <a:endParaRPr sz="1200" b="1" dirty="0">
              <a:solidFill>
                <a:srgbClr val="FF0000"/>
              </a:solidFill>
            </a:endParaRPr>
          </a:p>
          <a:p>
            <a:pPr marL="0" lvl="0" indent="0" algn="l" rtl="0">
              <a:spcBef>
                <a:spcPts val="0"/>
              </a:spcBef>
              <a:spcAft>
                <a:spcPts val="0"/>
              </a:spcAft>
              <a:buClr>
                <a:schemeClr val="dk1"/>
              </a:buClr>
              <a:buSzPts val="1100"/>
              <a:buFont typeface="Arial"/>
              <a:buNone/>
            </a:pPr>
            <a:r>
              <a:rPr lang="en" sz="1200" b="1" dirty="0">
                <a:solidFill>
                  <a:srgbClr val="FF0000"/>
                </a:solidFill>
              </a:rPr>
              <a:t>Kieran interrupts - Hey! Wait! I have the best idea…what if we take this great content from today's session and make an </a:t>
            </a:r>
            <a:r>
              <a:rPr lang="en-US" sz="1200" b="1" dirty="0">
                <a:solidFill>
                  <a:srgbClr val="FF0000"/>
                </a:solidFill>
              </a:rPr>
              <a:t>18-module</a:t>
            </a:r>
            <a:r>
              <a:rPr lang="en" sz="1200" b="1" dirty="0">
                <a:solidFill>
                  <a:srgbClr val="FF0000"/>
                </a:solidFill>
              </a:rPr>
              <a:t> e-learning and share it with national groups link PLA, and CALIFA….</a:t>
            </a:r>
            <a:endParaRPr sz="1200" b="1" dirty="0">
              <a:solidFill>
                <a:srgbClr val="FF0000"/>
              </a:solidFill>
            </a:endParaRPr>
          </a:p>
          <a:p>
            <a:pPr marL="0" lvl="0" indent="0" algn="l" rtl="0">
              <a:spcBef>
                <a:spcPts val="0"/>
              </a:spcBef>
              <a:spcAft>
                <a:spcPts val="0"/>
              </a:spcAft>
              <a:buClr>
                <a:schemeClr val="dk1"/>
              </a:buClr>
              <a:buSzPts val="1100"/>
              <a:buFont typeface="Arial"/>
              <a:buNone/>
            </a:pPr>
            <a:endParaRPr sz="1200" b="1" dirty="0">
              <a:solidFill>
                <a:srgbClr val="FF0000"/>
              </a:solidFill>
            </a:endParaRPr>
          </a:p>
          <a:p>
            <a:pPr marL="0" lvl="0" indent="0" algn="l" rtl="0">
              <a:spcBef>
                <a:spcPts val="0"/>
              </a:spcBef>
              <a:spcAft>
                <a:spcPts val="0"/>
              </a:spcAft>
              <a:buSzPts val="1100"/>
              <a:buNone/>
            </a:pPr>
            <a:r>
              <a:rPr lang="en" sz="1200" b="1" dirty="0">
                <a:solidFill>
                  <a:srgbClr val="FF0000"/>
                </a:solidFill>
              </a:rPr>
              <a:t>CK tries non-answer. Ummmm, but we are in our session…(OMG, can you believe this?)</a:t>
            </a:r>
            <a:endParaRPr sz="1200" b="1" dirty="0">
              <a:solidFill>
                <a:srgbClr val="FF0000"/>
              </a:solidFill>
            </a:endParaRPr>
          </a:p>
          <a:p>
            <a:pPr marL="0" lvl="0" indent="0" algn="l" rtl="0">
              <a:spcBef>
                <a:spcPts val="0"/>
              </a:spcBef>
              <a:spcAft>
                <a:spcPts val="0"/>
              </a:spcAft>
              <a:buClr>
                <a:schemeClr val="dk1"/>
              </a:buClr>
              <a:buSzPts val="1100"/>
              <a:buFont typeface="Arial"/>
              <a:buNone/>
            </a:pPr>
            <a:r>
              <a:rPr lang="en" sz="1200" b="1" dirty="0">
                <a:solidFill>
                  <a:srgbClr val="FF0000"/>
                </a:solidFill>
              </a:rPr>
              <a:t>Can we just focus on this session?</a:t>
            </a:r>
            <a:endParaRPr sz="1200" b="1" dirty="0">
              <a:solidFill>
                <a:srgbClr val="FF0000"/>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b="1" dirty="0">
                <a:solidFill>
                  <a:schemeClr val="dk1"/>
                </a:solidFill>
              </a:rPr>
              <a:t>CK</a:t>
            </a:r>
            <a:endParaRPr sz="1200" b="1" dirty="0">
              <a:solidFill>
                <a:schemeClr val="dk1"/>
              </a:solidFill>
            </a:endParaRPr>
          </a:p>
          <a:p>
            <a:pPr marL="0" lvl="0" indent="0" algn="l" rtl="0">
              <a:spcBef>
                <a:spcPts val="0"/>
              </a:spcBef>
              <a:spcAft>
                <a:spcPts val="0"/>
              </a:spcAft>
              <a:buSzPts val="1100"/>
              <a:buNone/>
            </a:pPr>
            <a:r>
              <a:rPr lang="en" sz="1200" dirty="0">
                <a:solidFill>
                  <a:schemeClr val="dk1"/>
                </a:solidFill>
              </a:rPr>
              <a:t>As I was saying, welcome to Just Don’t Do It: </a:t>
            </a:r>
            <a:r>
              <a:rPr lang="en-US" sz="1200" dirty="0">
                <a:solidFill>
                  <a:schemeClr val="dk1"/>
                </a:solidFill>
              </a:rPr>
              <a:t>finally,</a:t>
            </a:r>
            <a:r>
              <a:rPr lang="en" sz="1200" dirty="0">
                <a:solidFill>
                  <a:schemeClr val="dk1"/>
                </a:solidFill>
              </a:rPr>
              <a:t> a session on saying no at work! We are delighted to be with you today!</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My name is Christine Kreger, and I am the Professional Development Consultant for the Colorado State Library.</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Kieran introduces self -  I am playing 2 roles today…I am not Christine’s boss…nor do I play her boss on TV</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b="1" dirty="0">
                <a:solidFill>
                  <a:schemeClr val="dk1"/>
                </a:solidFill>
              </a:rPr>
              <a:t>CK = outcomes</a:t>
            </a:r>
            <a:endParaRPr sz="1200" b="1"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Today as we talk about saying no at work, we hope that all of you come away with:</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dirty="0">
                <a:solidFill>
                  <a:schemeClr val="dk1"/>
                </a:solidFill>
              </a:rPr>
              <a:t>An understanding of why it is hard to say no.</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dirty="0">
                <a:solidFill>
                  <a:schemeClr val="dk1"/>
                </a:solidFill>
              </a:rPr>
              <a:t>Recognition that saying no and setting boundaries is healthy and crucial for maintaining productive relationships</a:t>
            </a:r>
            <a:endParaRPr sz="1200" dirty="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dirty="0">
                <a:solidFill>
                  <a:schemeClr val="dk1"/>
                </a:solidFill>
              </a:rPr>
              <a:t>Practical strategies and scripts for saying no respectfully</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b="1" dirty="0">
                <a:solidFill>
                  <a:schemeClr val="dk1"/>
                </a:solidFill>
              </a:rPr>
              <a:t>Kieran </a:t>
            </a:r>
            <a:r>
              <a:rPr lang="en" sz="1200" dirty="0">
                <a:solidFill>
                  <a:schemeClr val="dk1"/>
                </a:solidFill>
              </a:rPr>
              <a:t>introduces playbook - follow along, places to take notes, do the reflection activities, some great scripts for saying no, and resources</a:t>
            </a:r>
          </a:p>
          <a:p>
            <a:pPr marL="0" lvl="0" indent="0" algn="l" rtl="0">
              <a:spcBef>
                <a:spcPts val="0"/>
              </a:spcBef>
              <a:spcAft>
                <a:spcPts val="0"/>
              </a:spcAft>
              <a:buClr>
                <a:schemeClr val="dk1"/>
              </a:buClr>
              <a:buSzPts val="1100"/>
              <a:buFont typeface="Arial"/>
              <a:buNone/>
            </a:pPr>
            <a:endParaRPr lang="en"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Link to PDF of Playbook in case anyone does not have a Word copy - </a:t>
            </a:r>
            <a:r>
              <a:rPr lang="en-US" sz="1200" dirty="0">
                <a:solidFill>
                  <a:schemeClr val="dk1"/>
                </a:solidFill>
              </a:rPr>
              <a:t>https://drive.google.com/file/d/1WY403cEZxWbWG78LiolW-a3OY7Z6qSAo/view?usp=sharing</a:t>
            </a:r>
            <a:endParaRPr sz="1200"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4042cd15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4042cd15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rPr>
              <a:t>12:18 – 12:22</a:t>
            </a:r>
            <a:endParaRPr b="1" dirty="0">
              <a:solidFill>
                <a:schemeClr val="dk1"/>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 b="1" dirty="0">
                <a:solidFill>
                  <a:srgbClr val="FF0000"/>
                </a:solidFill>
              </a:rPr>
              <a:t>Kieran - bottom of p.2</a:t>
            </a:r>
            <a:endParaRPr b="1" dirty="0">
              <a:solidFill>
                <a:srgbClr val="FF0000"/>
              </a:solidFill>
            </a:endParaRPr>
          </a:p>
          <a:p>
            <a:pPr marL="0" lvl="0" indent="0" algn="l" rtl="0">
              <a:spcBef>
                <a:spcPts val="0"/>
              </a:spcBef>
              <a:spcAft>
                <a:spcPts val="0"/>
              </a:spcAft>
              <a:buNone/>
            </a:pPr>
            <a:r>
              <a:rPr lang="en" b="1" dirty="0">
                <a:solidFill>
                  <a:srgbClr val="FF0000"/>
                </a:solidFill>
              </a:rPr>
              <a:t>Activity - reflection</a:t>
            </a:r>
            <a:endParaRPr b="1" dirty="0">
              <a:solidFill>
                <a:srgbClr val="FF0000"/>
              </a:solidFill>
            </a:endParaRPr>
          </a:p>
          <a:p>
            <a:pPr marL="457200" lvl="0" indent="-298450" algn="l" rtl="0">
              <a:lnSpc>
                <a:spcPct val="115000"/>
              </a:lnSpc>
              <a:spcBef>
                <a:spcPts val="1200"/>
              </a:spcBef>
              <a:spcAft>
                <a:spcPts val="0"/>
              </a:spcAft>
              <a:buClr>
                <a:srgbClr val="FF0000"/>
              </a:buClr>
              <a:buSzPts val="1100"/>
              <a:buAutoNum type="arabicPeriod"/>
            </a:pPr>
            <a:r>
              <a:rPr lang="en" dirty="0">
                <a:solidFill>
                  <a:srgbClr val="FF0000"/>
                </a:solidFill>
              </a:rPr>
              <a:t>Why do you want to say no? </a:t>
            </a:r>
            <a:endParaRPr dirty="0">
              <a:solidFill>
                <a:srgbClr val="FF0000"/>
              </a:solidFill>
            </a:endParaRPr>
          </a:p>
          <a:p>
            <a:pPr marL="457200" lvl="0" indent="-298450" algn="l" rtl="0">
              <a:lnSpc>
                <a:spcPct val="115000"/>
              </a:lnSpc>
              <a:spcBef>
                <a:spcPts val="0"/>
              </a:spcBef>
              <a:spcAft>
                <a:spcPts val="0"/>
              </a:spcAft>
              <a:buClr>
                <a:srgbClr val="FF0000"/>
              </a:buClr>
              <a:buSzPts val="1100"/>
              <a:buAutoNum type="arabicPeriod"/>
            </a:pPr>
            <a:r>
              <a:rPr lang="en" dirty="0">
                <a:solidFill>
                  <a:srgbClr val="FF0000"/>
                </a:solidFill>
              </a:rPr>
              <a:t>What are you saying yes to?</a:t>
            </a:r>
            <a:endParaRPr dirty="0">
              <a:solidFill>
                <a:srgbClr val="FF0000"/>
              </a:solidFill>
            </a:endParaRPr>
          </a:p>
          <a:p>
            <a:pPr marL="457200" lvl="0" indent="-298450" algn="l" rtl="0">
              <a:lnSpc>
                <a:spcPct val="115000"/>
              </a:lnSpc>
              <a:spcBef>
                <a:spcPts val="0"/>
              </a:spcBef>
              <a:spcAft>
                <a:spcPts val="0"/>
              </a:spcAft>
              <a:buClr>
                <a:srgbClr val="FF0000"/>
              </a:buClr>
              <a:buSzPts val="1100"/>
              <a:buAutoNum type="arabicPeriod"/>
            </a:pPr>
            <a:r>
              <a:rPr lang="en" b="1" dirty="0">
                <a:solidFill>
                  <a:srgbClr val="FF0000"/>
                </a:solidFill>
              </a:rPr>
              <a:t>Give yourself permission to say no - we want you to actually give yourself permission! You can do this on the top of p. 3</a:t>
            </a:r>
            <a:endParaRPr b="1" dirty="0">
              <a:solidFill>
                <a:srgbClr val="FF0000"/>
              </a:solidFill>
            </a:endParaRPr>
          </a:p>
          <a:p>
            <a:pPr marL="0" lvl="0" indent="0" algn="l" rtl="0">
              <a:lnSpc>
                <a:spcPct val="115000"/>
              </a:lnSpc>
              <a:spcBef>
                <a:spcPts val="1200"/>
              </a:spcBef>
              <a:spcAft>
                <a:spcPts val="0"/>
              </a:spcAft>
              <a:buNone/>
            </a:pPr>
            <a:endParaRPr b="1" dirty="0">
              <a:solidFill>
                <a:srgbClr val="FF0000"/>
              </a:solidFill>
            </a:endParaRPr>
          </a:p>
          <a:p>
            <a:pPr marL="0" lvl="0" indent="0" algn="l" rtl="0">
              <a:lnSpc>
                <a:spcPct val="115000"/>
              </a:lnSpc>
              <a:spcBef>
                <a:spcPts val="1200"/>
              </a:spcBef>
              <a:spcAft>
                <a:spcPts val="0"/>
              </a:spcAft>
              <a:buNone/>
            </a:pPr>
            <a:endParaRPr dirty="0">
              <a:solidFill>
                <a:srgbClr val="FF0000"/>
              </a:solidFill>
            </a:endParaRPr>
          </a:p>
          <a:p>
            <a:pPr marL="0" lvl="0" indent="0" algn="l" rtl="0">
              <a:lnSpc>
                <a:spcPct val="115000"/>
              </a:lnSpc>
              <a:spcBef>
                <a:spcPts val="1200"/>
              </a:spcBef>
              <a:spcAft>
                <a:spcPts val="1200"/>
              </a:spcAft>
              <a:buNone/>
            </a:pPr>
            <a:r>
              <a:rPr lang="en" sz="1100" dirty="0">
                <a:solidFill>
                  <a:schemeClr val="dk2"/>
                </a:solidFill>
              </a:rPr>
              <a:t>Feel free to share in chat if you feel comfortable, but this is mainly for you.</a:t>
            </a:r>
            <a:endParaRPr b="1" dirty="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a4c63e5a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4a4c63e5a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rPr>
              <a:t>12:22 – 12:29</a:t>
            </a:r>
          </a:p>
          <a:p>
            <a:pPr marL="0" lvl="0" indent="0" algn="l" rtl="0">
              <a:lnSpc>
                <a:spcPct val="115000"/>
              </a:lnSpc>
              <a:spcBef>
                <a:spcPts val="120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dirty="0">
                <a:solidFill>
                  <a:srgbClr val="FF0000"/>
                </a:solidFill>
              </a:rPr>
              <a:t>Re-Do Scenario - we left off we my grudging yes</a:t>
            </a:r>
            <a:endParaRPr b="1"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endParaRPr lang="en" b="1"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r>
              <a:rPr lang="en" b="1" dirty="0">
                <a:solidFill>
                  <a:srgbClr val="FF0000"/>
                </a:solidFill>
              </a:rPr>
              <a:t>Make Rewind noise - Create ‘Awkward place’ but Kieran acknowledges that CK saying no is important</a:t>
            </a:r>
          </a:p>
          <a:p>
            <a:pPr marL="0" lvl="0" indent="0" algn="l" rtl="0">
              <a:lnSpc>
                <a:spcPct val="115000"/>
              </a:lnSpc>
              <a:spcBef>
                <a:spcPts val="1200"/>
              </a:spcBef>
              <a:spcAft>
                <a:spcPts val="0"/>
              </a:spcAft>
              <a:buClr>
                <a:schemeClr val="dk1"/>
              </a:buClr>
              <a:buSzPts val="1100"/>
              <a:buFont typeface="Arial"/>
              <a:buNone/>
            </a:pPr>
            <a:endParaRPr b="1" dirty="0">
              <a:solidFill>
                <a:srgbClr val="FF0000"/>
              </a:solidFill>
            </a:endParaRPr>
          </a:p>
          <a:p>
            <a:pPr marL="457200" lvl="0" indent="-298450" algn="l" rtl="0">
              <a:lnSpc>
                <a:spcPct val="115000"/>
              </a:lnSpc>
              <a:spcBef>
                <a:spcPts val="1200"/>
              </a:spcBef>
              <a:spcAft>
                <a:spcPts val="0"/>
              </a:spcAft>
              <a:buClr>
                <a:srgbClr val="FF0000"/>
              </a:buClr>
              <a:buSzPts val="1100"/>
              <a:buChar char="●"/>
            </a:pPr>
            <a:r>
              <a:rPr lang="en" b="1" dirty="0">
                <a:solidFill>
                  <a:srgbClr val="FF0000"/>
                </a:solidFill>
              </a:rPr>
              <a:t>KH - </a:t>
            </a:r>
            <a:r>
              <a:rPr lang="en" b="0" dirty="0">
                <a:solidFill>
                  <a:srgbClr val="FF0000"/>
                </a:solidFill>
              </a:rPr>
              <a:t>as your boss I think this content is great, so I want to share. So, what if we plan to roll out 18 part blended learning in say 3 months?</a:t>
            </a:r>
            <a:endParaRPr b="0" dirty="0">
              <a:solidFill>
                <a:srgbClr val="FF0000"/>
              </a:solidFill>
            </a:endParaRPr>
          </a:p>
          <a:p>
            <a:pPr marL="457200" lvl="0" indent="-298450" algn="l" rtl="0">
              <a:lnSpc>
                <a:spcPct val="115000"/>
              </a:lnSpc>
              <a:spcBef>
                <a:spcPts val="0"/>
              </a:spcBef>
              <a:spcAft>
                <a:spcPts val="0"/>
              </a:spcAft>
              <a:buClr>
                <a:srgbClr val="FF0000"/>
              </a:buClr>
              <a:buSzPts val="1100"/>
              <a:buChar char="●"/>
            </a:pPr>
            <a:r>
              <a:rPr lang="en" b="1" dirty="0">
                <a:solidFill>
                  <a:srgbClr val="FF0000"/>
                </a:solidFill>
              </a:rPr>
              <a:t>CK explains rational – </a:t>
            </a:r>
            <a:r>
              <a:rPr lang="en" b="0" dirty="0">
                <a:solidFill>
                  <a:srgbClr val="FF0000"/>
                </a:solidFill>
              </a:rPr>
              <a:t>Um…I am thrilled you think the content is worth sharing, I worked really hard on it. However, In order to do such a large scale project, I would have to drop all of my other projects, and I am not sure I can get it all done in 3 months</a:t>
            </a:r>
            <a:endParaRPr b="0" dirty="0">
              <a:solidFill>
                <a:srgbClr val="FF0000"/>
              </a:solidFill>
            </a:endParaRPr>
          </a:p>
          <a:p>
            <a:pPr marL="914400" lvl="1" indent="-298450" algn="l" rtl="0">
              <a:lnSpc>
                <a:spcPct val="115000"/>
              </a:lnSpc>
              <a:spcBef>
                <a:spcPts val="0"/>
              </a:spcBef>
              <a:spcAft>
                <a:spcPts val="0"/>
              </a:spcAft>
              <a:buClr>
                <a:srgbClr val="FF0000"/>
              </a:buClr>
              <a:buSzPts val="1100"/>
              <a:buChar char="○"/>
            </a:pPr>
            <a:r>
              <a:rPr lang="en" b="0" dirty="0">
                <a:solidFill>
                  <a:srgbClr val="FF0000"/>
                </a:solidFill>
              </a:rPr>
              <a:t>How can we prioritize? I would want to give this the time and attention it deserves</a:t>
            </a:r>
            <a:endParaRPr b="0" dirty="0">
              <a:solidFill>
                <a:srgbClr val="FF0000"/>
              </a:solidFill>
            </a:endParaRPr>
          </a:p>
          <a:p>
            <a:pPr marL="457200" lvl="0" indent="-298450" algn="l" rtl="0">
              <a:lnSpc>
                <a:spcPct val="115000"/>
              </a:lnSpc>
              <a:spcBef>
                <a:spcPts val="0"/>
              </a:spcBef>
              <a:spcAft>
                <a:spcPts val="0"/>
              </a:spcAft>
              <a:buClr>
                <a:srgbClr val="FF0000"/>
              </a:buClr>
              <a:buSzPts val="1100"/>
              <a:buChar char="●"/>
            </a:pPr>
            <a:r>
              <a:rPr lang="en" b="1" dirty="0">
                <a:solidFill>
                  <a:srgbClr val="FF0000"/>
                </a:solidFill>
              </a:rPr>
              <a:t>Kieran - </a:t>
            </a:r>
            <a:r>
              <a:rPr lang="en" b="0" dirty="0">
                <a:solidFill>
                  <a:srgbClr val="FF0000"/>
                </a:solidFill>
              </a:rPr>
              <a:t>Let's talk more I really want this content to be shared! Maybe we can figure out a reasonable way to do it!</a:t>
            </a:r>
            <a:endParaRPr b="0"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endParaRPr lang="en"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rPr>
              <a:t>CK</a:t>
            </a:r>
            <a:endParaRPr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William Ury, author of </a:t>
            </a:r>
            <a:r>
              <a:rPr lang="en" b="1" dirty="0">
                <a:solidFill>
                  <a:schemeClr val="dk1"/>
                </a:solidFill>
              </a:rPr>
              <a:t>The Power of a Positive No,</a:t>
            </a:r>
            <a:r>
              <a:rPr lang="en" dirty="0">
                <a:solidFill>
                  <a:schemeClr val="dk1"/>
                </a:solidFill>
              </a:rPr>
              <a:t> states that</a:t>
            </a:r>
            <a:r>
              <a:rPr lang="en" b="1" dirty="0">
                <a:solidFill>
                  <a:schemeClr val="dk1"/>
                </a:solidFill>
              </a:rPr>
              <a:t> </a:t>
            </a:r>
            <a:r>
              <a:rPr lang="en" dirty="0">
                <a:solidFill>
                  <a:schemeClr val="dk1"/>
                </a:solidFill>
              </a:rPr>
              <a:t>No is the tension between exercising your power and tending to your relationships. </a:t>
            </a:r>
            <a:br>
              <a:rPr lang="en" dirty="0">
                <a:solidFill>
                  <a:schemeClr val="dk1"/>
                </a:solidFill>
              </a:rPr>
            </a:br>
            <a:endParaRPr b="1" dirty="0">
              <a:solidFill>
                <a:schemeClr val="dk1"/>
              </a:solidFill>
            </a:endParaRPr>
          </a:p>
          <a:p>
            <a:pPr marL="0" lvl="0" indent="0" algn="l" rtl="0">
              <a:lnSpc>
                <a:spcPct val="115000"/>
              </a:lnSpc>
              <a:spcBef>
                <a:spcPts val="0"/>
              </a:spcBef>
              <a:spcAft>
                <a:spcPts val="0"/>
              </a:spcAft>
              <a:buSzPts val="1100"/>
              <a:buNone/>
            </a:pPr>
            <a:r>
              <a:rPr lang="en" b="0" dirty="0">
                <a:solidFill>
                  <a:schemeClr val="dk1"/>
                </a:solidFill>
              </a:rPr>
              <a:t>It is okay to say no to our colleagues, and even our bosses to protect our mental, emotional, and physical health. So we need to think about what our needs are </a:t>
            </a:r>
            <a:r>
              <a:rPr lang="en" b="1" dirty="0">
                <a:solidFill>
                  <a:schemeClr val="dk1"/>
                </a:solidFill>
              </a:rPr>
              <a:t>and</a:t>
            </a:r>
            <a:r>
              <a:rPr lang="en" b="0" dirty="0">
                <a:solidFill>
                  <a:schemeClr val="dk1"/>
                </a:solidFill>
              </a:rPr>
              <a:t> if no is realistic in each case.</a:t>
            </a:r>
            <a:endParaRPr b="0" dirty="0">
              <a:solidFill>
                <a:schemeClr val="dk1"/>
              </a:solidFill>
            </a:endParaRPr>
          </a:p>
          <a:p>
            <a:pPr marL="0" lvl="0" indent="0" algn="l" rtl="0">
              <a:lnSpc>
                <a:spcPct val="115000"/>
              </a:lnSpc>
              <a:spcBef>
                <a:spcPts val="0"/>
              </a:spcBef>
              <a:spcAft>
                <a:spcPts val="0"/>
              </a:spcAft>
              <a:buSzPts val="1100"/>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There will always be things we cannot say no to, but we need to understand and advocate for the best use of our time, energy and skills.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There is an excellent article in your resources called</a:t>
            </a:r>
            <a:r>
              <a:rPr lang="en" b="1" dirty="0">
                <a:solidFill>
                  <a:schemeClr val="dk1"/>
                </a:solidFill>
              </a:rPr>
              <a:t> </a:t>
            </a:r>
            <a:r>
              <a:rPr lang="en" sz="1200" b="1" dirty="0">
                <a:solidFill>
                  <a:schemeClr val="dk1"/>
                </a:solidFill>
              </a:rPr>
              <a:t>When to say yes (or no) </a:t>
            </a:r>
            <a:r>
              <a:rPr lang="en" sz="1200" dirty="0">
                <a:solidFill>
                  <a:schemeClr val="dk1"/>
                </a:solidFill>
              </a:rPr>
              <a:t>that posits that learning to say no will</a:t>
            </a:r>
            <a:r>
              <a:rPr lang="en" sz="1200" b="1" dirty="0">
                <a:solidFill>
                  <a:schemeClr val="dk1"/>
                </a:solidFill>
              </a:rPr>
              <a:t>:</a:t>
            </a:r>
            <a:endParaRPr sz="1200" b="1" dirty="0">
              <a:solidFill>
                <a:schemeClr val="dk1"/>
              </a:solidFill>
            </a:endParaRPr>
          </a:p>
          <a:p>
            <a:pPr marL="0" lvl="0" indent="0" algn="l" rtl="0">
              <a:lnSpc>
                <a:spcPct val="115000"/>
              </a:lnSpc>
              <a:spcBef>
                <a:spcPts val="0"/>
              </a:spcBef>
              <a:spcAft>
                <a:spcPts val="0"/>
              </a:spcAft>
              <a:buSzPts val="1100"/>
              <a:buNone/>
            </a:pPr>
            <a:endParaRPr sz="1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dirty="0">
                <a:solidFill>
                  <a:srgbClr val="FF0000"/>
                </a:solidFill>
              </a:rPr>
              <a:t>CLICK</a:t>
            </a:r>
            <a:endParaRPr sz="1200" b="1" dirty="0">
              <a:solidFill>
                <a:srgbClr val="FF0000"/>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highlight>
                  <a:schemeClr val="lt1"/>
                </a:highlight>
              </a:rPr>
              <a:t>Make you more comfortable interacting with others. You will know where you stand, and when you can take on more.</a:t>
            </a:r>
            <a:endParaRPr b="1" dirty="0">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highlight>
                  <a:schemeClr val="lt1"/>
                </a:highlight>
              </a:rPr>
              <a:t>Workaholism is a hard addiction to recover from.</a:t>
            </a:r>
            <a:endParaRPr dirty="0">
              <a:solidFill>
                <a:schemeClr val="dk1"/>
              </a:solidFill>
              <a:highlight>
                <a:schemeClr val="lt1"/>
              </a:highlight>
            </a:endParaRPr>
          </a:p>
          <a:p>
            <a:pPr marL="1371600" lvl="2" indent="-298450" algn="l" rtl="0">
              <a:spcBef>
                <a:spcPts val="0"/>
              </a:spcBef>
              <a:spcAft>
                <a:spcPts val="0"/>
              </a:spcAft>
              <a:buClr>
                <a:schemeClr val="dk1"/>
              </a:buClr>
              <a:buSzPts val="1100"/>
              <a:buChar char="■"/>
            </a:pPr>
            <a:r>
              <a:rPr lang="en" dirty="0">
                <a:solidFill>
                  <a:schemeClr val="dk1"/>
                </a:solidFill>
                <a:highlight>
                  <a:schemeClr val="lt1"/>
                </a:highlight>
              </a:rPr>
              <a:t>Our culture upholds it</a:t>
            </a:r>
            <a:endParaRPr dirty="0">
              <a:solidFill>
                <a:schemeClr val="dk1"/>
              </a:solidFill>
              <a:highlight>
                <a:schemeClr val="lt1"/>
              </a:highlight>
            </a:endParaRPr>
          </a:p>
          <a:p>
            <a:pPr marL="1371600" lvl="2" indent="-298450" algn="l" rtl="0">
              <a:spcBef>
                <a:spcPts val="0"/>
              </a:spcBef>
              <a:spcAft>
                <a:spcPts val="0"/>
              </a:spcAft>
              <a:buClr>
                <a:schemeClr val="dk1"/>
              </a:buClr>
              <a:buSzPts val="1100"/>
              <a:buChar char="■"/>
            </a:pPr>
            <a:r>
              <a:rPr lang="en" dirty="0">
                <a:solidFill>
                  <a:schemeClr val="dk1"/>
                </a:solidFill>
                <a:highlight>
                  <a:schemeClr val="lt1"/>
                </a:highlight>
              </a:rPr>
              <a:t>But you ignore your capacity at your own peril. It is the fastest route to resentment and burnout. </a:t>
            </a:r>
            <a:endParaRPr dirty="0">
              <a:solidFill>
                <a:schemeClr val="dk1"/>
              </a:solidFill>
              <a:highlight>
                <a:schemeClr val="lt1"/>
              </a:highlight>
            </a:endParaRPr>
          </a:p>
          <a:p>
            <a:pPr marL="914400" lvl="1" indent="-298450" algn="l" rtl="0">
              <a:spcBef>
                <a:spcPts val="0"/>
              </a:spcBef>
              <a:spcAft>
                <a:spcPts val="0"/>
              </a:spcAft>
              <a:buClr>
                <a:schemeClr val="dk1"/>
              </a:buClr>
              <a:buSzPts val="1100"/>
              <a:buChar char="○"/>
            </a:pPr>
            <a:r>
              <a:rPr lang="en" dirty="0">
                <a:solidFill>
                  <a:schemeClr val="dk1"/>
                </a:solidFill>
                <a:highlight>
                  <a:schemeClr val="lt1"/>
                </a:highlight>
              </a:rPr>
              <a:t>In the article, author Meredith Farkas recalls a Tweet she found to be important - “The pace you set is the pace they’ll expect.”</a:t>
            </a:r>
            <a:endParaRPr dirty="0">
              <a:solidFill>
                <a:schemeClr val="dk1"/>
              </a:solidFill>
              <a:highlight>
                <a:schemeClr val="lt1"/>
              </a:highlight>
            </a:endParaRPr>
          </a:p>
          <a:p>
            <a:pPr marL="1371600" lvl="2" indent="-298450" algn="l" rtl="0">
              <a:spcBef>
                <a:spcPts val="0"/>
              </a:spcBef>
              <a:spcAft>
                <a:spcPts val="0"/>
              </a:spcAft>
              <a:buClr>
                <a:schemeClr val="dk1"/>
              </a:buClr>
              <a:buSzPts val="1100"/>
              <a:buChar char="■"/>
            </a:pPr>
            <a:r>
              <a:rPr lang="en" dirty="0">
                <a:solidFill>
                  <a:schemeClr val="dk1"/>
                </a:solidFill>
                <a:highlight>
                  <a:schemeClr val="lt1"/>
                </a:highlight>
              </a:rPr>
              <a:t>The more you say yes, the more your org will expect</a:t>
            </a:r>
            <a:endParaRPr dirty="0">
              <a:solidFill>
                <a:schemeClr val="dk1"/>
              </a:solidFill>
              <a:highlight>
                <a:schemeClr val="lt1"/>
              </a:highlight>
            </a:endParaRPr>
          </a:p>
          <a:p>
            <a:pPr marL="1371600" lvl="2" indent="-298450" algn="l" rtl="0">
              <a:spcBef>
                <a:spcPts val="0"/>
              </a:spcBef>
              <a:spcAft>
                <a:spcPts val="0"/>
              </a:spcAft>
              <a:buClr>
                <a:schemeClr val="dk1"/>
              </a:buClr>
              <a:buSzPts val="1100"/>
              <a:buChar char="■"/>
            </a:pPr>
            <a:r>
              <a:rPr lang="en" dirty="0">
                <a:solidFill>
                  <a:schemeClr val="dk1"/>
                </a:solidFill>
                <a:highlight>
                  <a:schemeClr val="lt1"/>
                </a:highlight>
              </a:rPr>
              <a:t>The more libraries “do more with less”, the more our communities will expect - once again, the pandemic really highlighted this </a:t>
            </a:r>
            <a:endParaRPr dirty="0">
              <a:solidFill>
                <a:schemeClr val="dk1"/>
              </a:solidFill>
              <a:highlight>
                <a:schemeClr val="lt1"/>
              </a:highlight>
            </a:endParaRPr>
          </a:p>
          <a:p>
            <a:pPr marL="1371600" lvl="2" indent="-298450" algn="l" rtl="0">
              <a:spcBef>
                <a:spcPts val="0"/>
              </a:spcBef>
              <a:spcAft>
                <a:spcPts val="0"/>
              </a:spcAft>
              <a:buClr>
                <a:srgbClr val="FF0000"/>
              </a:buClr>
              <a:buSzPts val="1100"/>
              <a:buChar char="■"/>
            </a:pPr>
            <a:r>
              <a:rPr lang="en" b="1" dirty="0">
                <a:solidFill>
                  <a:srgbClr val="FF0000"/>
                </a:solidFill>
                <a:highlight>
                  <a:schemeClr val="lt1"/>
                </a:highlight>
              </a:rPr>
              <a:t>Kieran cardboard box factory story</a:t>
            </a:r>
            <a:endParaRPr b="1" dirty="0">
              <a:solidFill>
                <a:srgbClr val="FF0000"/>
              </a:solidFill>
              <a:highlight>
                <a:schemeClr val="lt1"/>
              </a:highlight>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highlight>
                  <a:schemeClr val="lt1"/>
                </a:highlight>
              </a:rPr>
              <a:t>So, take your time, reflect and find the things you want to focus on. The places you can be useful, and don’t feel like you have to be doing </a:t>
            </a:r>
            <a:r>
              <a:rPr lang="en" i="1" dirty="0">
                <a:solidFill>
                  <a:schemeClr val="dk1"/>
                </a:solidFill>
                <a:highlight>
                  <a:schemeClr val="lt1"/>
                </a:highlight>
              </a:rPr>
              <a:t>all the things</a:t>
            </a:r>
            <a:r>
              <a:rPr lang="en" dirty="0">
                <a:solidFill>
                  <a:schemeClr val="dk1"/>
                </a:solidFill>
                <a:highlight>
                  <a:schemeClr val="lt1"/>
                </a:highlight>
              </a:rPr>
              <a:t> to prove yourself. </a:t>
            </a:r>
          </a:p>
          <a:p>
            <a:pPr marL="1371600" lvl="2" indent="-298450" algn="l" rtl="0">
              <a:lnSpc>
                <a:spcPct val="115000"/>
              </a:lnSpc>
              <a:spcBef>
                <a:spcPts val="0"/>
              </a:spcBef>
              <a:spcAft>
                <a:spcPts val="0"/>
              </a:spcAft>
              <a:buClr>
                <a:schemeClr val="dk1"/>
              </a:buClr>
              <a:buSzPts val="1100"/>
              <a:buChar char="○"/>
            </a:pPr>
            <a:r>
              <a:rPr lang="en" dirty="0">
                <a:solidFill>
                  <a:schemeClr val="dk1"/>
                </a:solidFill>
                <a:highlight>
                  <a:schemeClr val="lt1"/>
                </a:highlight>
              </a:rPr>
              <a:t>Marcus Buckingham – author and researcher on love and work – teams need people with different strenghts to be effective</a:t>
            </a:r>
            <a:endParaRPr dirty="0">
              <a:solidFill>
                <a:schemeClr val="dk1"/>
              </a:solidFill>
              <a:highlight>
                <a:schemeClr val="lt1"/>
              </a:highlight>
            </a:endParaRPr>
          </a:p>
          <a:p>
            <a:pPr marL="0" lvl="0" indent="0" algn="l" rtl="0">
              <a:lnSpc>
                <a:spcPct val="115000"/>
              </a:lnSpc>
              <a:spcBef>
                <a:spcPts val="0"/>
              </a:spcBef>
              <a:spcAft>
                <a:spcPts val="0"/>
              </a:spcAft>
              <a:buNone/>
            </a:pPr>
            <a:r>
              <a:rPr lang="en" b="1" dirty="0">
                <a:solidFill>
                  <a:srgbClr val="FF0000"/>
                </a:solidFill>
                <a:highlight>
                  <a:schemeClr val="lt1"/>
                </a:highlight>
              </a:rPr>
              <a:t>CLICK</a:t>
            </a:r>
            <a:endParaRPr b="1" dirty="0">
              <a:solidFill>
                <a:srgbClr val="FF0000"/>
              </a:solidFill>
              <a:highlight>
                <a:schemeClr val="lt1"/>
              </a:highlight>
            </a:endParaRPr>
          </a:p>
          <a:p>
            <a:pPr marL="457200" lvl="0" indent="-298450" algn="l" rtl="0">
              <a:spcBef>
                <a:spcPts val="1200"/>
              </a:spcBef>
              <a:spcAft>
                <a:spcPts val="0"/>
              </a:spcAft>
              <a:buClr>
                <a:schemeClr val="dk1"/>
              </a:buClr>
              <a:buSzPts val="1100"/>
              <a:buChar char="●"/>
            </a:pPr>
            <a:r>
              <a:rPr lang="en" b="1" dirty="0">
                <a:solidFill>
                  <a:schemeClr val="dk1"/>
                </a:solidFill>
              </a:rPr>
              <a:t>Being able to say NO enables you to be more honest and authentic with others.</a:t>
            </a:r>
            <a:endParaRPr b="1"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Being honest about what you can and cannot do. Honest about your capacity will help you be more authentic with others at work</a:t>
            </a:r>
          </a:p>
          <a:p>
            <a:pPr marL="914400" lvl="1" indent="-298450" algn="l" rtl="0">
              <a:spcBef>
                <a:spcPts val="0"/>
              </a:spcBef>
              <a:spcAft>
                <a:spcPts val="0"/>
              </a:spcAft>
              <a:buClr>
                <a:schemeClr val="dk1"/>
              </a:buClr>
              <a:buSzPts val="1100"/>
              <a:buChar char="○"/>
            </a:pPr>
            <a:r>
              <a:rPr lang="en" dirty="0">
                <a:solidFill>
                  <a:schemeClr val="dk1"/>
                </a:solidFill>
              </a:rPr>
              <a:t>A more authentic relationship - less guilt, fear, resentment</a:t>
            </a:r>
            <a:endParaRPr dirty="0">
              <a:solidFill>
                <a:schemeClr val="dk1"/>
              </a:solidFill>
            </a:endParaRPr>
          </a:p>
          <a:p>
            <a:pPr marL="0" lvl="0" indent="0" algn="l" rtl="0">
              <a:spcBef>
                <a:spcPts val="1200"/>
              </a:spcBef>
              <a:spcAft>
                <a:spcPts val="0"/>
              </a:spcAft>
              <a:buNone/>
            </a:pPr>
            <a:r>
              <a:rPr lang="en" b="1" dirty="0">
                <a:solidFill>
                  <a:srgbClr val="FF0000"/>
                </a:solidFill>
              </a:rPr>
              <a:t>CLICK</a:t>
            </a:r>
            <a:endParaRPr b="1" dirty="0">
              <a:solidFill>
                <a:srgbClr val="FF0000"/>
              </a:solidFill>
            </a:endParaRPr>
          </a:p>
          <a:p>
            <a:pPr marL="457200" lvl="0" indent="-298450" algn="l" rtl="0">
              <a:spcBef>
                <a:spcPts val="1200"/>
              </a:spcBef>
              <a:spcAft>
                <a:spcPts val="0"/>
              </a:spcAft>
              <a:buClr>
                <a:schemeClr val="dk1"/>
              </a:buClr>
              <a:buSzPts val="1100"/>
              <a:buChar char="●"/>
            </a:pPr>
            <a:r>
              <a:rPr lang="en" b="1" dirty="0">
                <a:solidFill>
                  <a:schemeClr val="dk1"/>
                </a:solidFill>
              </a:rPr>
              <a:t>Sign of respect - </a:t>
            </a:r>
            <a:endParaRPr b="1" dirty="0">
              <a:solidFill>
                <a:srgbClr val="0000FF"/>
              </a:solidFill>
            </a:endParaRPr>
          </a:p>
          <a:p>
            <a:pPr marL="914400" lvl="1" indent="-298450" algn="l" rtl="0">
              <a:spcBef>
                <a:spcPts val="0"/>
              </a:spcBef>
              <a:spcAft>
                <a:spcPts val="0"/>
              </a:spcAft>
              <a:buClr>
                <a:schemeClr val="dk1"/>
              </a:buClr>
              <a:buSzPts val="1100"/>
              <a:buChar char="○"/>
            </a:pPr>
            <a:r>
              <a:rPr lang="en" dirty="0">
                <a:solidFill>
                  <a:schemeClr val="dk1"/>
                </a:solidFill>
              </a:rPr>
              <a:t>Saying no to some things helps us all focus on org and team priorities - avoiding unnecessary scope creep</a:t>
            </a:r>
            <a:endParaRPr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Able to do quality work</a:t>
            </a:r>
            <a:endParaRPr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Not missing deadlines and letting people down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Avoiding burnout - Burned out workers can also not serve colleagues and our patrons well.</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Clarity saves relationships -a clear answer, even if it is NO, allows others to make needed adjustments</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dirty="0">
                <a:solidFill>
                  <a:schemeClr val="dk1"/>
                </a:solidFill>
              </a:rPr>
              <a:t>When stressed and overcommitted we cannot bring our best selves to work</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dirty="0">
                <a:solidFill>
                  <a:schemeClr val="dk1"/>
                </a:solidFill>
              </a:rPr>
              <a:t>We need to be able to put ourselves first, so that we can be of use to others </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dirty="0">
                <a:solidFill>
                  <a:schemeClr val="dk1"/>
                </a:solidFill>
              </a:rPr>
              <a:t>Others cannot respect us until we respect ourselves</a:t>
            </a:r>
            <a:endParaRPr dirty="0">
              <a:solidFill>
                <a:schemeClr val="dk1"/>
              </a:solidFill>
            </a:endParaRPr>
          </a:p>
          <a:p>
            <a:pPr marL="45720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highlight>
                <a:schemeClr val="lt1"/>
              </a:highlight>
            </a:endParaRPr>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477a22dcc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477a22dc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chemeClr val="dk1"/>
                </a:solidFill>
              </a:rPr>
              <a:t>12:29-12:30</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SzPts val="1100"/>
              <a:buNone/>
            </a:pPr>
            <a:r>
              <a:rPr lang="en-US" b="1" dirty="0">
                <a:solidFill>
                  <a:srgbClr val="FF0000"/>
                </a:solidFill>
                <a:highlight>
                  <a:schemeClr val="lt1"/>
                </a:highlight>
              </a:rPr>
              <a:t>Kieran - </a:t>
            </a:r>
            <a:r>
              <a:rPr lang="en-US" b="1" dirty="0">
                <a:solidFill>
                  <a:srgbClr val="FF0000"/>
                </a:solidFill>
              </a:rPr>
              <a:t>Brainstorm with group – our scenario - chat</a:t>
            </a:r>
          </a:p>
          <a:p>
            <a:pPr marL="457200" lvl="0" indent="-298450" algn="l" rtl="0">
              <a:lnSpc>
                <a:spcPct val="115000"/>
              </a:lnSpc>
              <a:spcBef>
                <a:spcPts val="1200"/>
              </a:spcBef>
              <a:spcAft>
                <a:spcPts val="0"/>
              </a:spcAft>
              <a:buClr>
                <a:srgbClr val="FF0000"/>
              </a:buClr>
              <a:buSzPts val="1100"/>
              <a:buChar char="●"/>
            </a:pPr>
            <a:r>
              <a:rPr lang="en-US" b="0" dirty="0">
                <a:solidFill>
                  <a:srgbClr val="FF0000"/>
                </a:solidFill>
              </a:rPr>
              <a:t>How might CK know she needs to say no</a:t>
            </a:r>
          </a:p>
          <a:p>
            <a:pPr marL="457200" lvl="0" indent="-298450" algn="l" rtl="0">
              <a:lnSpc>
                <a:spcPct val="115000"/>
              </a:lnSpc>
              <a:spcBef>
                <a:spcPts val="0"/>
              </a:spcBef>
              <a:spcAft>
                <a:spcPts val="0"/>
              </a:spcAft>
              <a:buClr>
                <a:srgbClr val="FF0000"/>
              </a:buClr>
              <a:buSzPts val="1100"/>
              <a:buChar char="●"/>
            </a:pPr>
            <a:r>
              <a:rPr lang="en-US" b="0" dirty="0">
                <a:solidFill>
                  <a:srgbClr val="FF0000"/>
                </a:solidFill>
              </a:rPr>
              <a:t>What might the implications on the relationship be?</a:t>
            </a:r>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4042cd15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4042cd15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rPr>
              <a:t>12:30 – 12:34</a:t>
            </a:r>
            <a:endParaRPr b="1" dirty="0">
              <a:solidFill>
                <a:schemeClr val="dk1"/>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 b="1" dirty="0">
                <a:solidFill>
                  <a:srgbClr val="FF0000"/>
                </a:solidFill>
              </a:rPr>
              <a:t>Kieran - bottom of p. 3</a:t>
            </a:r>
            <a:endParaRPr b="1" dirty="0">
              <a:solidFill>
                <a:srgbClr val="FF0000"/>
              </a:solidFill>
            </a:endParaRPr>
          </a:p>
          <a:p>
            <a:pPr marL="0" lvl="0" indent="0" algn="l" rtl="0">
              <a:spcBef>
                <a:spcPts val="0"/>
              </a:spcBef>
              <a:spcAft>
                <a:spcPts val="0"/>
              </a:spcAft>
              <a:buNone/>
            </a:pPr>
            <a:r>
              <a:rPr lang="en" b="1" dirty="0">
                <a:solidFill>
                  <a:srgbClr val="FF0000"/>
                </a:solidFill>
              </a:rPr>
              <a:t>Activity: Reflection</a:t>
            </a:r>
          </a:p>
          <a:p>
            <a:pPr marL="0" lvl="0" indent="0" algn="l" rtl="0">
              <a:spcBef>
                <a:spcPts val="0"/>
              </a:spcBef>
              <a:spcAft>
                <a:spcPts val="0"/>
              </a:spcAft>
              <a:buNone/>
            </a:pPr>
            <a:endParaRPr b="1" dirty="0">
              <a:solidFill>
                <a:srgbClr val="FF0000"/>
              </a:solidFill>
            </a:endParaRPr>
          </a:p>
          <a:p>
            <a:pPr marL="457200" lvl="0" indent="-292100" algn="l" rtl="0">
              <a:lnSpc>
                <a:spcPct val="115000"/>
              </a:lnSpc>
              <a:spcBef>
                <a:spcPts val="1200"/>
              </a:spcBef>
              <a:spcAft>
                <a:spcPts val="0"/>
              </a:spcAft>
              <a:buClr>
                <a:srgbClr val="FF0000"/>
              </a:buClr>
              <a:buSzPts val="1000"/>
              <a:buAutoNum type="arabicPeriod"/>
            </a:pPr>
            <a:r>
              <a:rPr lang="en" sz="1000" b="0" dirty="0">
                <a:solidFill>
                  <a:srgbClr val="FF0000"/>
                </a:solidFill>
              </a:rPr>
              <a:t>In your situation WHO do you need to say no to?</a:t>
            </a:r>
            <a:endParaRPr sz="1000" b="0" dirty="0">
              <a:solidFill>
                <a:srgbClr val="FF0000"/>
              </a:solidFill>
            </a:endParaRPr>
          </a:p>
          <a:p>
            <a:pPr marL="457200" lvl="0" indent="-292100" algn="l" rtl="0">
              <a:lnSpc>
                <a:spcPct val="115000"/>
              </a:lnSpc>
              <a:spcBef>
                <a:spcPts val="0"/>
              </a:spcBef>
              <a:spcAft>
                <a:spcPts val="0"/>
              </a:spcAft>
              <a:buClr>
                <a:srgbClr val="FF0000"/>
              </a:buClr>
              <a:buSzPts val="1000"/>
              <a:buAutoNum type="arabicPeriod"/>
            </a:pPr>
            <a:r>
              <a:rPr lang="en" sz="1000" b="0" dirty="0">
                <a:solidFill>
                  <a:srgbClr val="FF0000"/>
                </a:solidFill>
              </a:rPr>
              <a:t>What is the relationship and why is it important to you?</a:t>
            </a:r>
            <a:endParaRPr sz="1000" b="0" dirty="0">
              <a:solidFill>
                <a:srgbClr val="FF0000"/>
              </a:solidFill>
            </a:endParaRPr>
          </a:p>
          <a:p>
            <a:pPr marL="457200" lvl="0" indent="-292100" algn="l" rtl="0">
              <a:lnSpc>
                <a:spcPct val="115000"/>
              </a:lnSpc>
              <a:spcBef>
                <a:spcPts val="0"/>
              </a:spcBef>
              <a:spcAft>
                <a:spcPts val="0"/>
              </a:spcAft>
              <a:buClr>
                <a:srgbClr val="FF0000"/>
              </a:buClr>
              <a:buSzPts val="1000"/>
              <a:buAutoNum type="arabicPeriod"/>
            </a:pPr>
            <a:r>
              <a:rPr lang="en" sz="1000" b="0" dirty="0">
                <a:solidFill>
                  <a:srgbClr val="FF0000"/>
                </a:solidFill>
              </a:rPr>
              <a:t>What boundaries do you need to set and protect?</a:t>
            </a:r>
            <a:endParaRPr sz="1000" b="0" dirty="0">
              <a:solidFill>
                <a:srgbClr val="FF0000"/>
              </a:solidFill>
            </a:endParaRPr>
          </a:p>
          <a:p>
            <a:pPr marL="457200" lvl="0" indent="-292100" algn="l" rtl="0">
              <a:lnSpc>
                <a:spcPct val="115000"/>
              </a:lnSpc>
              <a:spcBef>
                <a:spcPts val="0"/>
              </a:spcBef>
              <a:spcAft>
                <a:spcPts val="0"/>
              </a:spcAft>
              <a:buClr>
                <a:srgbClr val="FF0000"/>
              </a:buClr>
              <a:buSzPts val="1000"/>
              <a:buAutoNum type="arabicPeriod"/>
            </a:pPr>
            <a:r>
              <a:rPr lang="en" sz="1000" b="0" dirty="0">
                <a:solidFill>
                  <a:srgbClr val="FF0000"/>
                </a:solidFill>
              </a:rPr>
              <a:t>How will saying no benefit the relationship?</a:t>
            </a:r>
          </a:p>
          <a:p>
            <a:pPr marL="457200" lvl="0" indent="-292100" algn="l" rtl="0">
              <a:lnSpc>
                <a:spcPct val="115000"/>
              </a:lnSpc>
              <a:spcBef>
                <a:spcPts val="0"/>
              </a:spcBef>
              <a:spcAft>
                <a:spcPts val="0"/>
              </a:spcAft>
              <a:buClr>
                <a:srgbClr val="FF0000"/>
              </a:buClr>
              <a:buSzPts val="1000"/>
              <a:buAutoNum type="arabicPeriod"/>
            </a:pPr>
            <a:endParaRPr lang="en" sz="1000" b="0" dirty="0">
              <a:solidFill>
                <a:srgbClr val="FF0000"/>
              </a:solidFill>
            </a:endParaRPr>
          </a:p>
          <a:p>
            <a:pPr marL="165100" lvl="0" indent="0" algn="l" rtl="0">
              <a:lnSpc>
                <a:spcPct val="115000"/>
              </a:lnSpc>
              <a:spcBef>
                <a:spcPts val="0"/>
              </a:spcBef>
              <a:spcAft>
                <a:spcPts val="0"/>
              </a:spcAft>
              <a:buClr>
                <a:srgbClr val="FF0000"/>
              </a:buClr>
              <a:buSzPts val="1000"/>
              <a:buNone/>
            </a:pPr>
            <a:r>
              <a:rPr lang="en" sz="1000" b="0" dirty="0">
                <a:solidFill>
                  <a:srgbClr val="FF0000"/>
                </a:solidFill>
              </a:rPr>
              <a:t>Feel free to share in chat if you feel comfortable</a:t>
            </a:r>
            <a:endParaRPr sz="200" b="0" dirty="0">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6cfe13f0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6cfe13f0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rPr>
              <a:t>12:34 – 12:35</a:t>
            </a:r>
            <a:endParaRPr sz="1200" b="1" dirty="0">
              <a:solidFill>
                <a:schemeClr val="dk1"/>
              </a:solidFill>
            </a:endParaRPr>
          </a:p>
          <a:p>
            <a:pPr marL="0" lvl="0" indent="0" algn="l" rtl="0">
              <a:spcBef>
                <a:spcPts val="0"/>
              </a:spcBef>
              <a:spcAft>
                <a:spcPts val="0"/>
              </a:spcAft>
              <a:buNone/>
            </a:pPr>
            <a:endParaRPr b="1" dirty="0"/>
          </a:p>
          <a:p>
            <a:pPr marL="0" lvl="0" indent="0" algn="l" rtl="0">
              <a:spcBef>
                <a:spcPts val="0"/>
              </a:spcBef>
              <a:spcAft>
                <a:spcPts val="0"/>
              </a:spcAft>
              <a:buNone/>
            </a:pPr>
            <a:r>
              <a:rPr lang="en" b="1" dirty="0"/>
              <a:t>CK</a:t>
            </a:r>
          </a:p>
          <a:p>
            <a:pPr marL="0" lvl="0" indent="0" algn="l" rtl="0">
              <a:spcBef>
                <a:spcPts val="0"/>
              </a:spcBef>
              <a:spcAft>
                <a:spcPts val="0"/>
              </a:spcAft>
              <a:buNone/>
            </a:pPr>
            <a:r>
              <a:rPr lang="en" dirty="0"/>
              <a:t>So, we have talked about why it is hard to say no, and several reasons that we need to. Now we will get into the HOW</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a4c63e5a3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14a4c63e5a3_2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b="1" dirty="0">
                <a:solidFill>
                  <a:schemeClr val="dk1"/>
                </a:solidFill>
              </a:rPr>
              <a:t>12:35- 12:40</a:t>
            </a:r>
          </a:p>
          <a:p>
            <a:pPr marL="0" lvl="0" indent="0" algn="l" rtl="0">
              <a:lnSpc>
                <a:spcPct val="115000"/>
              </a:lnSpc>
              <a:spcBef>
                <a:spcPts val="0"/>
              </a:spcBef>
              <a:spcAft>
                <a:spcPts val="0"/>
              </a:spcAft>
              <a:buSzPts val="1100"/>
              <a:buNone/>
            </a:pPr>
            <a:endParaRPr lang="en" sz="1200" b="1" dirty="0">
              <a:solidFill>
                <a:schemeClr val="dk1"/>
              </a:solidFill>
            </a:endParaRPr>
          </a:p>
          <a:p>
            <a:pPr marL="0" lvl="0" indent="0" algn="l" rtl="0">
              <a:lnSpc>
                <a:spcPct val="115000"/>
              </a:lnSpc>
              <a:spcBef>
                <a:spcPts val="0"/>
              </a:spcBef>
              <a:spcAft>
                <a:spcPts val="0"/>
              </a:spcAft>
              <a:buSzPts val="1100"/>
              <a:buNone/>
            </a:pPr>
            <a:r>
              <a:rPr lang="en" sz="1200" b="1" dirty="0">
                <a:solidFill>
                  <a:schemeClr val="dk1"/>
                </a:solidFill>
              </a:rPr>
              <a:t>CK</a:t>
            </a:r>
            <a:endParaRPr sz="1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rPr>
              <a:t>We are going to break saying no into needed steps</a:t>
            </a:r>
            <a:endParaRPr lang="en-US" sz="1200" b="1" dirty="0">
              <a:solidFill>
                <a:srgbClr val="FF0000"/>
              </a:solidFill>
            </a:endParaRPr>
          </a:p>
          <a:p>
            <a:pPr marL="1371600" lvl="2" indent="-304800" algn="l" rtl="0">
              <a:lnSpc>
                <a:spcPct val="115000"/>
              </a:lnSpc>
              <a:spcBef>
                <a:spcPts val="0"/>
              </a:spcBef>
              <a:spcAft>
                <a:spcPts val="0"/>
              </a:spcAft>
              <a:buClr>
                <a:srgbClr val="202124"/>
              </a:buClr>
              <a:buSzPts val="1200"/>
              <a:buAutoNum type="arabicPeriod"/>
            </a:pPr>
            <a:r>
              <a:rPr lang="en-US" sz="1200" b="1" dirty="0">
                <a:solidFill>
                  <a:srgbClr val="FF0000"/>
                </a:solidFill>
              </a:rPr>
              <a:t>CLICK -</a:t>
            </a:r>
            <a:r>
              <a:rPr lang="en-US" sz="1200" b="1" dirty="0">
                <a:solidFill>
                  <a:srgbClr val="202124"/>
                </a:solidFill>
              </a:rPr>
              <a:t> Assess the ask - pause - take your time</a:t>
            </a: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202124"/>
                </a:solidFill>
              </a:rPr>
              <a:t>CLICK - who, what, when, why</a:t>
            </a:r>
            <a:endParaRPr sz="1200" b="1" dirty="0">
              <a:solidFill>
                <a:srgbClr val="202124"/>
              </a:solidFill>
            </a:endParaRPr>
          </a:p>
          <a:p>
            <a:pPr marL="1828800" marR="0" lvl="3" indent="-304800" algn="l" defTabSz="914400" rtl="0" eaLnBrk="1" fontAlgn="auto" latinLnBrk="0" hangingPunct="1">
              <a:lnSpc>
                <a:spcPct val="115000"/>
              </a:lnSpc>
              <a:spcBef>
                <a:spcPts val="0"/>
              </a:spcBef>
              <a:spcAft>
                <a:spcPts val="0"/>
              </a:spcAft>
              <a:buClr>
                <a:srgbClr val="202124"/>
              </a:buClr>
              <a:buSzPts val="1200"/>
              <a:buFont typeface="Arial"/>
              <a:buAutoNum type="alphaLcParenR"/>
              <a:tabLst/>
              <a:defRPr/>
            </a:pPr>
            <a:r>
              <a:rPr lang="en" sz="1200" b="1" dirty="0">
                <a:solidFill>
                  <a:srgbClr val="202124"/>
                </a:solidFill>
              </a:rPr>
              <a:t>The first is WHO – what who questions do we need to ask? </a:t>
            </a:r>
            <a:r>
              <a:rPr lang="en-US" sz="1200" b="1" dirty="0">
                <a:solidFill>
                  <a:srgbClr val="FF0000"/>
                </a:solidFill>
              </a:rPr>
              <a:t>Who is CK saying no to in our scenario</a:t>
            </a: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Who is this work for</a:t>
            </a:r>
            <a:endParaRPr sz="1200"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With whom will I be working? You can be involved in doing impactful work that speaks to your values, but it can be hell to work with people who are difficult to work with, treat you badly, or take advantage of you.</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202124"/>
                </a:solidFill>
              </a:rPr>
              <a:t>Ok, what are some WHAT questions we need to ask?</a:t>
            </a:r>
            <a:endParaRPr sz="1200" b="1"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What are you saying no to</a:t>
            </a:r>
            <a:endParaRPr sz="1200"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What are you wanting to say yes to instead</a:t>
            </a:r>
            <a:endParaRPr sz="1200"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What are you seeking to protect or change by saying no</a:t>
            </a:r>
          </a:p>
          <a:p>
            <a:pPr marL="2286000" marR="0" lvl="4" indent="-304800" algn="l" defTabSz="914400" rtl="0" eaLnBrk="1" fontAlgn="auto" latinLnBrk="0" hangingPunct="1">
              <a:lnSpc>
                <a:spcPct val="115000"/>
              </a:lnSpc>
              <a:spcBef>
                <a:spcPts val="0"/>
              </a:spcBef>
              <a:spcAft>
                <a:spcPts val="0"/>
              </a:spcAft>
              <a:buClr>
                <a:srgbClr val="202124"/>
              </a:buClr>
              <a:buSzPts val="1200"/>
              <a:buFont typeface="Arial"/>
              <a:buAutoNum type="arabicParenBoth"/>
              <a:tabLst/>
              <a:defRPr/>
            </a:pPr>
            <a:r>
              <a:rPr lang="en-US" sz="1200" dirty="0">
                <a:solidFill>
                  <a:schemeClr val="dk1"/>
                </a:solidFill>
                <a:highlight>
                  <a:schemeClr val="lt1"/>
                </a:highlight>
              </a:rPr>
              <a:t>What is the task and how much of a direct impact will this work have? </a:t>
            </a:r>
          </a:p>
          <a:p>
            <a:pPr marL="2286000" marR="0" lvl="4" indent="-304800" algn="l" defTabSz="914400" rtl="0" eaLnBrk="1" fontAlgn="auto" latinLnBrk="0" hangingPunct="1">
              <a:lnSpc>
                <a:spcPct val="115000"/>
              </a:lnSpc>
              <a:spcBef>
                <a:spcPts val="0"/>
              </a:spcBef>
              <a:spcAft>
                <a:spcPts val="0"/>
              </a:spcAft>
              <a:buClr>
                <a:srgbClr val="202124"/>
              </a:buClr>
              <a:buSzPts val="1200"/>
              <a:buFont typeface="Arial"/>
              <a:buAutoNum type="arabicParenBoth"/>
              <a:tabLst/>
              <a:defRPr/>
            </a:pPr>
            <a:r>
              <a:rPr lang="en-US" sz="1200" dirty="0">
                <a:solidFill>
                  <a:schemeClr val="dk1"/>
                </a:solidFill>
                <a:highlight>
                  <a:schemeClr val="lt1"/>
                </a:highlight>
              </a:rPr>
              <a:t>How</a:t>
            </a:r>
            <a:r>
              <a:rPr lang="en" sz="1200" dirty="0">
                <a:solidFill>
                  <a:srgbClr val="202124"/>
                </a:solidFill>
              </a:rPr>
              <a:t> much does this work speak to my values? – where do your values and the project or organization values overlap</a:t>
            </a:r>
            <a:endParaRPr sz="1200"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What help and resources am I going to have help to accomplish the task</a:t>
            </a:r>
            <a:endParaRPr sz="1200" dirty="0">
              <a:solidFill>
                <a:srgbClr val="202124"/>
              </a:solidFill>
            </a:endParaRPr>
          </a:p>
          <a:p>
            <a:pPr marL="2286000" lvl="4" indent="-304800" algn="l" rtl="0">
              <a:lnSpc>
                <a:spcPct val="115000"/>
              </a:lnSpc>
              <a:spcBef>
                <a:spcPts val="0"/>
              </a:spcBef>
              <a:spcAft>
                <a:spcPts val="0"/>
              </a:spcAft>
              <a:buClr>
                <a:srgbClr val="FF0000"/>
              </a:buClr>
              <a:buSzPts val="1200"/>
              <a:buAutoNum type="arabicParenBoth"/>
            </a:pPr>
            <a:r>
              <a:rPr lang="en" sz="1200" b="1" dirty="0">
                <a:solidFill>
                  <a:srgbClr val="FF0000"/>
                </a:solidFill>
              </a:rPr>
              <a:t>What might CK be saying yes to, if she says no?</a:t>
            </a:r>
            <a:endParaRPr sz="1200" b="1" dirty="0">
              <a:solidFill>
                <a:srgbClr val="FF0000"/>
              </a:solidFill>
            </a:endParaRP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202124"/>
                </a:solidFill>
              </a:rPr>
              <a:t>What about WHEN questions?</a:t>
            </a:r>
            <a:endParaRPr sz="1200" b="1" dirty="0">
              <a:solidFill>
                <a:srgbClr val="202124"/>
              </a:solidFill>
            </a:endParaRPr>
          </a:p>
          <a:p>
            <a:pPr marL="2286000" marR="0" lvl="4" indent="-304800" algn="l" defTabSz="914400" rtl="0" eaLnBrk="1" fontAlgn="auto" latinLnBrk="0" hangingPunct="1">
              <a:lnSpc>
                <a:spcPct val="115000"/>
              </a:lnSpc>
              <a:spcBef>
                <a:spcPts val="0"/>
              </a:spcBef>
              <a:spcAft>
                <a:spcPts val="0"/>
              </a:spcAft>
              <a:buClr>
                <a:srgbClr val="202124"/>
              </a:buClr>
              <a:buSzPts val="1200"/>
              <a:buFont typeface="Arial"/>
              <a:buAutoNum type="arabicParenBoth"/>
              <a:tabLst/>
              <a:defRPr/>
            </a:pPr>
            <a:r>
              <a:rPr lang="en" sz="1200" dirty="0">
                <a:solidFill>
                  <a:srgbClr val="202124"/>
                </a:solidFill>
              </a:rPr>
              <a:t>What is the timeframe - </a:t>
            </a:r>
            <a:r>
              <a:rPr lang="en-US" sz="1200" dirty="0">
                <a:solidFill>
                  <a:srgbClr val="202124"/>
                </a:solidFill>
              </a:rPr>
              <a:t>Do I have adequate time to accomplish this task effectively</a:t>
            </a: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What will the workload look like? </a:t>
            </a:r>
            <a:endParaRPr lang="en-US" dirty="0">
              <a:solidFill>
                <a:schemeClr val="dk1"/>
              </a:solidFill>
              <a:highlight>
                <a:schemeClr val="lt1"/>
              </a:highlight>
            </a:endParaRPr>
          </a:p>
          <a:p>
            <a:pPr marL="2743200" lvl="5" indent="-304800" algn="l" rtl="0">
              <a:lnSpc>
                <a:spcPct val="115000"/>
              </a:lnSpc>
              <a:spcBef>
                <a:spcPts val="0"/>
              </a:spcBef>
              <a:spcAft>
                <a:spcPts val="0"/>
              </a:spcAft>
              <a:buClr>
                <a:srgbClr val="202124"/>
              </a:buClr>
              <a:buSzPts val="1200"/>
              <a:buAutoNum type="arabicParenBoth"/>
            </a:pPr>
            <a:r>
              <a:rPr lang="en-US" dirty="0">
                <a:solidFill>
                  <a:schemeClr val="dk1"/>
                </a:solidFill>
                <a:highlight>
                  <a:schemeClr val="lt1"/>
                </a:highlight>
              </a:rPr>
              <a:t>You need some idea of how much time it’s going to take and when the busy times are for the work. </a:t>
            </a:r>
          </a:p>
          <a:p>
            <a:pPr marL="2743200" lvl="5" indent="-304800" algn="l" rtl="0">
              <a:lnSpc>
                <a:spcPct val="115000"/>
              </a:lnSpc>
              <a:spcBef>
                <a:spcPts val="0"/>
              </a:spcBef>
              <a:spcAft>
                <a:spcPts val="0"/>
              </a:spcAft>
              <a:buClr>
                <a:srgbClr val="202124"/>
              </a:buClr>
              <a:buSzPts val="1200"/>
              <a:buAutoNum type="arabicParenBoth"/>
            </a:pPr>
            <a:r>
              <a:rPr lang="en-US" dirty="0">
                <a:solidFill>
                  <a:schemeClr val="dk1"/>
                </a:solidFill>
                <a:highlight>
                  <a:schemeClr val="lt1"/>
                </a:highlight>
              </a:rPr>
              <a:t>Will this require additional work outside normal work hours</a:t>
            </a: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What does my currently capacity look like?</a:t>
            </a:r>
            <a:endParaRPr sz="1200" dirty="0">
              <a:solidFill>
                <a:srgbClr val="202124"/>
              </a:solidFill>
            </a:endParaRPr>
          </a:p>
          <a:p>
            <a:pPr marL="2743200" marR="0" lvl="5" indent="-304800" algn="l" defTabSz="914400" rtl="0" eaLnBrk="1" fontAlgn="auto" latinLnBrk="0" hangingPunct="1">
              <a:lnSpc>
                <a:spcPct val="115000"/>
              </a:lnSpc>
              <a:spcBef>
                <a:spcPts val="0"/>
              </a:spcBef>
              <a:spcAft>
                <a:spcPts val="0"/>
              </a:spcAft>
              <a:buClr>
                <a:srgbClr val="202124"/>
              </a:buClr>
              <a:buSzPts val="1200"/>
              <a:buFont typeface="Arial"/>
              <a:buAutoNum type="alphaLcParenBoth"/>
              <a:tabLst/>
              <a:defRPr/>
            </a:pPr>
            <a:r>
              <a:rPr lang="en-US" sz="1200" dirty="0">
                <a:solidFill>
                  <a:schemeClr val="dk1"/>
                </a:solidFill>
                <a:highlight>
                  <a:schemeClr val="lt1"/>
                </a:highlight>
              </a:rPr>
              <a:t>If you agree, will your manager/team help you make space for the additional work</a:t>
            </a:r>
          </a:p>
          <a:p>
            <a:pPr marL="3200400" lvl="6" indent="-304800" algn="l" rtl="0">
              <a:lnSpc>
                <a:spcPct val="115000"/>
              </a:lnSpc>
              <a:spcBef>
                <a:spcPts val="0"/>
              </a:spcBef>
              <a:spcAft>
                <a:spcPts val="0"/>
              </a:spcAft>
              <a:buClr>
                <a:srgbClr val="202124"/>
              </a:buClr>
              <a:buSzPts val="1200"/>
              <a:buAutoNum type="alphaLcParenBoth"/>
            </a:pPr>
            <a:r>
              <a:rPr lang="en" sz="1200" dirty="0">
                <a:solidFill>
                  <a:srgbClr val="202124"/>
                </a:solidFill>
              </a:rPr>
              <a:t>Do you have the time, energy, money to spend in the ask</a:t>
            </a:r>
            <a:endParaRPr sz="1200" dirty="0">
              <a:solidFill>
                <a:srgbClr val="202124"/>
              </a:solidFill>
            </a:endParaRPr>
          </a:p>
          <a:p>
            <a:pPr marL="3200400" lvl="6" indent="-304800" algn="l" rtl="0">
              <a:lnSpc>
                <a:spcPct val="115000"/>
              </a:lnSpc>
              <a:spcBef>
                <a:spcPts val="0"/>
              </a:spcBef>
              <a:spcAft>
                <a:spcPts val="0"/>
              </a:spcAft>
              <a:buClr>
                <a:srgbClr val="202124"/>
              </a:buClr>
              <a:buSzPts val="1200"/>
              <a:buAutoNum type="alphaLcParenBoth"/>
            </a:pPr>
            <a:r>
              <a:rPr lang="en" sz="1200" dirty="0">
                <a:solidFill>
                  <a:srgbClr val="202124"/>
                </a:solidFill>
              </a:rPr>
              <a:t>Do you want to spend it</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202124"/>
                </a:solidFill>
              </a:rPr>
              <a:t>WHY questions?</a:t>
            </a:r>
            <a:endParaRPr sz="1200" b="1"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b="1" dirty="0">
                <a:solidFill>
                  <a:srgbClr val="202124"/>
                </a:solidFill>
              </a:rPr>
              <a:t>Benefits and Hidden costs</a:t>
            </a:r>
            <a:endParaRPr sz="1200" b="1" dirty="0">
              <a:solidFill>
                <a:srgbClr val="202124"/>
              </a:solidFill>
            </a:endParaRPr>
          </a:p>
          <a:p>
            <a:pPr marL="2743200" lvl="5" indent="-304800" algn="l" rtl="0">
              <a:lnSpc>
                <a:spcPct val="115000"/>
              </a:lnSpc>
              <a:spcBef>
                <a:spcPts val="0"/>
              </a:spcBef>
              <a:spcAft>
                <a:spcPts val="0"/>
              </a:spcAft>
              <a:buClr>
                <a:srgbClr val="202124"/>
              </a:buClr>
              <a:buSzPts val="1200"/>
              <a:buAutoNum type="alphaLcParenBoth"/>
            </a:pPr>
            <a:r>
              <a:rPr lang="en" sz="1200" dirty="0">
                <a:solidFill>
                  <a:srgbClr val="202124"/>
                </a:solidFill>
              </a:rPr>
              <a:t>What are the consequences if saying yes</a:t>
            </a:r>
            <a:endParaRPr sz="1200" dirty="0">
              <a:solidFill>
                <a:srgbClr val="202124"/>
              </a:solidFill>
            </a:endParaRPr>
          </a:p>
          <a:p>
            <a:pPr marL="2743200" lvl="5" indent="-304800" algn="l" rtl="0">
              <a:lnSpc>
                <a:spcPct val="115000"/>
              </a:lnSpc>
              <a:spcBef>
                <a:spcPts val="0"/>
              </a:spcBef>
              <a:spcAft>
                <a:spcPts val="0"/>
              </a:spcAft>
              <a:buClr>
                <a:srgbClr val="202124"/>
              </a:buClr>
              <a:buSzPts val="1200"/>
              <a:buAutoNum type="alphaLcParenBoth"/>
            </a:pPr>
            <a:r>
              <a:rPr lang="en" sz="1200" dirty="0">
                <a:solidFill>
                  <a:srgbClr val="202124"/>
                </a:solidFill>
              </a:rPr>
              <a:t>What are the consequences of saying no</a:t>
            </a:r>
            <a:endParaRPr sz="1200" dirty="0">
              <a:solidFill>
                <a:srgbClr val="202124"/>
              </a:solidFill>
            </a:endParaRPr>
          </a:p>
          <a:p>
            <a:pPr marL="2286000" lvl="4" indent="-298450" algn="l" rtl="0">
              <a:lnSpc>
                <a:spcPct val="115000"/>
              </a:lnSpc>
              <a:spcBef>
                <a:spcPts val="0"/>
              </a:spcBef>
              <a:spcAft>
                <a:spcPts val="0"/>
              </a:spcAft>
              <a:buClr>
                <a:schemeClr val="dk1"/>
              </a:buClr>
              <a:buSzPts val="1100"/>
              <a:buAutoNum type="arabicParenBoth"/>
            </a:pPr>
            <a:r>
              <a:rPr lang="en" dirty="0">
                <a:solidFill>
                  <a:schemeClr val="dk1"/>
                </a:solidFill>
              </a:rPr>
              <a:t>Do I really want to do this, or am I seeking to please</a:t>
            </a:r>
            <a:endParaRPr dirty="0">
              <a:solidFill>
                <a:schemeClr val="dk1"/>
              </a:solidFill>
            </a:endParaRPr>
          </a:p>
          <a:p>
            <a:pPr marL="2286000" lvl="4" indent="-298450" algn="l" rtl="0">
              <a:lnSpc>
                <a:spcPct val="115000"/>
              </a:lnSpc>
              <a:spcBef>
                <a:spcPts val="0"/>
              </a:spcBef>
              <a:spcAft>
                <a:spcPts val="0"/>
              </a:spcAft>
              <a:buClr>
                <a:schemeClr val="dk1"/>
              </a:buClr>
              <a:buSzPts val="1100"/>
              <a:buAutoNum type="arabicParenBoth"/>
            </a:pPr>
            <a:r>
              <a:rPr lang="en" dirty="0">
                <a:solidFill>
                  <a:schemeClr val="dk1"/>
                </a:solidFill>
              </a:rPr>
              <a:t>Am i comfortable with saying yes</a:t>
            </a:r>
            <a:endParaRPr dirty="0">
              <a:solidFill>
                <a:schemeClr val="dk1"/>
              </a:solidFill>
            </a:endParaRPr>
          </a:p>
          <a:p>
            <a:pPr marL="2286000" lvl="4" indent="-298450" algn="l" rtl="0">
              <a:lnSpc>
                <a:spcPct val="115000"/>
              </a:lnSpc>
              <a:spcBef>
                <a:spcPts val="0"/>
              </a:spcBef>
              <a:spcAft>
                <a:spcPts val="0"/>
              </a:spcAft>
              <a:buClr>
                <a:schemeClr val="dk1"/>
              </a:buClr>
              <a:buSzPts val="1100"/>
              <a:buAutoNum type="arabicParenBoth"/>
            </a:pPr>
            <a:r>
              <a:rPr lang="en" sz="1200" b="1" dirty="0">
                <a:solidFill>
                  <a:srgbClr val="FF0000"/>
                </a:solidFill>
              </a:rPr>
              <a:t>Any hidden costs or benefits if CK says no?</a:t>
            </a:r>
            <a:endParaRPr dirty="0">
              <a:solidFill>
                <a:schemeClr val="dk1"/>
              </a:solidFill>
            </a:endParaRPr>
          </a:p>
          <a:p>
            <a:pPr marL="1371600" lvl="2" indent="-304800" algn="l" rtl="0">
              <a:lnSpc>
                <a:spcPct val="115000"/>
              </a:lnSpc>
              <a:spcBef>
                <a:spcPts val="0"/>
              </a:spcBef>
              <a:spcAft>
                <a:spcPts val="0"/>
              </a:spcAft>
              <a:buClr>
                <a:srgbClr val="202124"/>
              </a:buClr>
              <a:buSzPts val="1200"/>
              <a:buAutoNum type="arabicPeriod"/>
            </a:pPr>
            <a:r>
              <a:rPr lang="en" sz="1200" b="1" dirty="0">
                <a:solidFill>
                  <a:srgbClr val="FF0000"/>
                </a:solidFill>
              </a:rPr>
              <a:t>CLICK - </a:t>
            </a:r>
            <a:r>
              <a:rPr lang="en" sz="1200" b="1" dirty="0">
                <a:solidFill>
                  <a:srgbClr val="202124"/>
                </a:solidFill>
              </a:rPr>
              <a:t>Listen to your emotions/gut</a:t>
            </a:r>
            <a:endParaRPr sz="1200" b="1"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Listen to your intuition - </a:t>
            </a:r>
            <a:endParaRPr sz="1200"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Latin word intueri = comprehend from within your own mind</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Our feelings are rich in information about how we are reacting to the world </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Fear and guilt cause us to react</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Suppressing emotions does not work either</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Name your emotions - these are natural reactions to life</a:t>
            </a:r>
            <a:endParaRPr sz="1200" dirty="0">
              <a:solidFill>
                <a:srgbClr val="202124"/>
              </a:solidFill>
            </a:endParaRPr>
          </a:p>
          <a:p>
            <a:pPr marL="1828800" lvl="3" indent="-304800" algn="l" rtl="0">
              <a:lnSpc>
                <a:spcPct val="115000"/>
              </a:lnSpc>
              <a:spcBef>
                <a:spcPts val="0"/>
              </a:spcBef>
              <a:spcAft>
                <a:spcPts val="0"/>
              </a:spcAft>
              <a:buClr>
                <a:srgbClr val="FF0000"/>
              </a:buClr>
              <a:buSzPts val="1200"/>
              <a:buAutoNum type="alphaLcParenR"/>
            </a:pPr>
            <a:r>
              <a:rPr lang="en" sz="1200" b="1" dirty="0">
                <a:solidFill>
                  <a:srgbClr val="FF0000"/>
                </a:solidFill>
              </a:rPr>
              <a:t>How might CK be feeling?</a:t>
            </a:r>
            <a:endParaRPr sz="1200" b="1" dirty="0">
              <a:solidFill>
                <a:srgbClr val="FF0000"/>
              </a:solidFill>
            </a:endParaRPr>
          </a:p>
          <a:p>
            <a:pPr marL="1371600" lvl="2" indent="-304800" algn="l" rtl="0">
              <a:lnSpc>
                <a:spcPct val="115000"/>
              </a:lnSpc>
              <a:spcBef>
                <a:spcPts val="0"/>
              </a:spcBef>
              <a:spcAft>
                <a:spcPts val="0"/>
              </a:spcAft>
              <a:buClr>
                <a:srgbClr val="202124"/>
              </a:buClr>
              <a:buSzPts val="1200"/>
              <a:buAutoNum type="arabicPeriod"/>
            </a:pPr>
            <a:r>
              <a:rPr lang="en" sz="1200" b="1" dirty="0">
                <a:solidFill>
                  <a:srgbClr val="FF0000"/>
                </a:solidFill>
              </a:rPr>
              <a:t>CLICK - </a:t>
            </a:r>
            <a:r>
              <a:rPr lang="en" sz="1200" b="1" dirty="0">
                <a:solidFill>
                  <a:srgbClr val="202124"/>
                </a:solidFill>
              </a:rPr>
              <a:t>Reframe and re-envision</a:t>
            </a:r>
            <a:endParaRPr sz="1200" b="1"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Focus on long term benefits – values – what does this allow us to say yes to</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Re-envision what it means to give no as the answer</a:t>
            </a:r>
            <a:endParaRPr sz="1200"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Your plans, desires, and commitments are just as important</a:t>
            </a:r>
            <a:endParaRPr sz="1200"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dirty="0">
                <a:solidFill>
                  <a:srgbClr val="202124"/>
                </a:solidFill>
              </a:rPr>
              <a:t>Reframe the conversation, defang the word no, and destigmatize the act of saying no</a:t>
            </a:r>
            <a:endParaRPr sz="1200" dirty="0">
              <a:solidFill>
                <a:srgbClr val="202124"/>
              </a:solidFill>
            </a:endParaRPr>
          </a:p>
          <a:p>
            <a:pPr marL="2286000" lvl="4" indent="-304800" algn="l" rtl="0">
              <a:lnSpc>
                <a:spcPct val="115000"/>
              </a:lnSpc>
              <a:spcBef>
                <a:spcPts val="0"/>
              </a:spcBef>
              <a:spcAft>
                <a:spcPts val="0"/>
              </a:spcAft>
              <a:buClr>
                <a:srgbClr val="202124"/>
              </a:buClr>
              <a:buSzPts val="1200"/>
              <a:buAutoNum type="arabicParenBoth"/>
            </a:pPr>
            <a:r>
              <a:rPr lang="en" sz="1200" dirty="0">
                <a:solidFill>
                  <a:srgbClr val="202124"/>
                </a:solidFill>
              </a:rPr>
              <a:t>See requests as invitations, not requirements</a:t>
            </a:r>
            <a:endParaRPr sz="1200" dirty="0">
              <a:solidFill>
                <a:srgbClr val="202124"/>
              </a:solidFill>
            </a:endParaRPr>
          </a:p>
          <a:p>
            <a:pPr marL="1371600" lvl="2" indent="-304800" algn="l" rtl="0">
              <a:lnSpc>
                <a:spcPct val="115000"/>
              </a:lnSpc>
              <a:spcBef>
                <a:spcPts val="0"/>
              </a:spcBef>
              <a:spcAft>
                <a:spcPts val="0"/>
              </a:spcAft>
              <a:buClr>
                <a:srgbClr val="202124"/>
              </a:buClr>
              <a:buSzPts val="1200"/>
              <a:buAutoNum type="arabicPeriod"/>
            </a:pPr>
            <a:r>
              <a:rPr lang="en-US" sz="1200" b="1" dirty="0">
                <a:solidFill>
                  <a:srgbClr val="202124"/>
                </a:solidFill>
              </a:rPr>
              <a:t>We will go into more detail with the next 4 steps</a:t>
            </a:r>
            <a:endParaRPr sz="1200" b="1"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FF0000"/>
                </a:solidFill>
              </a:rPr>
              <a:t>CLICK -</a:t>
            </a:r>
            <a:r>
              <a:rPr lang="en" sz="1200" b="1" dirty="0">
                <a:solidFill>
                  <a:srgbClr val="202124"/>
                </a:solidFill>
              </a:rPr>
              <a:t>  Prepare to say no</a:t>
            </a:r>
            <a:endParaRPr sz="1200" b="1"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FF0000"/>
                </a:solidFill>
              </a:rPr>
              <a:t>CLICK - </a:t>
            </a:r>
            <a:r>
              <a:rPr lang="en" sz="1200" b="1" dirty="0">
                <a:solidFill>
                  <a:srgbClr val="202124"/>
                </a:solidFill>
              </a:rPr>
              <a:t>Say No</a:t>
            </a:r>
            <a:endParaRPr sz="1200" b="1"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FF0000"/>
                </a:solidFill>
              </a:rPr>
              <a:t>CLICK - </a:t>
            </a:r>
            <a:r>
              <a:rPr lang="en" sz="1200" b="1" dirty="0">
                <a:solidFill>
                  <a:srgbClr val="202124"/>
                </a:solidFill>
              </a:rPr>
              <a:t>Stay Firm</a:t>
            </a:r>
            <a:endParaRPr sz="1200" b="1" dirty="0">
              <a:solidFill>
                <a:srgbClr val="202124"/>
              </a:solidFill>
            </a:endParaRPr>
          </a:p>
          <a:p>
            <a:pPr marL="1828800" lvl="3" indent="-304800" algn="l" rtl="0">
              <a:lnSpc>
                <a:spcPct val="115000"/>
              </a:lnSpc>
              <a:spcBef>
                <a:spcPts val="0"/>
              </a:spcBef>
              <a:spcAft>
                <a:spcPts val="0"/>
              </a:spcAft>
              <a:buClr>
                <a:srgbClr val="202124"/>
              </a:buClr>
              <a:buSzPts val="1200"/>
              <a:buAutoNum type="alphaLcParenR"/>
            </a:pPr>
            <a:r>
              <a:rPr lang="en" sz="1200" b="1" dirty="0">
                <a:solidFill>
                  <a:srgbClr val="FF0000"/>
                </a:solidFill>
              </a:rPr>
              <a:t>CLICK - </a:t>
            </a:r>
            <a:r>
              <a:rPr lang="en" sz="1200" b="1" dirty="0">
                <a:solidFill>
                  <a:srgbClr val="202124"/>
                </a:solidFill>
              </a:rPr>
              <a:t>Practice</a:t>
            </a:r>
            <a:endParaRPr sz="1200" b="1" dirty="0">
              <a:solidFill>
                <a:srgbClr val="202124"/>
              </a:solidFill>
            </a:endParaRPr>
          </a:p>
          <a:p>
            <a:pPr marL="1371600" lvl="0" indent="0" algn="l" rtl="0">
              <a:lnSpc>
                <a:spcPct val="115000"/>
              </a:lnSpc>
              <a:spcBef>
                <a:spcPts val="1200"/>
              </a:spcBef>
              <a:spcAft>
                <a:spcPts val="0"/>
              </a:spcAft>
              <a:buNone/>
            </a:pPr>
            <a:endParaRPr sz="1200" dirty="0">
              <a:solidFill>
                <a:srgbClr val="202124"/>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c89fa4381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c89fa4381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sz="1200" b="1" dirty="0">
                <a:solidFill>
                  <a:srgbClr val="202124"/>
                </a:solidFill>
              </a:rPr>
              <a:t>12:40 – 12:43</a:t>
            </a:r>
          </a:p>
          <a:p>
            <a:pPr marL="0" lvl="0" indent="0" algn="l" rtl="0">
              <a:lnSpc>
                <a:spcPct val="115000"/>
              </a:lnSpc>
              <a:spcBef>
                <a:spcPts val="1200"/>
              </a:spcBef>
              <a:spcAft>
                <a:spcPts val="0"/>
              </a:spcAft>
              <a:buSzPts val="1100"/>
              <a:buNone/>
            </a:pPr>
            <a:endParaRPr lang="en-US" sz="1200" b="1" dirty="0">
              <a:solidFill>
                <a:srgbClr val="202124"/>
              </a:solidFill>
            </a:endParaRPr>
          </a:p>
          <a:p>
            <a:pPr marL="0" lvl="0" indent="0" algn="l" rtl="0">
              <a:lnSpc>
                <a:spcPct val="115000"/>
              </a:lnSpc>
              <a:spcBef>
                <a:spcPts val="1200"/>
              </a:spcBef>
              <a:spcAft>
                <a:spcPts val="0"/>
              </a:spcAft>
              <a:buClr>
                <a:schemeClr val="dk1"/>
              </a:buClr>
              <a:buSzPts val="1100"/>
              <a:buFont typeface="Arial"/>
              <a:buNone/>
            </a:pPr>
            <a:r>
              <a:rPr lang="en-US" sz="1200" b="1" dirty="0">
                <a:solidFill>
                  <a:srgbClr val="202124"/>
                </a:solidFill>
              </a:rPr>
              <a:t>CK</a:t>
            </a:r>
          </a:p>
          <a:p>
            <a:pPr marL="0" lvl="0" indent="0" algn="l" rtl="0">
              <a:lnSpc>
                <a:spcPct val="115000"/>
              </a:lnSpc>
              <a:spcBef>
                <a:spcPts val="1200"/>
              </a:spcBef>
              <a:spcAft>
                <a:spcPts val="0"/>
              </a:spcAft>
              <a:buClr>
                <a:schemeClr val="dk1"/>
              </a:buClr>
              <a:buSzPts val="1100"/>
              <a:buFont typeface="Arial"/>
              <a:buNone/>
            </a:pPr>
            <a:r>
              <a:rPr lang="en-US" sz="1200" b="1" dirty="0">
                <a:solidFill>
                  <a:srgbClr val="202124"/>
                </a:solidFill>
              </a:rPr>
              <a:t>To best prepare to say no, we need to decide what No we are going to use! There are 4 main types of no.</a:t>
            </a:r>
          </a:p>
          <a:p>
            <a:pPr marL="0" lvl="0" indent="0" algn="l" rtl="0">
              <a:lnSpc>
                <a:spcPct val="115000"/>
              </a:lnSpc>
              <a:spcBef>
                <a:spcPts val="1200"/>
              </a:spcBef>
              <a:spcAft>
                <a:spcPts val="0"/>
              </a:spcAft>
              <a:buClr>
                <a:schemeClr val="dk1"/>
              </a:buClr>
              <a:buSzPts val="1100"/>
              <a:buFont typeface="Arial"/>
              <a:buNone/>
            </a:pPr>
            <a:endParaRPr lang="en-US" sz="1200" b="1" dirty="0">
              <a:solidFill>
                <a:srgbClr val="202124"/>
              </a:solidFill>
            </a:endParaRPr>
          </a:p>
          <a:p>
            <a:pPr marL="1371600" lvl="2" indent="-304800" algn="l" rtl="0">
              <a:lnSpc>
                <a:spcPct val="115000"/>
              </a:lnSpc>
              <a:spcBef>
                <a:spcPts val="1200"/>
              </a:spcBef>
              <a:spcAft>
                <a:spcPts val="0"/>
              </a:spcAft>
              <a:buClr>
                <a:srgbClr val="202124"/>
              </a:buClr>
              <a:buSzPts val="1200"/>
              <a:buAutoNum type="arabicPeriod"/>
            </a:pPr>
            <a:r>
              <a:rPr lang="en-US" sz="1200" b="1" dirty="0">
                <a:solidFill>
                  <a:srgbClr val="202124"/>
                </a:solidFill>
              </a:rPr>
              <a:t>Hard No </a:t>
            </a:r>
            <a:r>
              <a:rPr lang="en-US" sz="1200" dirty="0">
                <a:solidFill>
                  <a:srgbClr val="202124"/>
                </a:solidFill>
              </a:rPr>
              <a:t>- </a:t>
            </a:r>
            <a:r>
              <a:rPr lang="en-US" sz="1200" dirty="0">
                <a:solidFill>
                  <a:srgbClr val="0000FF"/>
                </a:solidFill>
              </a:rPr>
              <a:t>I am afraid I don't have time right now - CK - </a:t>
            </a:r>
            <a:r>
              <a:rPr lang="en-US" sz="1200" b="1" dirty="0">
                <a:solidFill>
                  <a:srgbClr val="FF0000"/>
                </a:solidFill>
              </a:rPr>
              <a:t>I don't have time to create 18 modules right now</a:t>
            </a:r>
          </a:p>
          <a:p>
            <a:pPr marL="1371600" lvl="2" indent="-304800" algn="l" rtl="0">
              <a:lnSpc>
                <a:spcPct val="115000"/>
              </a:lnSpc>
              <a:spcBef>
                <a:spcPts val="0"/>
              </a:spcBef>
              <a:spcAft>
                <a:spcPts val="0"/>
              </a:spcAft>
              <a:buClr>
                <a:srgbClr val="202124"/>
              </a:buClr>
              <a:buSzPts val="1200"/>
              <a:buAutoNum type="arabicPeriod"/>
            </a:pPr>
            <a:r>
              <a:rPr lang="en-US" sz="1200" b="1" dirty="0">
                <a:solidFill>
                  <a:srgbClr val="202124"/>
                </a:solidFill>
              </a:rPr>
              <a:t>No for now</a:t>
            </a:r>
            <a:r>
              <a:rPr lang="en-US" sz="1200" dirty="0">
                <a:solidFill>
                  <a:srgbClr val="202124"/>
                </a:solidFill>
              </a:rPr>
              <a:t> - </a:t>
            </a:r>
            <a:r>
              <a:rPr lang="en-US" sz="1200" dirty="0">
                <a:solidFill>
                  <a:srgbClr val="0000FF"/>
                </a:solidFill>
              </a:rPr>
              <a:t>I can't help you that today, but with more notice I may be able to help you in the future - </a:t>
            </a:r>
            <a:r>
              <a:rPr lang="en-US" sz="1200" b="1" dirty="0">
                <a:solidFill>
                  <a:srgbClr val="FF0000"/>
                </a:solidFill>
              </a:rPr>
              <a:t>CK maybe next year we can put it in my workplan to do 1-2 modules</a:t>
            </a:r>
          </a:p>
          <a:p>
            <a:pPr marL="1371600" lvl="2" indent="-304800" algn="l" rtl="0">
              <a:lnSpc>
                <a:spcPct val="115000"/>
              </a:lnSpc>
              <a:spcBef>
                <a:spcPts val="0"/>
              </a:spcBef>
              <a:spcAft>
                <a:spcPts val="0"/>
              </a:spcAft>
              <a:buClr>
                <a:srgbClr val="202124"/>
              </a:buClr>
              <a:buSzPts val="1200"/>
              <a:buAutoNum type="arabicPeriod"/>
            </a:pPr>
            <a:r>
              <a:rPr lang="en-US" sz="1200" b="1" dirty="0">
                <a:solidFill>
                  <a:srgbClr val="202124"/>
                </a:solidFill>
              </a:rPr>
              <a:t>No and switch</a:t>
            </a:r>
            <a:r>
              <a:rPr lang="en-US" sz="1200" dirty="0">
                <a:solidFill>
                  <a:srgbClr val="202124"/>
                </a:solidFill>
              </a:rPr>
              <a:t> - </a:t>
            </a:r>
            <a:r>
              <a:rPr lang="en-US" sz="1200" dirty="0">
                <a:solidFill>
                  <a:srgbClr val="0000FF"/>
                </a:solidFill>
              </a:rPr>
              <a:t>I am afraid I can't do X, but I can Y - </a:t>
            </a:r>
            <a:r>
              <a:rPr lang="en-US" sz="1200" b="1" dirty="0">
                <a:solidFill>
                  <a:srgbClr val="FF0000"/>
                </a:solidFill>
              </a:rPr>
              <a:t>CK - while I can't do 18 modules, I am interested in doing 1 to see how it might work</a:t>
            </a:r>
          </a:p>
          <a:p>
            <a:pPr marL="1828800" lvl="3" indent="-304800" algn="l" rtl="0">
              <a:lnSpc>
                <a:spcPct val="115000"/>
              </a:lnSpc>
              <a:spcBef>
                <a:spcPts val="0"/>
              </a:spcBef>
              <a:spcAft>
                <a:spcPts val="0"/>
              </a:spcAft>
              <a:buClr>
                <a:srgbClr val="202124"/>
              </a:buClr>
              <a:buSzPts val="1200"/>
              <a:buAutoNum type="alphaLcParenR"/>
            </a:pPr>
            <a:r>
              <a:rPr lang="en-US" sz="1200" dirty="0">
                <a:solidFill>
                  <a:srgbClr val="202124"/>
                </a:solidFill>
              </a:rPr>
              <a:t>be transparent about the extent of your support and leave little room for miscommunication.</a:t>
            </a:r>
          </a:p>
          <a:p>
            <a:pPr marL="1828800" lvl="3" indent="-304800" algn="l" rtl="0">
              <a:lnSpc>
                <a:spcPct val="115000"/>
              </a:lnSpc>
              <a:spcBef>
                <a:spcPts val="0"/>
              </a:spcBef>
              <a:spcAft>
                <a:spcPts val="0"/>
              </a:spcAft>
              <a:buClr>
                <a:srgbClr val="202124"/>
              </a:buClr>
              <a:buSzPts val="1200"/>
              <a:buAutoNum type="alphaLcParenR"/>
            </a:pPr>
            <a:r>
              <a:rPr lang="en-US" sz="1200" dirty="0">
                <a:solidFill>
                  <a:srgbClr val="202124"/>
                </a:solidFill>
              </a:rPr>
              <a:t>Determine different levels of acceptable task completion</a:t>
            </a:r>
          </a:p>
          <a:p>
            <a:pPr marL="1828800" lvl="3" indent="-304800" algn="l" rtl="0">
              <a:lnSpc>
                <a:spcPct val="115000"/>
              </a:lnSpc>
              <a:spcBef>
                <a:spcPts val="0"/>
              </a:spcBef>
              <a:spcAft>
                <a:spcPts val="0"/>
              </a:spcAft>
              <a:buClr>
                <a:srgbClr val="202124"/>
              </a:buClr>
              <a:buSzPts val="1200"/>
              <a:buAutoNum type="alphaLcParenR"/>
            </a:pPr>
            <a:r>
              <a:rPr lang="en-US" sz="1200" dirty="0">
                <a:solidFill>
                  <a:srgbClr val="202124"/>
                </a:solidFill>
              </a:rPr>
              <a:t>Not all tasks, require thorough excellence in execution</a:t>
            </a:r>
          </a:p>
          <a:p>
            <a:pPr marL="1828800" lvl="3" indent="-304800" algn="l" rtl="0">
              <a:lnSpc>
                <a:spcPct val="115000"/>
              </a:lnSpc>
              <a:spcBef>
                <a:spcPts val="0"/>
              </a:spcBef>
              <a:spcAft>
                <a:spcPts val="0"/>
              </a:spcAft>
              <a:buClr>
                <a:srgbClr val="202124"/>
              </a:buClr>
              <a:buSzPts val="1200"/>
              <a:buAutoNum type="alphaLcParenR"/>
            </a:pPr>
            <a:r>
              <a:rPr lang="en-US" sz="1200" dirty="0">
                <a:solidFill>
                  <a:srgbClr val="202124"/>
                </a:solidFill>
              </a:rPr>
              <a:t>Define what satisfactory completion would look like</a:t>
            </a:r>
          </a:p>
          <a:p>
            <a:pPr marL="1371600" lvl="2" indent="-304800" algn="l" rtl="0">
              <a:lnSpc>
                <a:spcPct val="115000"/>
              </a:lnSpc>
              <a:spcBef>
                <a:spcPts val="0"/>
              </a:spcBef>
              <a:spcAft>
                <a:spcPts val="0"/>
              </a:spcAft>
              <a:buClr>
                <a:srgbClr val="202124"/>
              </a:buClr>
              <a:buSzPts val="1200"/>
              <a:buAutoNum type="arabicPeriod"/>
            </a:pPr>
            <a:r>
              <a:rPr lang="en-US" sz="1200" b="1" dirty="0">
                <a:solidFill>
                  <a:srgbClr val="202124"/>
                </a:solidFill>
              </a:rPr>
              <a:t>Need more time</a:t>
            </a:r>
            <a:r>
              <a:rPr lang="en-US" sz="1200" dirty="0">
                <a:solidFill>
                  <a:srgbClr val="202124"/>
                </a:solidFill>
              </a:rPr>
              <a:t> - answer later - </a:t>
            </a:r>
            <a:r>
              <a:rPr lang="en-US" sz="1200" dirty="0">
                <a:solidFill>
                  <a:srgbClr val="0000FF"/>
                </a:solidFill>
              </a:rPr>
              <a:t>Thanks I will need some time to think about it - </a:t>
            </a:r>
            <a:r>
              <a:rPr lang="en-US" sz="1200" b="1" dirty="0">
                <a:solidFill>
                  <a:srgbClr val="FF0000"/>
                </a:solidFill>
              </a:rPr>
              <a:t>KH - OK we can talk about it after this session!</a:t>
            </a:r>
          </a:p>
          <a:p>
            <a:pPr marL="0" lvl="0" indent="0" algn="l" rtl="0">
              <a:lnSpc>
                <a:spcPct val="115000"/>
              </a:lnSpc>
              <a:spcBef>
                <a:spcPts val="1200"/>
              </a:spcBef>
              <a:spcAft>
                <a:spcPts val="0"/>
              </a:spcAft>
              <a:buSzPts val="1100"/>
              <a:buNone/>
            </a:pPr>
            <a:r>
              <a:rPr lang="en-US" sz="1200" b="1" dirty="0">
                <a:solidFill>
                  <a:srgbClr val="FF0000"/>
                </a:solidFill>
              </a:rPr>
              <a:t>Kieran</a:t>
            </a:r>
          </a:p>
          <a:p>
            <a:pPr marL="0" lvl="0" indent="0" algn="l" rtl="0">
              <a:lnSpc>
                <a:spcPct val="115000"/>
              </a:lnSpc>
              <a:spcBef>
                <a:spcPts val="1200"/>
              </a:spcBef>
              <a:spcAft>
                <a:spcPts val="0"/>
              </a:spcAft>
              <a:buClr>
                <a:schemeClr val="dk1"/>
              </a:buClr>
              <a:buSzPts val="1100"/>
              <a:buFont typeface="Arial"/>
              <a:buNone/>
            </a:pPr>
            <a:r>
              <a:rPr lang="en-US" sz="1200" b="1" dirty="0">
                <a:solidFill>
                  <a:srgbClr val="FF0000"/>
                </a:solidFill>
              </a:rPr>
              <a:t>Activity - brainstorm</a:t>
            </a:r>
          </a:p>
          <a:p>
            <a:pPr marL="457200" lvl="0" indent="-304800" algn="l" rtl="0">
              <a:lnSpc>
                <a:spcPct val="115000"/>
              </a:lnSpc>
              <a:spcBef>
                <a:spcPts val="1200"/>
              </a:spcBef>
              <a:spcAft>
                <a:spcPts val="0"/>
              </a:spcAft>
              <a:buClr>
                <a:srgbClr val="FF0000"/>
              </a:buClr>
              <a:buSzPts val="1200"/>
              <a:buChar char="●"/>
            </a:pPr>
            <a:r>
              <a:rPr lang="en-US" sz="1200" b="0" dirty="0">
                <a:solidFill>
                  <a:srgbClr val="FF0000"/>
                </a:solidFill>
              </a:rPr>
              <a:t>Ask attendees what type of no CK should use here</a:t>
            </a:r>
          </a:p>
          <a:p>
            <a:pPr marL="457200" lvl="0" indent="-304800" algn="l" rtl="0">
              <a:lnSpc>
                <a:spcPct val="115000"/>
              </a:lnSpc>
              <a:spcBef>
                <a:spcPts val="0"/>
              </a:spcBef>
              <a:spcAft>
                <a:spcPts val="0"/>
              </a:spcAft>
              <a:buClr>
                <a:srgbClr val="FF0000"/>
              </a:buClr>
              <a:buSzPts val="1200"/>
              <a:buChar char="●"/>
            </a:pPr>
            <a:r>
              <a:rPr lang="en-US" sz="1200" b="0" dirty="0">
                <a:solidFill>
                  <a:srgbClr val="FF0000"/>
                </a:solidFill>
              </a:rPr>
              <a:t>Ask attendees if they see pros/cons in each</a:t>
            </a:r>
          </a:p>
          <a:p>
            <a:pPr marL="0" lvl="0" indent="0" algn="l" rtl="0">
              <a:lnSpc>
                <a:spcPct val="115000"/>
              </a:lnSpc>
              <a:spcBef>
                <a:spcPts val="1200"/>
              </a:spcBef>
              <a:spcAft>
                <a:spcPts val="0"/>
              </a:spcAft>
              <a:buClr>
                <a:schemeClr val="dk1"/>
              </a:buClr>
              <a:buSzPts val="1100"/>
              <a:buFont typeface="Arial"/>
              <a:buNone/>
            </a:pPr>
            <a:endParaRPr lang="en-US" sz="12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200" b="1" dirty="0">
                <a:solidFill>
                  <a:schemeClr val="dk1"/>
                </a:solidFill>
              </a:rPr>
              <a:t>No right or wrong, every situation is different. This is what reflection and preparation are key.</a:t>
            </a:r>
          </a:p>
          <a:p>
            <a:pPr marL="0" lvl="0" indent="0" algn="l" rtl="0">
              <a:spcBef>
                <a:spcPts val="120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4a4c63e5a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14a4c63e5a3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sz="1200" b="1" dirty="0">
                <a:solidFill>
                  <a:srgbClr val="202124"/>
                </a:solidFill>
              </a:rPr>
              <a:t>12:43 – 12:45</a:t>
            </a:r>
            <a:endParaRPr sz="1200" b="1" dirty="0">
              <a:solidFill>
                <a:srgbClr val="202124"/>
              </a:solidFill>
            </a:endParaRPr>
          </a:p>
          <a:p>
            <a:pPr marL="0" lvl="0" indent="0" algn="l" rtl="0">
              <a:lnSpc>
                <a:spcPct val="115000"/>
              </a:lnSpc>
              <a:spcBef>
                <a:spcPts val="1200"/>
              </a:spcBef>
              <a:spcAft>
                <a:spcPts val="0"/>
              </a:spcAft>
              <a:buClr>
                <a:schemeClr val="dk1"/>
              </a:buClr>
              <a:buSzPts val="1100"/>
              <a:buFont typeface="Arial"/>
              <a:buNone/>
            </a:pPr>
            <a:r>
              <a:rPr lang="en" sz="1200" b="1" dirty="0">
                <a:solidFill>
                  <a:srgbClr val="202124"/>
                </a:solidFill>
              </a:rPr>
              <a:t>CK</a:t>
            </a:r>
            <a:endParaRPr sz="1200" b="1" dirty="0">
              <a:solidFill>
                <a:srgbClr val="202124"/>
              </a:solidFill>
            </a:endParaRPr>
          </a:p>
          <a:p>
            <a:pPr marL="0" lvl="0" indent="0" algn="l" rtl="0">
              <a:lnSpc>
                <a:spcPct val="115000"/>
              </a:lnSpc>
              <a:spcBef>
                <a:spcPts val="1200"/>
              </a:spcBef>
              <a:spcAft>
                <a:spcPts val="0"/>
              </a:spcAft>
              <a:buClr>
                <a:schemeClr val="dk1"/>
              </a:buClr>
              <a:buSzPts val="1100"/>
              <a:buFont typeface="Arial"/>
              <a:buNone/>
            </a:pPr>
            <a:r>
              <a:rPr lang="en" sz="1200" b="1" dirty="0">
                <a:solidFill>
                  <a:srgbClr val="202124"/>
                </a:solidFill>
              </a:rPr>
              <a:t>Step 5 is </a:t>
            </a:r>
            <a:r>
              <a:rPr lang="en-US" sz="1200" b="1" dirty="0">
                <a:solidFill>
                  <a:srgbClr val="202124"/>
                </a:solidFill>
              </a:rPr>
              <a:t>actually</a:t>
            </a:r>
            <a:r>
              <a:rPr lang="en" sz="1200" b="1" dirty="0">
                <a:solidFill>
                  <a:srgbClr val="202124"/>
                </a:solidFill>
              </a:rPr>
              <a:t> saying no. Remember your why, and what kind of no, then</a:t>
            </a:r>
            <a:endParaRPr sz="1200" b="1" dirty="0">
              <a:solidFill>
                <a:srgbClr val="202124"/>
              </a:solidFill>
            </a:endParaRPr>
          </a:p>
          <a:p>
            <a:pPr marL="457200" lvl="0" indent="-304800" algn="l" rtl="0">
              <a:lnSpc>
                <a:spcPct val="115000"/>
              </a:lnSpc>
              <a:spcBef>
                <a:spcPts val="1200"/>
              </a:spcBef>
              <a:spcAft>
                <a:spcPts val="0"/>
              </a:spcAft>
              <a:buClr>
                <a:srgbClr val="202124"/>
              </a:buClr>
              <a:buSzPts val="1200"/>
              <a:buAutoNum type="arabicPeriod"/>
            </a:pPr>
            <a:r>
              <a:rPr lang="en" sz="1200" b="1" dirty="0">
                <a:solidFill>
                  <a:srgbClr val="202124"/>
                </a:solidFill>
              </a:rPr>
              <a:t>Keep it simple - for clarity</a:t>
            </a:r>
            <a:endParaRPr sz="1200" b="1" dirty="0">
              <a:solidFill>
                <a:srgbClr val="202124"/>
              </a:solidFill>
            </a:endParaRPr>
          </a:p>
          <a:p>
            <a:pPr marL="914400" lvl="1" indent="-304800" algn="l" rtl="0">
              <a:lnSpc>
                <a:spcPct val="115000"/>
              </a:lnSpc>
              <a:spcBef>
                <a:spcPts val="0"/>
              </a:spcBef>
              <a:spcAft>
                <a:spcPts val="0"/>
              </a:spcAft>
              <a:buClr>
                <a:srgbClr val="202124"/>
              </a:buClr>
              <a:buSzPts val="1200"/>
              <a:buAutoNum type="alphaLcPeriod"/>
            </a:pPr>
            <a:r>
              <a:rPr lang="en" sz="1200" dirty="0">
                <a:solidFill>
                  <a:srgbClr val="202124"/>
                </a:solidFill>
              </a:rPr>
              <a:t>No is a complete sentence</a:t>
            </a:r>
            <a:endParaRPr sz="1200" dirty="0">
              <a:solidFill>
                <a:srgbClr val="202124"/>
              </a:solidFill>
            </a:endParaRPr>
          </a:p>
          <a:p>
            <a:pPr marL="914400" lvl="1" indent="-304800" algn="l" rtl="0">
              <a:lnSpc>
                <a:spcPct val="115000"/>
              </a:lnSpc>
              <a:spcBef>
                <a:spcPts val="0"/>
              </a:spcBef>
              <a:spcAft>
                <a:spcPts val="0"/>
              </a:spcAft>
              <a:buClr>
                <a:srgbClr val="202124"/>
              </a:buClr>
              <a:buSzPts val="1200"/>
              <a:buAutoNum type="alphaLcPeriod"/>
            </a:pPr>
            <a:r>
              <a:rPr lang="en" sz="1200" dirty="0">
                <a:solidFill>
                  <a:srgbClr val="202124"/>
                </a:solidFill>
              </a:rPr>
              <a:t>You don't have to explain - How much detail depends on your assessment of the ask. </a:t>
            </a:r>
            <a:endParaRPr sz="1200" dirty="0">
              <a:solidFill>
                <a:srgbClr val="202124"/>
              </a:solidFill>
            </a:endParaRPr>
          </a:p>
          <a:p>
            <a:pPr marL="914400" lvl="1" indent="-304800" algn="l" rtl="0">
              <a:lnSpc>
                <a:spcPct val="115000"/>
              </a:lnSpc>
              <a:spcBef>
                <a:spcPts val="0"/>
              </a:spcBef>
              <a:spcAft>
                <a:spcPts val="0"/>
              </a:spcAft>
              <a:buClr>
                <a:srgbClr val="202124"/>
              </a:buClr>
              <a:buSzPts val="1200"/>
              <a:buAutoNum type="alphaLcPeriod"/>
            </a:pPr>
            <a:r>
              <a:rPr lang="en" sz="1200" dirty="0">
                <a:solidFill>
                  <a:srgbClr val="202124"/>
                </a:solidFill>
              </a:rPr>
              <a:t>But don't over explain or apologize, it can dilute the power of the no- you are back into the feelings of guilt</a:t>
            </a:r>
            <a:endParaRPr sz="1200" dirty="0">
              <a:solidFill>
                <a:srgbClr val="202124"/>
              </a:solidFill>
            </a:endParaRPr>
          </a:p>
          <a:p>
            <a:pPr marL="457200" lvl="0" indent="-304800" algn="l" rtl="0">
              <a:lnSpc>
                <a:spcPct val="115000"/>
              </a:lnSpc>
              <a:spcBef>
                <a:spcPts val="0"/>
              </a:spcBef>
              <a:spcAft>
                <a:spcPts val="0"/>
              </a:spcAft>
              <a:buClr>
                <a:srgbClr val="202124"/>
              </a:buClr>
              <a:buSzPts val="1200"/>
              <a:buAutoNum type="arabicPeriod"/>
            </a:pPr>
            <a:r>
              <a:rPr lang="en" sz="1200" b="1" dirty="0">
                <a:solidFill>
                  <a:srgbClr val="202124"/>
                </a:solidFill>
              </a:rPr>
              <a:t>Be positive and respectful</a:t>
            </a:r>
            <a:endParaRPr sz="1200" b="1" dirty="0">
              <a:solidFill>
                <a:srgbClr val="202124"/>
              </a:solidFill>
            </a:endParaRPr>
          </a:p>
          <a:p>
            <a:pPr marL="914400" lvl="1" indent="-304800" algn="l" rtl="0">
              <a:lnSpc>
                <a:spcPct val="115000"/>
              </a:lnSpc>
              <a:spcBef>
                <a:spcPts val="0"/>
              </a:spcBef>
              <a:spcAft>
                <a:spcPts val="0"/>
              </a:spcAft>
              <a:buClr>
                <a:srgbClr val="202124"/>
              </a:buClr>
              <a:buSzPts val="1200"/>
              <a:buAutoNum type="alphaLcPeriod"/>
            </a:pPr>
            <a:r>
              <a:rPr lang="en" sz="1200" dirty="0">
                <a:solidFill>
                  <a:srgbClr val="202124"/>
                </a:solidFill>
              </a:rPr>
              <a:t>no does not have to be mean (honesty and politeness, respect)</a:t>
            </a:r>
            <a:endParaRPr sz="1200" dirty="0">
              <a:solidFill>
                <a:srgbClr val="202124"/>
              </a:solidFill>
            </a:endParaRPr>
          </a:p>
          <a:p>
            <a:pPr marL="914400" lvl="1" indent="-304800" algn="l" rtl="0">
              <a:lnSpc>
                <a:spcPct val="115000"/>
              </a:lnSpc>
              <a:spcBef>
                <a:spcPts val="0"/>
              </a:spcBef>
              <a:spcAft>
                <a:spcPts val="0"/>
              </a:spcAft>
              <a:buClr>
                <a:srgbClr val="202124"/>
              </a:buClr>
              <a:buSzPts val="1200"/>
              <a:buAutoNum type="alphaLcPeriod"/>
            </a:pPr>
            <a:r>
              <a:rPr lang="en" sz="1200" dirty="0">
                <a:solidFill>
                  <a:srgbClr val="202124"/>
                </a:solidFill>
              </a:rPr>
              <a:t>Use I statements - explain your interests and needs</a:t>
            </a:r>
            <a:endParaRPr sz="1200" dirty="0">
              <a:solidFill>
                <a:srgbClr val="202124"/>
              </a:solidFill>
            </a:endParaRPr>
          </a:p>
          <a:p>
            <a:pPr marL="914400" lvl="1" indent="-304800" algn="l" rtl="0">
              <a:lnSpc>
                <a:spcPct val="115000"/>
              </a:lnSpc>
              <a:spcBef>
                <a:spcPts val="0"/>
              </a:spcBef>
              <a:spcAft>
                <a:spcPts val="0"/>
              </a:spcAft>
              <a:buClr>
                <a:srgbClr val="202124"/>
              </a:buClr>
              <a:buSzPts val="1200"/>
              <a:buAutoNum type="alphaLcPeriod"/>
            </a:pPr>
            <a:r>
              <a:rPr lang="en" sz="1200" dirty="0">
                <a:solidFill>
                  <a:srgbClr val="202124"/>
                </a:solidFill>
              </a:rPr>
              <a:t>Use WE statements - appeal to shared interests</a:t>
            </a:r>
            <a:endParaRPr sz="1200" dirty="0">
              <a:solidFill>
                <a:srgbClr val="202124"/>
              </a:solidFill>
            </a:endParaRPr>
          </a:p>
          <a:p>
            <a:pPr marL="457200" lvl="0" indent="-304800" algn="l" rtl="0">
              <a:lnSpc>
                <a:spcPct val="115000"/>
              </a:lnSpc>
              <a:spcBef>
                <a:spcPts val="0"/>
              </a:spcBef>
              <a:spcAft>
                <a:spcPts val="0"/>
              </a:spcAft>
              <a:buClr>
                <a:srgbClr val="202124"/>
              </a:buClr>
              <a:buSzPts val="1200"/>
              <a:buAutoNum type="arabicPeriod"/>
            </a:pPr>
            <a:r>
              <a:rPr lang="en" sz="1200" b="1" dirty="0">
                <a:solidFill>
                  <a:srgbClr val="202124"/>
                </a:solidFill>
              </a:rPr>
              <a:t>Remain firm - </a:t>
            </a:r>
            <a:r>
              <a:rPr lang="en" sz="1200" b="1" dirty="0">
                <a:solidFill>
                  <a:srgbClr val="FF0000"/>
                </a:solidFill>
              </a:rPr>
              <a:t>Kieran could negotiate the number instead of hearing no</a:t>
            </a:r>
            <a:endParaRPr sz="1200" b="1" dirty="0">
              <a:solidFill>
                <a:srgbClr val="FF0000"/>
              </a:solidFill>
            </a:endParaRPr>
          </a:p>
          <a:p>
            <a:pPr marL="914400" lvl="1" indent="-304800" algn="l" rtl="0">
              <a:lnSpc>
                <a:spcPct val="115000"/>
              </a:lnSpc>
              <a:spcBef>
                <a:spcPts val="0"/>
              </a:spcBef>
              <a:spcAft>
                <a:spcPts val="0"/>
              </a:spcAft>
              <a:buClr>
                <a:srgbClr val="202124"/>
              </a:buClr>
              <a:buSzPts val="1200"/>
              <a:buAutoNum type="alphaLcPeriod"/>
            </a:pPr>
            <a:r>
              <a:rPr lang="en" sz="1200" dirty="0">
                <a:solidFill>
                  <a:srgbClr val="202124"/>
                </a:solidFill>
              </a:rPr>
              <a:t>Repeat your positive no as many times as needed</a:t>
            </a:r>
            <a:endParaRPr sz="1200" dirty="0">
              <a:solidFill>
                <a:srgbClr val="202124"/>
              </a:solidFill>
            </a:endParaRPr>
          </a:p>
          <a:p>
            <a:pPr marL="1371600" lvl="2" indent="-304800" algn="l" rtl="0">
              <a:lnSpc>
                <a:spcPct val="115000"/>
              </a:lnSpc>
              <a:spcBef>
                <a:spcPts val="0"/>
              </a:spcBef>
              <a:spcAft>
                <a:spcPts val="0"/>
              </a:spcAft>
              <a:buClr>
                <a:srgbClr val="202124"/>
              </a:buClr>
              <a:buSzPts val="1200"/>
              <a:buAutoNum type="romanLcPeriod"/>
            </a:pPr>
            <a:r>
              <a:rPr lang="en" sz="1200" dirty="0">
                <a:solidFill>
                  <a:srgbClr val="202124"/>
                </a:solidFill>
              </a:rPr>
              <a:t>Remember that it is not easy hearing no, and people may resist</a:t>
            </a:r>
            <a:endParaRPr sz="1200" dirty="0">
              <a:solidFill>
                <a:srgbClr val="202124"/>
              </a:solidFill>
            </a:endParaRPr>
          </a:p>
          <a:p>
            <a:pPr marL="1371600" lvl="2" indent="-304800" algn="l" rtl="0">
              <a:lnSpc>
                <a:spcPct val="115000"/>
              </a:lnSpc>
              <a:spcBef>
                <a:spcPts val="0"/>
              </a:spcBef>
              <a:spcAft>
                <a:spcPts val="0"/>
              </a:spcAft>
              <a:buClr>
                <a:srgbClr val="202124"/>
              </a:buClr>
              <a:buSzPts val="1200"/>
              <a:buAutoNum type="romanLcPeriod"/>
            </a:pPr>
            <a:r>
              <a:rPr lang="en" sz="1200" dirty="0">
                <a:solidFill>
                  <a:srgbClr val="202124"/>
                </a:solidFill>
              </a:rPr>
              <a:t>Be assertive - If someone gets upset about you setting a boundary. It's more evidence that a boundary was needed.</a:t>
            </a:r>
            <a:endParaRPr sz="1200" dirty="0">
              <a:solidFill>
                <a:srgbClr val="202124"/>
              </a:solidFill>
            </a:endParaRPr>
          </a:p>
          <a:p>
            <a:pPr marL="1371600" lvl="2" indent="-304800" algn="l" rtl="0">
              <a:lnSpc>
                <a:spcPct val="115000"/>
              </a:lnSpc>
              <a:spcBef>
                <a:spcPts val="0"/>
              </a:spcBef>
              <a:spcAft>
                <a:spcPts val="0"/>
              </a:spcAft>
              <a:buClr>
                <a:srgbClr val="202124"/>
              </a:buClr>
              <a:buSzPts val="1200"/>
              <a:buAutoNum type="romanLcPeriod"/>
            </a:pPr>
            <a:r>
              <a:rPr lang="en" sz="1200" dirty="0">
                <a:solidFill>
                  <a:srgbClr val="202124"/>
                </a:solidFill>
              </a:rPr>
              <a:t>Use direct eye contact and Speak to the point</a:t>
            </a:r>
            <a:endParaRPr sz="1200" dirty="0">
              <a:solidFill>
                <a:srgbClr val="202124"/>
              </a:solidFill>
            </a:endParaRPr>
          </a:p>
          <a:p>
            <a:pPr marL="457200" lvl="0" indent="-304800" algn="l" rtl="0">
              <a:lnSpc>
                <a:spcPct val="115000"/>
              </a:lnSpc>
              <a:spcBef>
                <a:spcPts val="0"/>
              </a:spcBef>
              <a:spcAft>
                <a:spcPts val="0"/>
              </a:spcAft>
              <a:buClr>
                <a:srgbClr val="202124"/>
              </a:buClr>
              <a:buSzPts val="1200"/>
              <a:buAutoNum type="arabicPeriod"/>
            </a:pPr>
            <a:r>
              <a:rPr lang="en" sz="1200" b="1" dirty="0">
                <a:solidFill>
                  <a:srgbClr val="202124"/>
                </a:solidFill>
              </a:rPr>
              <a:t>Listen respectfully</a:t>
            </a:r>
            <a:r>
              <a:rPr lang="en" sz="1200" dirty="0">
                <a:solidFill>
                  <a:srgbClr val="202124"/>
                </a:solidFill>
              </a:rPr>
              <a:t> - Ask clarifying questions as the conversation continues - part of potential ongoing negotiation</a:t>
            </a:r>
            <a:endParaRPr sz="1200" dirty="0">
              <a:solidFill>
                <a:srgbClr val="202124"/>
              </a:solidFill>
            </a:endParaRPr>
          </a:p>
          <a:p>
            <a:pPr marL="457200" lvl="0" indent="-304800" algn="l" rtl="0">
              <a:lnSpc>
                <a:spcPct val="115000"/>
              </a:lnSpc>
              <a:spcBef>
                <a:spcPts val="0"/>
              </a:spcBef>
              <a:spcAft>
                <a:spcPts val="0"/>
              </a:spcAft>
              <a:buClr>
                <a:srgbClr val="202124"/>
              </a:buClr>
              <a:buSzPts val="1200"/>
              <a:buAutoNum type="arabicPeriod"/>
            </a:pPr>
            <a:r>
              <a:rPr lang="en" sz="1200" b="1" dirty="0">
                <a:solidFill>
                  <a:srgbClr val="202124"/>
                </a:solidFill>
              </a:rPr>
              <a:t>Keep emotions under control</a:t>
            </a:r>
            <a:r>
              <a:rPr lang="en" sz="1200" dirty="0">
                <a:solidFill>
                  <a:srgbClr val="202124"/>
                </a:solidFill>
              </a:rPr>
              <a:t> - Don't counterattack </a:t>
            </a:r>
            <a:endParaRPr sz="1200" dirty="0">
              <a:solidFill>
                <a:srgbClr val="202124"/>
              </a:solidFill>
            </a:endParaRPr>
          </a:p>
          <a:p>
            <a:pPr marL="457200" lvl="0" indent="-304800" algn="l" rtl="0">
              <a:lnSpc>
                <a:spcPct val="115000"/>
              </a:lnSpc>
              <a:spcBef>
                <a:spcPts val="0"/>
              </a:spcBef>
              <a:spcAft>
                <a:spcPts val="0"/>
              </a:spcAft>
              <a:buClr>
                <a:schemeClr val="dk1"/>
              </a:buClr>
              <a:buSzPts val="1200"/>
              <a:buAutoNum type="arabicPeriod"/>
            </a:pPr>
            <a:r>
              <a:rPr lang="en" sz="1200" b="1" dirty="0">
                <a:solidFill>
                  <a:schemeClr val="dk1"/>
                </a:solidFill>
              </a:rPr>
              <a:t>Accept no’s from others graciously</a:t>
            </a:r>
            <a:endParaRPr sz="1200" b="1"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a4c63e5a3_3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14a4c63e5a3_3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sz="1200" b="1" dirty="0">
                <a:solidFill>
                  <a:schemeClr val="dk1"/>
                </a:solidFill>
              </a:rPr>
              <a:t>12:45 – 12:46 - explain</a:t>
            </a:r>
            <a:endParaRPr sz="1200" b="1" dirty="0">
              <a:solidFill>
                <a:schemeClr val="dk1"/>
              </a:solidFill>
            </a:endParaRPr>
          </a:p>
          <a:p>
            <a:pPr marL="0" lvl="0" indent="0" algn="l" rtl="0">
              <a:lnSpc>
                <a:spcPct val="115000"/>
              </a:lnSpc>
              <a:spcBef>
                <a:spcPts val="1200"/>
              </a:spcBef>
              <a:spcAft>
                <a:spcPts val="0"/>
              </a:spcAft>
              <a:buSzPts val="1100"/>
              <a:buNone/>
            </a:pPr>
            <a:r>
              <a:rPr lang="en" sz="1200" b="1" dirty="0">
                <a:solidFill>
                  <a:schemeClr val="dk1"/>
                </a:solidFill>
              </a:rPr>
              <a:t>CK and step 7 is practice, practice practice!!!</a:t>
            </a:r>
            <a:endParaRPr sz="12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 sz="1200" b="1"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r>
              <a:rPr lang="en" sz="1200" b="1" dirty="0">
                <a:solidFill>
                  <a:srgbClr val="FF0000"/>
                </a:solidFill>
              </a:rPr>
              <a:t>Kieran</a:t>
            </a:r>
            <a:endParaRPr sz="1200" b="1"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endParaRPr lang="en" sz="1200" b="1"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r>
              <a:rPr lang="en" sz="1200" b="1" dirty="0">
                <a:solidFill>
                  <a:srgbClr val="FF0000"/>
                </a:solidFill>
              </a:rPr>
              <a:t>7 minutes breakout room – random rooms of 2-3 –12:46-12:53</a:t>
            </a:r>
          </a:p>
          <a:p>
            <a:pPr marL="0" lvl="0" indent="0" algn="l" rtl="0">
              <a:lnSpc>
                <a:spcPct val="115000"/>
              </a:lnSpc>
              <a:spcBef>
                <a:spcPts val="1200"/>
              </a:spcBef>
              <a:spcAft>
                <a:spcPts val="0"/>
              </a:spcAft>
              <a:buClr>
                <a:schemeClr val="dk1"/>
              </a:buClr>
              <a:buSzPts val="1100"/>
              <a:buFont typeface="Arial"/>
              <a:buNone/>
            </a:pPr>
            <a:endParaRPr lang="en" sz="1200" b="1"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r>
              <a:rPr lang="en" sz="1200" b="1" dirty="0">
                <a:solidFill>
                  <a:srgbClr val="FF0000"/>
                </a:solidFill>
              </a:rPr>
              <a:t>Activity - Pairs of attendees practice saying no to either our scenario or own issue and get feedback from one another on their issue</a:t>
            </a:r>
          </a:p>
          <a:p>
            <a:pPr marL="228600" lvl="0" indent="-228600" algn="l" rtl="0">
              <a:lnSpc>
                <a:spcPct val="115000"/>
              </a:lnSpc>
              <a:spcBef>
                <a:spcPts val="1200"/>
              </a:spcBef>
              <a:spcAft>
                <a:spcPts val="0"/>
              </a:spcAft>
              <a:buClr>
                <a:schemeClr val="dk1"/>
              </a:buClr>
              <a:buSzPts val="1100"/>
              <a:buFont typeface="+mj-lt"/>
              <a:buAutoNum type="arabicPeriod"/>
            </a:pPr>
            <a:r>
              <a:rPr lang="en-US" sz="1200" b="0" dirty="0">
                <a:solidFill>
                  <a:srgbClr val="FF0000"/>
                </a:solidFill>
              </a:rPr>
              <a:t>T</a:t>
            </a:r>
            <a:r>
              <a:rPr lang="en" sz="1200" b="0" dirty="0">
                <a:solidFill>
                  <a:srgbClr val="FF0000"/>
                </a:solidFill>
              </a:rPr>
              <a:t>ake turns briefly stating what you want to say no to – super brief context</a:t>
            </a:r>
          </a:p>
          <a:p>
            <a:pPr marL="228600" lvl="0" indent="-228600" algn="l" rtl="0">
              <a:lnSpc>
                <a:spcPct val="115000"/>
              </a:lnSpc>
              <a:spcBef>
                <a:spcPts val="1200"/>
              </a:spcBef>
              <a:spcAft>
                <a:spcPts val="0"/>
              </a:spcAft>
              <a:buClr>
                <a:schemeClr val="dk1"/>
              </a:buClr>
              <a:buSzPts val="1100"/>
              <a:buFont typeface="+mj-lt"/>
              <a:buAutoNum type="arabicPeriod"/>
            </a:pPr>
            <a:r>
              <a:rPr lang="en-US" sz="1200" b="0" dirty="0">
                <a:solidFill>
                  <a:srgbClr val="FF0000"/>
                </a:solidFill>
              </a:rPr>
              <a:t>T</a:t>
            </a:r>
            <a:r>
              <a:rPr lang="en" sz="1200" b="0" dirty="0">
                <a:solidFill>
                  <a:srgbClr val="FF0000"/>
                </a:solidFill>
              </a:rPr>
              <a:t>hen practice saying your no actually say the words- There are NO scripts on the last 2 pages of playbook</a:t>
            </a:r>
          </a:p>
          <a:p>
            <a:pPr marL="228600" lvl="0" indent="-228600" algn="l" rtl="0">
              <a:lnSpc>
                <a:spcPct val="115000"/>
              </a:lnSpc>
              <a:spcBef>
                <a:spcPts val="1200"/>
              </a:spcBef>
              <a:spcAft>
                <a:spcPts val="0"/>
              </a:spcAft>
              <a:buClr>
                <a:schemeClr val="dk1"/>
              </a:buClr>
              <a:buSzPts val="1100"/>
              <a:buFont typeface="+mj-lt"/>
              <a:buAutoNum type="arabicPeriod"/>
            </a:pPr>
            <a:r>
              <a:rPr lang="en-US" sz="1200" b="0" dirty="0">
                <a:solidFill>
                  <a:srgbClr val="FF0000"/>
                </a:solidFill>
              </a:rPr>
              <a:t>N</a:t>
            </a:r>
            <a:r>
              <a:rPr lang="en" sz="1200" b="0" dirty="0">
                <a:solidFill>
                  <a:srgbClr val="FF0000"/>
                </a:solidFill>
              </a:rPr>
              <a:t>otice how it feels</a:t>
            </a:r>
          </a:p>
          <a:p>
            <a:pPr marL="228600" lvl="0" indent="-228600" algn="l" rtl="0">
              <a:lnSpc>
                <a:spcPct val="115000"/>
              </a:lnSpc>
              <a:spcBef>
                <a:spcPts val="1200"/>
              </a:spcBef>
              <a:spcAft>
                <a:spcPts val="0"/>
              </a:spcAft>
              <a:buClr>
                <a:schemeClr val="dk1"/>
              </a:buClr>
              <a:buSzPts val="1100"/>
              <a:buFont typeface="+mj-lt"/>
              <a:buAutoNum type="arabicPeriod"/>
            </a:pPr>
            <a:r>
              <a:rPr lang="en-US" sz="1200" b="0" dirty="0">
                <a:solidFill>
                  <a:srgbClr val="FF0000"/>
                </a:solidFill>
              </a:rPr>
              <a:t>O</a:t>
            </a:r>
            <a:r>
              <a:rPr lang="en" sz="1200" b="0" dirty="0">
                <a:solidFill>
                  <a:srgbClr val="FF0000"/>
                </a:solidFill>
              </a:rPr>
              <a:t>ther person/s can give feedback</a:t>
            </a:r>
          </a:p>
          <a:p>
            <a:pPr marL="228600" lvl="0" indent="-228600" algn="l" rtl="0">
              <a:lnSpc>
                <a:spcPct val="115000"/>
              </a:lnSpc>
              <a:spcBef>
                <a:spcPts val="1200"/>
              </a:spcBef>
              <a:spcAft>
                <a:spcPts val="0"/>
              </a:spcAft>
              <a:buClr>
                <a:schemeClr val="dk1"/>
              </a:buClr>
              <a:buSzPts val="1100"/>
              <a:buFont typeface="+mj-lt"/>
              <a:buAutoNum type="arabicPeriod"/>
            </a:pPr>
            <a:r>
              <a:rPr lang="en" sz="1200" b="0" dirty="0">
                <a:solidFill>
                  <a:srgbClr val="FF0000"/>
                </a:solidFill>
              </a:rPr>
              <a:t>Then switch</a:t>
            </a:r>
          </a:p>
          <a:p>
            <a:pPr marL="0" lvl="0" indent="0" algn="l" rtl="0">
              <a:lnSpc>
                <a:spcPct val="115000"/>
              </a:lnSpc>
              <a:spcBef>
                <a:spcPts val="1200"/>
              </a:spcBef>
              <a:spcAft>
                <a:spcPts val="0"/>
              </a:spcAft>
              <a:buClr>
                <a:schemeClr val="dk1"/>
              </a:buClr>
              <a:buSzPts val="1100"/>
              <a:buFont typeface="+mj-lt"/>
              <a:buNone/>
            </a:pPr>
            <a:endParaRPr lang="en" sz="1200" b="1" dirty="0">
              <a:solidFill>
                <a:srgbClr val="FF0000"/>
              </a:solidFill>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mj-lt"/>
              <a:buNone/>
              <a:tabLst/>
              <a:defRPr/>
            </a:pPr>
            <a:r>
              <a:rPr lang="en-US" sz="1200" b="1" dirty="0">
                <a:solidFill>
                  <a:srgbClr val="FF0000"/>
                </a:solidFill>
              </a:rPr>
              <a:t>3-minute</a:t>
            </a:r>
            <a:r>
              <a:rPr lang="en" sz="1200" b="1" dirty="0">
                <a:solidFill>
                  <a:srgbClr val="FF0000"/>
                </a:solidFill>
              </a:rPr>
              <a:t> people report how it felt, feedback – unmute or shrare in chat – 12:53 – 12:56</a:t>
            </a:r>
          </a:p>
          <a:p>
            <a:pPr marL="228600" lvl="0" indent="-228600" algn="l" rtl="0">
              <a:lnSpc>
                <a:spcPct val="115000"/>
              </a:lnSpc>
              <a:spcBef>
                <a:spcPts val="1200"/>
              </a:spcBef>
              <a:spcAft>
                <a:spcPts val="0"/>
              </a:spcAft>
              <a:buClr>
                <a:schemeClr val="dk1"/>
              </a:buClr>
              <a:buSzPts val="1100"/>
              <a:buFont typeface="+mj-lt"/>
              <a:buAutoNum type="arabicPeriod"/>
            </a:pPr>
            <a:r>
              <a:rPr lang="en" sz="1200" dirty="0">
                <a:solidFill>
                  <a:srgbClr val="FF0000"/>
                </a:solidFill>
              </a:rPr>
              <a:t>How did it feel when you practiced saying no?</a:t>
            </a:r>
          </a:p>
          <a:p>
            <a:pPr marL="228600" lvl="0" indent="-228600" algn="l" rtl="0">
              <a:lnSpc>
                <a:spcPct val="115000"/>
              </a:lnSpc>
              <a:spcBef>
                <a:spcPts val="1200"/>
              </a:spcBef>
              <a:spcAft>
                <a:spcPts val="0"/>
              </a:spcAft>
              <a:buClr>
                <a:schemeClr val="dk1"/>
              </a:buClr>
              <a:buSzPts val="1100"/>
              <a:buFont typeface="+mj-lt"/>
              <a:buAutoNum type="arabicPeriod"/>
            </a:pPr>
            <a:r>
              <a:rPr lang="en" sz="1200" dirty="0">
                <a:solidFill>
                  <a:srgbClr val="FF0000"/>
                </a:solidFill>
              </a:rPr>
              <a:t>Did you get good feedback?</a:t>
            </a:r>
            <a:endParaRPr sz="1200" dirty="0">
              <a:solidFill>
                <a:srgbClr val="FF0000"/>
              </a:solidFill>
            </a:endParaRPr>
          </a:p>
          <a:p>
            <a:pPr marL="0" lvl="0" indent="0" algn="l" rtl="0">
              <a:lnSpc>
                <a:spcPct val="115000"/>
              </a:lnSpc>
              <a:spcBef>
                <a:spcPts val="1200"/>
              </a:spcBef>
              <a:spcAft>
                <a:spcPts val="0"/>
              </a:spcAft>
              <a:buClr>
                <a:schemeClr val="dk1"/>
              </a:buClr>
              <a:buSzPts val="1100"/>
              <a:buFont typeface="Arial"/>
              <a:buNone/>
            </a:pPr>
            <a:endParaRPr lang="en" sz="1200" b="1" dirty="0">
              <a:solidFill>
                <a:srgbClr val="FF0000"/>
              </a:solidFill>
            </a:endParaRPr>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a4c63e5a3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4a4c63e5a3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rPr>
              <a:t>12:56 – 12:58</a:t>
            </a:r>
            <a:endParaRPr sz="1200" b="1" dirty="0">
              <a:solidFill>
                <a:schemeClr val="dk1"/>
              </a:solidFill>
            </a:endParaRPr>
          </a:p>
          <a:p>
            <a:pPr marL="0" lvl="0" indent="0" algn="l" rtl="0">
              <a:spcBef>
                <a:spcPts val="0"/>
              </a:spcBef>
              <a:spcAft>
                <a:spcPts val="0"/>
              </a:spcAft>
              <a:buSzPts val="1100"/>
              <a:buNone/>
            </a:pPr>
            <a:endParaRPr lang="en" sz="1200" dirty="0">
              <a:solidFill>
                <a:schemeClr val="dk1"/>
              </a:solidFill>
            </a:endParaRPr>
          </a:p>
          <a:p>
            <a:pPr marL="0" lvl="0" indent="0" algn="l" rtl="0">
              <a:spcBef>
                <a:spcPts val="0"/>
              </a:spcBef>
              <a:spcAft>
                <a:spcPts val="0"/>
              </a:spcAft>
              <a:buSzPts val="1100"/>
              <a:buNone/>
            </a:pPr>
            <a:r>
              <a:rPr lang="en" sz="1200" b="1" dirty="0">
                <a:solidFill>
                  <a:schemeClr val="dk1"/>
                </a:solidFill>
              </a:rPr>
              <a:t>KH</a:t>
            </a:r>
          </a:p>
          <a:p>
            <a:pPr marL="0" lvl="0" indent="0" algn="l" rtl="0">
              <a:spcBef>
                <a:spcPts val="0"/>
              </a:spcBef>
              <a:spcAft>
                <a:spcPts val="0"/>
              </a:spcAft>
              <a:buSzPts val="1100"/>
              <a:buNone/>
            </a:pPr>
            <a:endParaRPr sz="1200" dirty="0">
              <a:solidFill>
                <a:schemeClr val="dk1"/>
              </a:solidFill>
            </a:endParaRPr>
          </a:p>
          <a:p>
            <a:pPr marL="0" lvl="0" indent="0" algn="l" rtl="0">
              <a:spcBef>
                <a:spcPts val="0"/>
              </a:spcBef>
              <a:spcAft>
                <a:spcPts val="0"/>
              </a:spcAft>
              <a:buSzPts val="1100"/>
              <a:buNone/>
            </a:pPr>
            <a:r>
              <a:rPr lang="en" sz="1200" dirty="0">
                <a:solidFill>
                  <a:schemeClr val="dk1"/>
                </a:solidFill>
              </a:rPr>
              <a:t>You can see on </a:t>
            </a:r>
            <a:r>
              <a:rPr lang="en" sz="1200" b="1" dirty="0">
                <a:solidFill>
                  <a:schemeClr val="dk1"/>
                </a:solidFill>
              </a:rPr>
              <a:t>p. 6 of the playbook</a:t>
            </a:r>
            <a:r>
              <a:rPr lang="en" sz="1200" dirty="0">
                <a:solidFill>
                  <a:schemeClr val="dk1"/>
                </a:solidFill>
              </a:rPr>
              <a:t>, we have re-listed the reflection questions. This is your action plan. Finish working through all of the reflection questions, including thinking about the type of NO, and actually draft it out.</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4042cd15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4042cd1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dirty="0">
                <a:solidFill>
                  <a:schemeClr val="dk1"/>
                </a:solidFill>
              </a:rPr>
              <a:t>12:02 – 12:04</a:t>
            </a:r>
          </a:p>
          <a:p>
            <a:pPr marL="0" lvl="0" indent="0" algn="l" rtl="0">
              <a:lnSpc>
                <a:spcPct val="115000"/>
              </a:lnSpc>
              <a:spcBef>
                <a:spcPts val="0"/>
              </a:spcBef>
              <a:spcAft>
                <a:spcPts val="0"/>
              </a:spcAft>
              <a:buNone/>
            </a:pPr>
            <a:endParaRPr sz="1200" b="1" dirty="0">
              <a:solidFill>
                <a:schemeClr val="dk1"/>
              </a:solidFill>
            </a:endParaRPr>
          </a:p>
          <a:p>
            <a:pPr marL="0" lvl="0" indent="0" algn="l" rtl="0">
              <a:lnSpc>
                <a:spcPct val="115000"/>
              </a:lnSpc>
              <a:spcBef>
                <a:spcPts val="0"/>
              </a:spcBef>
              <a:spcAft>
                <a:spcPts val="0"/>
              </a:spcAft>
              <a:buNone/>
            </a:pPr>
            <a:r>
              <a:rPr lang="en" sz="1200" b="1" dirty="0">
                <a:solidFill>
                  <a:schemeClr val="dk1"/>
                </a:solidFill>
              </a:rPr>
              <a:t>KH</a:t>
            </a:r>
            <a:endParaRPr sz="1200" b="1" dirty="0">
              <a:solidFill>
                <a:schemeClr val="dk1"/>
              </a:solidFill>
            </a:endParaRPr>
          </a:p>
          <a:p>
            <a:pPr marL="0" lvl="0" indent="0" algn="l" rtl="0">
              <a:lnSpc>
                <a:spcPct val="115000"/>
              </a:lnSpc>
              <a:spcBef>
                <a:spcPts val="0"/>
              </a:spcBef>
              <a:spcAft>
                <a:spcPts val="0"/>
              </a:spcAft>
              <a:buNone/>
            </a:pPr>
            <a:r>
              <a:rPr lang="en" sz="1200" b="1" dirty="0">
                <a:solidFill>
                  <a:schemeClr val="dk2"/>
                </a:solidFill>
              </a:rPr>
              <a:t>Reflection: </a:t>
            </a:r>
            <a:r>
              <a:rPr lang="en" sz="1200" dirty="0">
                <a:solidFill>
                  <a:schemeClr val="dk2"/>
                </a:solidFill>
              </a:rPr>
              <a:t>The first thing we are going to have you do is to</a:t>
            </a:r>
            <a:r>
              <a:rPr lang="en" sz="1200" b="1" dirty="0">
                <a:solidFill>
                  <a:schemeClr val="dk2"/>
                </a:solidFill>
              </a:rPr>
              <a:t> </a:t>
            </a:r>
            <a:r>
              <a:rPr lang="en" sz="1200" dirty="0">
                <a:solidFill>
                  <a:schemeClr val="dk2"/>
                </a:solidFill>
              </a:rPr>
              <a:t>think about something you need or want to say no to at work (future, now or past), and write that down in your playbook on p. 1.</a:t>
            </a:r>
            <a:endParaRPr sz="1200" dirty="0">
              <a:solidFill>
                <a:schemeClr val="dk2"/>
              </a:solidFill>
            </a:endParaRPr>
          </a:p>
          <a:p>
            <a:pPr marL="0" lvl="0" indent="0" algn="l" rtl="0">
              <a:lnSpc>
                <a:spcPct val="115000"/>
              </a:lnSpc>
              <a:spcBef>
                <a:spcPts val="0"/>
              </a:spcBef>
              <a:spcAft>
                <a:spcPts val="0"/>
              </a:spcAft>
              <a:buNone/>
            </a:pPr>
            <a:endParaRPr sz="1200" dirty="0">
              <a:solidFill>
                <a:schemeClr val="dk2"/>
              </a:solidFill>
            </a:endParaRPr>
          </a:p>
          <a:p>
            <a:pPr marL="0" lvl="0" indent="0" algn="l" rtl="0">
              <a:lnSpc>
                <a:spcPct val="115000"/>
              </a:lnSpc>
              <a:spcBef>
                <a:spcPts val="0"/>
              </a:spcBef>
              <a:spcAft>
                <a:spcPts val="0"/>
              </a:spcAft>
              <a:buNone/>
            </a:pPr>
            <a:r>
              <a:rPr lang="en" sz="1200" dirty="0">
                <a:solidFill>
                  <a:schemeClr val="dk2"/>
                </a:solidFill>
              </a:rPr>
              <a:t>We are going to work through how you can say no as we go through today's session.</a:t>
            </a:r>
          </a:p>
          <a:p>
            <a:pPr marL="0" lvl="0" indent="0" algn="l" rtl="0">
              <a:lnSpc>
                <a:spcPct val="115000"/>
              </a:lnSpc>
              <a:spcBef>
                <a:spcPts val="0"/>
              </a:spcBef>
              <a:spcAft>
                <a:spcPts val="0"/>
              </a:spcAft>
              <a:buNone/>
            </a:pPr>
            <a:endParaRPr lang="en" sz="1200" dirty="0">
              <a:solidFill>
                <a:schemeClr val="dk2"/>
              </a:solidFill>
            </a:endParaRPr>
          </a:p>
          <a:p>
            <a:pPr marL="0" lvl="0" indent="0" algn="l" rtl="0">
              <a:lnSpc>
                <a:spcPct val="115000"/>
              </a:lnSpc>
              <a:spcBef>
                <a:spcPts val="0"/>
              </a:spcBef>
              <a:spcAft>
                <a:spcPts val="0"/>
              </a:spcAft>
              <a:buNone/>
            </a:pPr>
            <a:r>
              <a:rPr lang="en" sz="1200" dirty="0">
                <a:solidFill>
                  <a:schemeClr val="dk2"/>
                </a:solidFill>
              </a:rPr>
              <a:t>We will give you a minute to think about this. Feel free to share in chat if you feel comfortable, but this is mainly for you.</a:t>
            </a:r>
            <a:endParaRPr dirty="0">
              <a:solidFill>
                <a:schemeClr val="dk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51adc1b7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51adc1b7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rPr>
              <a:t>12:58 – 1:00</a:t>
            </a:r>
          </a:p>
          <a:p>
            <a:pPr marL="0" lvl="0" indent="0" algn="l" rtl="0">
              <a:spcBef>
                <a:spcPts val="0"/>
              </a:spcBef>
              <a:spcAft>
                <a:spcPts val="0"/>
              </a:spcAft>
              <a:buNone/>
            </a:pPr>
            <a:endParaRPr lang="en" sz="1200" b="1" dirty="0">
              <a:solidFill>
                <a:schemeClr val="dk1"/>
              </a:solidFill>
            </a:endParaRPr>
          </a:p>
          <a:p>
            <a:pPr marL="0" lvl="0" indent="0" algn="l" rtl="0">
              <a:spcBef>
                <a:spcPts val="0"/>
              </a:spcBef>
              <a:spcAft>
                <a:spcPts val="0"/>
              </a:spcAft>
              <a:buNone/>
            </a:pPr>
            <a:r>
              <a:rPr lang="en" sz="1200" b="1" dirty="0">
                <a:solidFill>
                  <a:schemeClr val="dk1"/>
                </a:solidFill>
              </a:rPr>
              <a:t>CK</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As we wrap up today, we want to say thanks for attending the session. Your gift today you say no is this lovely flow chart! Hang it up at work where you can see it as a reminder of your No action plan.</a:t>
            </a:r>
          </a:p>
          <a:p>
            <a:pPr marL="0" lvl="0" indent="0" algn="l" rtl="0">
              <a:spcBef>
                <a:spcPts val="0"/>
              </a:spcBef>
              <a:spcAft>
                <a:spcPts val="0"/>
              </a:spcAft>
              <a:buNone/>
            </a:pPr>
            <a:endParaRPr lang="en" sz="1200" dirty="0">
              <a:solidFill>
                <a:schemeClr val="dk1"/>
              </a:solidFill>
            </a:endParaRPr>
          </a:p>
          <a:p>
            <a:pPr marL="0" lvl="0" indent="0" algn="l" rtl="0">
              <a:spcBef>
                <a:spcPts val="0"/>
              </a:spcBef>
              <a:spcAft>
                <a:spcPts val="0"/>
              </a:spcAft>
              <a:buNone/>
            </a:pPr>
            <a:r>
              <a:rPr lang="en" sz="1200" b="1" dirty="0">
                <a:solidFill>
                  <a:schemeClr val="dk1"/>
                </a:solidFill>
              </a:rPr>
              <a:t>Kieran sends link to jpg - </a:t>
            </a:r>
            <a:r>
              <a:rPr lang="en-US" sz="1200" b="1" dirty="0">
                <a:solidFill>
                  <a:schemeClr val="dk1"/>
                </a:solidFill>
              </a:rPr>
              <a:t>https://drive.google.com/file/d/1iDxNcyBzsW4X9ZV1zVMBKHgJ94YJFPam/view?usp=sharing </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So use the last few minutes we have to work on action plan - and fill out survey</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Survey - </a:t>
            </a:r>
            <a:r>
              <a:rPr lang="en-US" sz="1200" dirty="0">
                <a:solidFill>
                  <a:schemeClr val="dk1"/>
                </a:solidFill>
              </a:rPr>
              <a:t>https://www.surveygizmo.com/s3/4404594/kreger-c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Questions?</a:t>
            </a:r>
            <a:endParaRPr sz="1200" dirty="0">
              <a:solidFill>
                <a:schemeClr val="dk1"/>
              </a:solidFill>
            </a:endParaRPr>
          </a:p>
          <a:p>
            <a:pPr marL="0" lvl="0" indent="0" algn="l" rtl="0">
              <a:spcBef>
                <a:spcPts val="0"/>
              </a:spcBef>
              <a:spcAft>
                <a:spcPts val="0"/>
              </a:spcAft>
              <a:buNone/>
            </a:pPr>
            <a:endParaRPr sz="1200" b="1"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a4c63e5a3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14a4c63e5a3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44042cd15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44042cd1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rPr>
              <a:t>12:04 – 12:07</a:t>
            </a:r>
            <a:endParaRPr b="1"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rgbClr val="FF0000"/>
                </a:solidFill>
              </a:rPr>
              <a:t>Redo scenario</a:t>
            </a:r>
            <a:endParaRPr b="1" dirty="0">
              <a:solidFill>
                <a:srgbClr val="FF0000"/>
              </a:solidFill>
            </a:endParaRPr>
          </a:p>
          <a:p>
            <a:pPr marL="0" lvl="0" indent="0" algn="l" rtl="0">
              <a:spcBef>
                <a:spcPts val="0"/>
              </a:spcBef>
              <a:spcAft>
                <a:spcPts val="0"/>
              </a:spcAft>
              <a:buNone/>
            </a:pPr>
            <a:r>
              <a:rPr lang="en" b="1" dirty="0">
                <a:solidFill>
                  <a:srgbClr val="FF0000"/>
                </a:solidFill>
              </a:rPr>
              <a:t>CK - So to start…Kieran interrupts again</a:t>
            </a:r>
            <a:endParaRPr b="1" dirty="0">
              <a:solidFill>
                <a:srgbClr val="FF0000"/>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 b="1" dirty="0">
                <a:solidFill>
                  <a:srgbClr val="FF0000"/>
                </a:solidFill>
              </a:rPr>
              <a:t>Kieran - Hey, as your boss, I think this content is awesome, and I would love to share it with the world….</a:t>
            </a:r>
            <a:endParaRPr b="1" dirty="0">
              <a:solidFill>
                <a:srgbClr val="FF0000"/>
              </a:solidFill>
            </a:endParaRPr>
          </a:p>
          <a:p>
            <a:pPr marL="0" lvl="0" indent="0" algn="l" rtl="0">
              <a:spcBef>
                <a:spcPts val="0"/>
              </a:spcBef>
              <a:spcAft>
                <a:spcPts val="0"/>
              </a:spcAft>
              <a:buNone/>
            </a:pPr>
            <a:endParaRPr lang="en" b="1" dirty="0">
              <a:solidFill>
                <a:srgbClr val="FF0000"/>
              </a:solidFill>
            </a:endParaRPr>
          </a:p>
          <a:p>
            <a:pPr marL="0" lvl="0" indent="0" algn="l" rtl="0">
              <a:spcBef>
                <a:spcPts val="0"/>
              </a:spcBef>
              <a:spcAft>
                <a:spcPts val="0"/>
              </a:spcAft>
              <a:buNone/>
            </a:pPr>
            <a:r>
              <a:rPr lang="en" b="1" dirty="0">
                <a:solidFill>
                  <a:srgbClr val="FF0000"/>
                </a:solidFill>
              </a:rPr>
              <a:t>CK grudgingly says yes - Ok, yes… boss</a:t>
            </a:r>
            <a:endParaRPr b="1" dirty="0">
              <a:solidFill>
                <a:srgbClr val="FF0000"/>
              </a:solidFill>
            </a:endParaRPr>
          </a:p>
          <a:p>
            <a:pPr marL="0" lvl="0" indent="0" algn="l" rtl="0">
              <a:spcBef>
                <a:spcPts val="0"/>
              </a:spcBef>
              <a:spcAft>
                <a:spcPts val="0"/>
              </a:spcAft>
              <a:buNone/>
            </a:pPr>
            <a:endParaRPr lang="en" b="1" dirty="0">
              <a:solidFill>
                <a:srgbClr val="FF0000"/>
              </a:solidFill>
            </a:endParaRPr>
          </a:p>
          <a:p>
            <a:pPr marL="0" lvl="0" indent="0" algn="l" rtl="0">
              <a:spcBef>
                <a:spcPts val="0"/>
              </a:spcBef>
              <a:spcAft>
                <a:spcPts val="0"/>
              </a:spcAft>
              <a:buNone/>
            </a:pPr>
            <a:r>
              <a:rPr lang="en" b="1" dirty="0">
                <a:solidFill>
                  <a:srgbClr val="FF0000"/>
                </a:solidFill>
              </a:rPr>
              <a:t>Skit ends awkwardly…we stare at each other for a few seconds…</a:t>
            </a:r>
            <a:endParaRPr b="1" dirty="0">
              <a:solidFill>
                <a:srgbClr val="FF0000"/>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b="1" dirty="0">
                <a:solidFill>
                  <a:schemeClr val="dk2"/>
                </a:solidFill>
              </a:rPr>
              <a:t>CK</a:t>
            </a:r>
            <a:endParaRPr b="1" dirty="0">
              <a:solidFill>
                <a:schemeClr val="dk2"/>
              </a:solidFill>
            </a:endParaRPr>
          </a:p>
          <a:p>
            <a:pPr marL="0" lvl="0" indent="0" algn="l" rtl="0">
              <a:spcBef>
                <a:spcPts val="0"/>
              </a:spcBef>
              <a:spcAft>
                <a:spcPts val="0"/>
              </a:spcAft>
              <a:buNone/>
            </a:pPr>
            <a:r>
              <a:rPr lang="en" b="0" dirty="0">
                <a:solidFill>
                  <a:schemeClr val="dk1"/>
                </a:solidFill>
              </a:rPr>
              <a:t>So, as you can see, saying no can be hard. But why?</a:t>
            </a:r>
            <a:endParaRPr b="0" dirty="0">
              <a:solidFill>
                <a:schemeClr val="dk1"/>
              </a:solidFill>
            </a:endParaRPr>
          </a:p>
          <a:p>
            <a:pPr marL="0" lvl="0" indent="0" algn="l" rtl="0">
              <a:spcBef>
                <a:spcPts val="0"/>
              </a:spcBef>
              <a:spcAft>
                <a:spcPts val="0"/>
              </a:spcAft>
              <a:buNone/>
            </a:pPr>
            <a:r>
              <a:rPr lang="en" b="0" dirty="0">
                <a:solidFill>
                  <a:schemeClr val="dk2"/>
                </a:solidFill>
              </a:rPr>
              <a:t>Activity: Group brainstorm to answer why it is hard to say no – </a:t>
            </a:r>
            <a:r>
              <a:rPr lang="en" b="1" dirty="0">
                <a:solidFill>
                  <a:schemeClr val="dk2"/>
                </a:solidFill>
              </a:rPr>
              <a:t>Use Chat</a:t>
            </a:r>
            <a:endParaRPr b="1" dirty="0">
              <a:solidFill>
                <a:schemeClr val="dk2"/>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 b="1" dirty="0">
                <a:solidFill>
                  <a:schemeClr val="dk1"/>
                </a:solidFill>
              </a:rPr>
              <a:t>CK</a:t>
            </a:r>
            <a:endParaRPr b="1" dirty="0">
              <a:solidFill>
                <a:schemeClr val="dk1"/>
              </a:solidFill>
            </a:endParaRPr>
          </a:p>
          <a:p>
            <a:pPr marL="0" lvl="0" indent="0" algn="l" rtl="0">
              <a:spcBef>
                <a:spcPts val="0"/>
              </a:spcBef>
              <a:spcAft>
                <a:spcPts val="0"/>
              </a:spcAft>
              <a:buNone/>
            </a:pPr>
            <a:r>
              <a:rPr lang="en" b="1" dirty="0">
                <a:solidFill>
                  <a:schemeClr val="dk1"/>
                </a:solidFill>
              </a:rPr>
              <a:t>Things we can mention</a:t>
            </a:r>
            <a:endParaRPr b="1" dirty="0">
              <a:solidFill>
                <a:schemeClr val="dk1"/>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It is important</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Patrons need so much</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US" dirty="0">
                <a:solidFill>
                  <a:srgbClr val="0000FF"/>
                </a:solidFill>
              </a:rPr>
              <a:t>Can't</a:t>
            </a:r>
            <a:r>
              <a:rPr lang="en" dirty="0">
                <a:solidFill>
                  <a:srgbClr val="0000FF"/>
                </a:solidFill>
              </a:rPr>
              <a:t> say no to boss or other authority</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We don’t want to let colleagues down</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Path of least resistance - Yes just feels easier</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People pleaser</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Don't want to be rude</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Don't want to seem lazy</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Guilt</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Perfectionism</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Overachiever</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If I dont do it no one will</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No one can do it as well as i can</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Saying yes to be the martyr - people do not admire martyrs</a:t>
            </a:r>
            <a:endParaRPr dirty="0">
              <a:solidFill>
                <a:srgbClr val="0000FF"/>
              </a:solidFill>
            </a:endParaRPr>
          </a:p>
          <a:p>
            <a:pPr marL="457200" lvl="0" indent="-298450" algn="l" rtl="0">
              <a:lnSpc>
                <a:spcPct val="115000"/>
              </a:lnSpc>
              <a:spcBef>
                <a:spcPts val="0"/>
              </a:spcBef>
              <a:spcAft>
                <a:spcPts val="0"/>
              </a:spcAft>
              <a:buClr>
                <a:srgbClr val="0000FF"/>
              </a:buClr>
              <a:buSzPts val="1100"/>
              <a:buChar char="●"/>
            </a:pPr>
            <a:r>
              <a:rPr lang="en" dirty="0">
                <a:solidFill>
                  <a:srgbClr val="0000FF"/>
                </a:solidFill>
              </a:rPr>
              <a:t>Just to say you did it</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Afraid of missing out</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Saying no is selfish</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Because we have been taught that we have to</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Good manners</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Hard work ethic</a:t>
            </a:r>
            <a:endParaRPr sz="1200" dirty="0">
              <a:solidFill>
                <a:srgbClr val="0000FF"/>
              </a:solidFill>
            </a:endParaRPr>
          </a:p>
          <a:p>
            <a:pPr marL="457200" lvl="0" indent="-298450" algn="l" rtl="0">
              <a:lnSpc>
                <a:spcPct val="115000"/>
              </a:lnSpc>
              <a:spcBef>
                <a:spcPts val="0"/>
              </a:spcBef>
              <a:spcAft>
                <a:spcPts val="0"/>
              </a:spcAft>
              <a:buClr>
                <a:schemeClr val="dk1"/>
              </a:buClr>
              <a:buSzPts val="1100"/>
              <a:buChar char="●"/>
            </a:pPr>
            <a:r>
              <a:rPr lang="en" sz="1200" b="1" dirty="0">
                <a:solidFill>
                  <a:schemeClr val="dk1"/>
                </a:solidFill>
              </a:rPr>
              <a:t>CK - what about Vocational awe? </a:t>
            </a:r>
            <a:r>
              <a:rPr lang="en" sz="1200">
                <a:solidFill>
                  <a:schemeClr val="dk1"/>
                </a:solidFill>
              </a:rPr>
              <a:t>- </a:t>
            </a:r>
            <a:r>
              <a:rPr lang="en" sz="1300" b="1">
                <a:solidFill>
                  <a:schemeClr val="dk1"/>
                </a:solidFill>
                <a:highlight>
                  <a:srgbClr val="FFFFFF"/>
                </a:highlight>
              </a:rPr>
              <a:t> </a:t>
            </a:r>
            <a:r>
              <a:rPr lang="en" sz="1200" dirty="0">
                <a:solidFill>
                  <a:schemeClr val="dk1"/>
                </a:solidFill>
              </a:rPr>
              <a:t>Vocational awe” refers to the set of ideas, values, and assumptions librarians have about themselves and the profession that result in beliefs that libraries as institutions are inherently good and sacred, and therefore beyond critique.</a:t>
            </a:r>
            <a:endParaRPr sz="1200" dirty="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dirty="0">
                <a:solidFill>
                  <a:schemeClr val="dk1"/>
                </a:solidFill>
              </a:rPr>
              <a:t>In addition to supporting the work we do as a sacred calling, Vocational awe encourages overwork, if some don't see the job as a vocation, they are often not seen as dedicated employees</a:t>
            </a:r>
            <a:endParaRPr sz="1200" dirty="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rPr>
              <a:t>And we see everyday how Capitalism supports the cult of busyness and the idea that people don't have value unless they are earning $$</a:t>
            </a:r>
            <a:endParaRPr sz="1200" dirty="0">
              <a:solidFill>
                <a:schemeClr val="dk1"/>
              </a:solidFill>
            </a:endParaRPr>
          </a:p>
          <a:p>
            <a:pPr marL="457200" lvl="0" indent="0" algn="l" rtl="0">
              <a:lnSpc>
                <a:spcPct val="115000"/>
              </a:lnSpc>
              <a:spcBef>
                <a:spcPts val="0"/>
              </a:spcBef>
              <a:spcAft>
                <a:spcPts val="0"/>
              </a:spcAft>
              <a:buNone/>
            </a:pPr>
            <a:endParaRPr sz="1200" dirty="0">
              <a:solidFill>
                <a:srgbClr val="0000FF"/>
              </a:solidFill>
            </a:endParaRPr>
          </a:p>
          <a:p>
            <a:pPr marL="0" lvl="0" indent="0" algn="l" rtl="0">
              <a:lnSpc>
                <a:spcPct val="115000"/>
              </a:lnSpc>
              <a:spcBef>
                <a:spcPts val="1200"/>
              </a:spcBef>
              <a:spcAft>
                <a:spcPts val="0"/>
              </a:spcAft>
              <a:buNone/>
            </a:pPr>
            <a:endParaRPr sz="1200" dirty="0">
              <a:solidFill>
                <a:srgbClr val="0000FF"/>
              </a:solidFill>
            </a:endParaRPr>
          </a:p>
          <a:p>
            <a:pPr marL="2286000" lvl="0" indent="0" algn="l" rtl="0">
              <a:lnSpc>
                <a:spcPct val="115000"/>
              </a:lnSpc>
              <a:spcBef>
                <a:spcPts val="1200"/>
              </a:spcBef>
              <a:spcAft>
                <a:spcPts val="0"/>
              </a:spcAft>
              <a:buNone/>
            </a:pPr>
            <a:endParaRPr sz="1200" dirty="0">
              <a:solidFill>
                <a:srgbClr val="0000FF"/>
              </a:solidFill>
            </a:endParaRPr>
          </a:p>
          <a:p>
            <a:pPr marL="2286000" lvl="0" indent="0" algn="l" rtl="0">
              <a:lnSpc>
                <a:spcPct val="115000"/>
              </a:lnSpc>
              <a:spcBef>
                <a:spcPts val="1200"/>
              </a:spcBef>
              <a:spcAft>
                <a:spcPts val="0"/>
              </a:spcAft>
              <a:buNone/>
            </a:pPr>
            <a:endParaRPr sz="1200" dirty="0">
              <a:solidFill>
                <a:srgbClr val="0000FF"/>
              </a:solidFill>
            </a:endParaRPr>
          </a:p>
          <a:p>
            <a:pPr marL="0" lvl="0" indent="0" algn="l" rtl="0">
              <a:spcBef>
                <a:spcPts val="1200"/>
              </a:spcBef>
              <a:spcAft>
                <a:spcPts val="0"/>
              </a:spcAft>
              <a:buNone/>
            </a:pPr>
            <a:endParaRPr b="1"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4042cd15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4042cd15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rPr>
              <a:t>12:07 – 12:09</a:t>
            </a:r>
            <a:endParaRPr b="1"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r>
              <a:rPr lang="en" b="1" dirty="0">
                <a:solidFill>
                  <a:schemeClr val="dk1"/>
                </a:solidFill>
              </a:rPr>
              <a:t>CK - So let's dig in a little deeper.</a:t>
            </a:r>
            <a:endParaRPr b="1" dirty="0">
              <a:solidFill>
                <a:schemeClr val="dk1"/>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 b="1" dirty="0">
                <a:solidFill>
                  <a:schemeClr val="dk2"/>
                </a:solidFill>
              </a:rPr>
              <a:t>Activity: How do you FEEL when you say no?</a:t>
            </a:r>
            <a:endParaRPr b="1" dirty="0">
              <a:solidFill>
                <a:schemeClr val="dk2"/>
              </a:solidFill>
            </a:endParaRPr>
          </a:p>
          <a:p>
            <a:pPr marL="0" lvl="0" indent="0" algn="l" rtl="0">
              <a:spcBef>
                <a:spcPts val="0"/>
              </a:spcBef>
              <a:spcAft>
                <a:spcPts val="0"/>
              </a:spcAft>
              <a:buNone/>
            </a:pPr>
            <a:endParaRPr lang="en" b="1" dirty="0">
              <a:solidFill>
                <a:schemeClr val="dk2"/>
              </a:solidFill>
            </a:endParaRPr>
          </a:p>
          <a:p>
            <a:pPr marL="0" lvl="0" indent="0" algn="l" rtl="0">
              <a:spcBef>
                <a:spcPts val="0"/>
              </a:spcBef>
              <a:spcAft>
                <a:spcPts val="0"/>
              </a:spcAft>
              <a:buNone/>
            </a:pPr>
            <a:r>
              <a:rPr lang="en-US" b="1" dirty="0">
                <a:solidFill>
                  <a:schemeClr val="dk2"/>
                </a:solidFill>
              </a:rPr>
              <a:t>We use Chat</a:t>
            </a:r>
            <a:endParaRPr b="1" dirty="0">
              <a:solidFill>
                <a:schemeClr val="dk2"/>
              </a:solidFill>
            </a:endParaRPr>
          </a:p>
          <a:p>
            <a:pPr marL="0" lvl="0" indent="0" algn="l" rtl="0">
              <a:spcBef>
                <a:spcPts val="0"/>
              </a:spcBef>
              <a:spcAft>
                <a:spcPts val="0"/>
              </a:spcAft>
              <a:buNone/>
            </a:pPr>
            <a:endParaRPr b="1" dirty="0">
              <a:solidFill>
                <a:srgbClr val="FF0000"/>
              </a:solidFill>
            </a:endParaRPr>
          </a:p>
          <a:p>
            <a:pPr marL="457200" lvl="0" indent="-304800" algn="l" rtl="0">
              <a:lnSpc>
                <a:spcPct val="115000"/>
              </a:lnSpc>
              <a:spcBef>
                <a:spcPts val="1200"/>
              </a:spcBef>
              <a:spcAft>
                <a:spcPts val="0"/>
              </a:spcAft>
              <a:buClr>
                <a:srgbClr val="0000FF"/>
              </a:buClr>
              <a:buSzPts val="1200"/>
              <a:buChar char="●"/>
            </a:pPr>
            <a:r>
              <a:rPr lang="en" sz="1200" dirty="0">
                <a:solidFill>
                  <a:srgbClr val="0000FF"/>
                </a:solidFill>
              </a:rPr>
              <a:t>Frustrated</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Resentful</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Angry</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Manipulated</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Exhaustion</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Fear</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Hopelessness</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dirty="0">
                <a:solidFill>
                  <a:srgbClr val="0000FF"/>
                </a:solidFill>
              </a:rPr>
              <a:t>Sadness</a:t>
            </a:r>
            <a:endParaRPr sz="1200" dirty="0">
              <a:solidFill>
                <a:srgbClr val="0000FF"/>
              </a:solidFill>
            </a:endParaRPr>
          </a:p>
          <a:p>
            <a:pPr marL="0" lvl="0" indent="0" algn="l" rtl="0">
              <a:spcBef>
                <a:spcPts val="1200"/>
              </a:spcBef>
              <a:spcAft>
                <a:spcPts val="0"/>
              </a:spcAft>
              <a:buNone/>
            </a:pPr>
            <a:endParaRPr lang="en-US" b="1" dirty="0">
              <a:solidFill>
                <a:srgbClr val="FF0000"/>
              </a:solidFill>
            </a:endParaRPr>
          </a:p>
          <a:p>
            <a:pPr marL="0" lvl="0" indent="0" algn="l" rtl="0">
              <a:spcBef>
                <a:spcPts val="1200"/>
              </a:spcBef>
              <a:spcAft>
                <a:spcPts val="0"/>
              </a:spcAft>
              <a:buNone/>
            </a:pPr>
            <a:r>
              <a:rPr lang="en-US" b="1" dirty="0">
                <a:solidFill>
                  <a:srgbClr val="FF0000"/>
                </a:solidFill>
              </a:rPr>
              <a:t>So, lots of emotions wrapped up in saying no. We will work on trying to change this</a:t>
            </a:r>
            <a:endParaRPr b="1" dirty="0">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4042cd15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44042cd15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rPr>
              <a:t>12:09 – 12:11</a:t>
            </a:r>
            <a:endParaRPr b="1" dirty="0">
              <a:solidFill>
                <a:schemeClr val="dk1"/>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 b="1" dirty="0">
                <a:solidFill>
                  <a:srgbClr val="FF0000"/>
                </a:solidFill>
              </a:rPr>
              <a:t>Kieran</a:t>
            </a:r>
            <a:endParaRPr b="1" dirty="0">
              <a:solidFill>
                <a:srgbClr val="FF0000"/>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 b="1" dirty="0">
                <a:solidFill>
                  <a:srgbClr val="FF0000"/>
                </a:solidFill>
              </a:rPr>
              <a:t>Activity - Reflection p.1 of playbook</a:t>
            </a:r>
            <a:endParaRPr b="1" dirty="0">
              <a:solidFill>
                <a:srgbClr val="FF0000"/>
              </a:solidFill>
            </a:endParaRPr>
          </a:p>
          <a:p>
            <a:pPr marL="0" lvl="0" indent="0" algn="l" rtl="0">
              <a:lnSpc>
                <a:spcPct val="115000"/>
              </a:lnSpc>
              <a:spcBef>
                <a:spcPts val="0"/>
              </a:spcBef>
              <a:spcAft>
                <a:spcPts val="0"/>
              </a:spcAft>
              <a:buNone/>
            </a:pPr>
            <a:r>
              <a:rPr lang="en" sz="1200" b="1" dirty="0">
                <a:solidFill>
                  <a:srgbClr val="FF0000"/>
                </a:solidFill>
              </a:rPr>
              <a:t>Why do YOU say yes when you want to say no - relate to your personal issue</a:t>
            </a:r>
          </a:p>
          <a:p>
            <a:pPr marL="0" lvl="0" indent="0" algn="l" rtl="0">
              <a:lnSpc>
                <a:spcPct val="115000"/>
              </a:lnSpc>
              <a:spcBef>
                <a:spcPts val="0"/>
              </a:spcBef>
              <a:spcAft>
                <a:spcPts val="0"/>
              </a:spcAft>
              <a:buNone/>
            </a:pPr>
            <a:endParaRPr lang="en" sz="1200" b="1" dirty="0">
              <a:solidFill>
                <a:srgbClr val="FF0000"/>
              </a:solidFill>
            </a:endParaRPr>
          </a:p>
          <a:p>
            <a:pPr marL="0" lvl="0" indent="0" algn="l" rtl="0">
              <a:lnSpc>
                <a:spcPct val="115000"/>
              </a:lnSpc>
              <a:spcBef>
                <a:spcPts val="0"/>
              </a:spcBef>
              <a:spcAft>
                <a:spcPts val="0"/>
              </a:spcAft>
              <a:buNone/>
            </a:pPr>
            <a:r>
              <a:rPr lang="en" sz="1200" dirty="0">
                <a:solidFill>
                  <a:schemeClr val="dk2"/>
                </a:solidFill>
              </a:rPr>
              <a:t>Feel free to share in chat if you feel comfortable, but this is mainly for you.</a:t>
            </a:r>
            <a:endParaRPr lang="en" sz="1200" b="1" dirty="0">
              <a:solidFill>
                <a:srgbClr val="FF0000"/>
              </a:solidFill>
            </a:endParaRPr>
          </a:p>
          <a:p>
            <a:pPr marL="0" lvl="0" indent="0" algn="l" rtl="0">
              <a:lnSpc>
                <a:spcPct val="115000"/>
              </a:lnSpc>
              <a:spcBef>
                <a:spcPts val="0"/>
              </a:spcBef>
              <a:spcAft>
                <a:spcPts val="0"/>
              </a:spcAft>
              <a:buNone/>
            </a:pPr>
            <a:endParaRPr b="1" dirty="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a4c63e5a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4a4c63e5a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12:11 – 12:14</a:t>
            </a: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CK</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The Gift of saying no</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The first thing we need to remember about saying no, is that it is the key to healthy relationships – with ourselves and others. Saying no is actually a gift that gives us several things we need. </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rgbClr val="FF0000"/>
                </a:solidFill>
              </a:rPr>
              <a:t>CLICK</a:t>
            </a:r>
            <a:endParaRPr b="1" dirty="0">
              <a:solidFill>
                <a:srgbClr val="FF0000"/>
              </a:solidFill>
            </a:endParaRPr>
          </a:p>
          <a:p>
            <a:pPr marL="457200" lvl="0" indent="-298450" algn="l" rtl="0">
              <a:lnSpc>
                <a:spcPct val="115000"/>
              </a:lnSpc>
              <a:spcBef>
                <a:spcPts val="1200"/>
              </a:spcBef>
              <a:spcAft>
                <a:spcPts val="0"/>
              </a:spcAft>
              <a:buClr>
                <a:schemeClr val="dk1"/>
              </a:buClr>
              <a:buSzPts val="1100"/>
              <a:buChar char="●"/>
            </a:pPr>
            <a:r>
              <a:rPr lang="en" dirty="0">
                <a:solidFill>
                  <a:schemeClr val="dk1"/>
                </a:solidFill>
              </a:rPr>
              <a:t>Saying no to some things provides room for more meaningful activities - (time, energy to say yes to things you want – self)</a:t>
            </a:r>
            <a:endParaRPr dirty="0">
              <a:solidFill>
                <a:schemeClr val="dk1"/>
              </a:solidFill>
            </a:endParaRPr>
          </a:p>
          <a:p>
            <a:pPr marL="914400" lvl="1" indent="-298450" algn="l" rtl="0">
              <a:lnSpc>
                <a:spcPct val="160000"/>
              </a:lnSpc>
              <a:spcBef>
                <a:spcPts val="0"/>
              </a:spcBef>
              <a:spcAft>
                <a:spcPts val="0"/>
              </a:spcAft>
              <a:buClr>
                <a:schemeClr val="dk1"/>
              </a:buClr>
              <a:buSzPts val="1100"/>
              <a:buChar char="○"/>
            </a:pPr>
            <a:r>
              <a:rPr lang="en" dirty="0">
                <a:solidFill>
                  <a:schemeClr val="dk1"/>
                </a:solidFill>
              </a:rPr>
              <a:t>Place much-needed value on your own happiness</a:t>
            </a:r>
            <a:endParaRPr dirty="0">
              <a:solidFill>
                <a:schemeClr val="dk1"/>
              </a:solidFill>
            </a:endParaRPr>
          </a:p>
          <a:p>
            <a:pPr marL="0" lvl="0" indent="0" algn="l" rtl="0">
              <a:lnSpc>
                <a:spcPct val="160000"/>
              </a:lnSpc>
              <a:spcBef>
                <a:spcPts val="800"/>
              </a:spcBef>
              <a:spcAft>
                <a:spcPts val="0"/>
              </a:spcAft>
              <a:buNone/>
            </a:pPr>
            <a:r>
              <a:rPr lang="en" b="1" dirty="0">
                <a:solidFill>
                  <a:srgbClr val="FF0000"/>
                </a:solidFill>
              </a:rPr>
              <a:t>CLICK</a:t>
            </a:r>
            <a:endParaRPr b="1" dirty="0">
              <a:solidFill>
                <a:srgbClr val="FF0000"/>
              </a:solidFill>
            </a:endParaRPr>
          </a:p>
          <a:p>
            <a:pPr marL="457200" lvl="0" indent="-298450" algn="l" rtl="0">
              <a:lnSpc>
                <a:spcPct val="115000"/>
              </a:lnSpc>
              <a:spcBef>
                <a:spcPts val="1200"/>
              </a:spcBef>
              <a:spcAft>
                <a:spcPts val="0"/>
              </a:spcAft>
              <a:buClr>
                <a:schemeClr val="dk1"/>
              </a:buClr>
              <a:buSzPts val="1100"/>
              <a:buChar char="●"/>
            </a:pPr>
            <a:r>
              <a:rPr lang="en" dirty="0">
                <a:solidFill>
                  <a:schemeClr val="dk1"/>
                </a:solidFill>
              </a:rPr>
              <a:t>No is of equal importance to Yes and actually a precondition to saying Yes effectively. You cannot truly say Yes to one request if you cannot say No to others. So, saying yes always requires saying no to something first.</a:t>
            </a:r>
            <a:endParaRPr dirty="0">
              <a:solidFill>
                <a:schemeClr val="dk1"/>
              </a:solidFill>
            </a:endParaRPr>
          </a:p>
          <a:p>
            <a:pPr marL="914400" lvl="1" indent="-298450" algn="l" rtl="0">
              <a:lnSpc>
                <a:spcPct val="115000"/>
              </a:lnSpc>
              <a:spcBef>
                <a:spcPts val="0"/>
              </a:spcBef>
              <a:spcAft>
                <a:spcPts val="0"/>
              </a:spcAft>
              <a:buClr>
                <a:srgbClr val="FF0000"/>
              </a:buClr>
              <a:buSzPts val="1100"/>
              <a:buChar char="○"/>
            </a:pPr>
            <a:r>
              <a:rPr lang="en" dirty="0">
                <a:solidFill>
                  <a:srgbClr val="FF0000"/>
                </a:solidFill>
              </a:rPr>
              <a:t>CK example - what topics to focus on for CE - only so much time - set priority</a:t>
            </a:r>
            <a:endParaRPr dirty="0">
              <a:solidFill>
                <a:srgbClr val="FF0000"/>
              </a:solidFill>
            </a:endParaRPr>
          </a:p>
          <a:p>
            <a:pPr marL="914400" lvl="1" indent="-298450" algn="l" rtl="0">
              <a:lnSpc>
                <a:spcPct val="160000"/>
              </a:lnSpc>
              <a:spcBef>
                <a:spcPts val="0"/>
              </a:spcBef>
              <a:spcAft>
                <a:spcPts val="0"/>
              </a:spcAft>
              <a:buClr>
                <a:schemeClr val="dk1"/>
              </a:buClr>
              <a:buSzPts val="1100"/>
              <a:buChar char="○"/>
            </a:pPr>
            <a:r>
              <a:rPr lang="en" b="1" dirty="0">
                <a:solidFill>
                  <a:schemeClr val="dk1"/>
                </a:solidFill>
              </a:rPr>
              <a:t>Ask yourself WHY you are about to say yes WHEN you want to say no. – Moment of pause</a:t>
            </a:r>
            <a:endParaRPr b="1" dirty="0">
              <a:solidFill>
                <a:schemeClr val="dk1"/>
              </a:solidFill>
            </a:endParaRPr>
          </a:p>
          <a:p>
            <a:pPr marL="0" lvl="0" indent="0" algn="l" rtl="0">
              <a:lnSpc>
                <a:spcPct val="160000"/>
              </a:lnSpc>
              <a:spcBef>
                <a:spcPts val="800"/>
              </a:spcBef>
              <a:spcAft>
                <a:spcPts val="0"/>
              </a:spcAft>
              <a:buNone/>
            </a:pPr>
            <a:r>
              <a:rPr lang="en" b="1" dirty="0">
                <a:solidFill>
                  <a:srgbClr val="FF0000"/>
                </a:solidFill>
              </a:rPr>
              <a:t>CLICK</a:t>
            </a:r>
            <a:endParaRPr b="1" dirty="0">
              <a:solidFill>
                <a:srgbClr val="FF0000"/>
              </a:solidFill>
            </a:endParaRPr>
          </a:p>
          <a:p>
            <a:pPr marL="457200" lvl="0" indent="-298450" algn="l" rtl="0">
              <a:lnSpc>
                <a:spcPct val="115000"/>
              </a:lnSpc>
              <a:spcBef>
                <a:spcPts val="1200"/>
              </a:spcBef>
              <a:spcAft>
                <a:spcPts val="0"/>
              </a:spcAft>
              <a:buClr>
                <a:schemeClr val="dk1"/>
              </a:buClr>
              <a:buSzPts val="1100"/>
              <a:buChar char="●"/>
            </a:pPr>
            <a:r>
              <a:rPr lang="en" dirty="0">
                <a:solidFill>
                  <a:schemeClr val="dk1"/>
                </a:solidFill>
              </a:rPr>
              <a:t>Learning how to say no helps you feel more confident and in control of your life</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Learn to let go of expectations (</a:t>
            </a:r>
            <a:r>
              <a:rPr lang="en" i="1" dirty="0">
                <a:solidFill>
                  <a:schemeClr val="dk1"/>
                </a:solidFill>
              </a:rPr>
              <a:t>for</a:t>
            </a:r>
            <a:r>
              <a:rPr lang="en" dirty="0">
                <a:solidFill>
                  <a:schemeClr val="dk1"/>
                </a:solidFill>
              </a:rPr>
              <a:t> yourself and </a:t>
            </a:r>
            <a:r>
              <a:rPr lang="en" i="1" dirty="0">
                <a:solidFill>
                  <a:schemeClr val="dk1"/>
                </a:solidFill>
              </a:rPr>
              <a:t>of</a:t>
            </a:r>
            <a:r>
              <a:rPr lang="en" dirty="0">
                <a:solidFill>
                  <a:schemeClr val="dk1"/>
                </a:solidFill>
              </a:rPr>
              <a:t> others) that don’t serve you. </a:t>
            </a:r>
            <a:endParaRPr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I constantly battle with feeling I am not doing enough, that my work does not matter, and that does not help anyone</a:t>
            </a:r>
            <a:endParaRPr dirty="0">
              <a:solidFill>
                <a:schemeClr val="dk1"/>
              </a:solidFill>
            </a:endParaRPr>
          </a:p>
          <a:p>
            <a:pPr marL="1371600" lvl="2" indent="-298450" algn="l" rtl="0">
              <a:spcBef>
                <a:spcPts val="0"/>
              </a:spcBef>
              <a:spcAft>
                <a:spcPts val="0"/>
              </a:spcAft>
              <a:buClr>
                <a:schemeClr val="dk1"/>
              </a:buClr>
              <a:buSzPts val="1100"/>
              <a:buChar char="■"/>
            </a:pPr>
            <a:r>
              <a:rPr lang="en" dirty="0">
                <a:solidFill>
                  <a:schemeClr val="dk1"/>
                </a:solidFill>
              </a:rPr>
              <a:t>We need to address our feelings of saying no</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You’ll eliminate anxiety about your choices and be more confident in them. More comfortable saying both yes and no.</a:t>
            </a:r>
            <a:endParaRPr dirty="0">
              <a:solidFill>
                <a:schemeClr val="dk1"/>
              </a:solidFill>
            </a:endParaRPr>
          </a:p>
          <a:p>
            <a:pPr marL="0" lvl="0" indent="0" algn="l" rtl="0">
              <a:spcBef>
                <a:spcPts val="800"/>
              </a:spcBef>
              <a:spcAft>
                <a:spcPts val="0"/>
              </a:spcAft>
              <a:buNone/>
            </a:pPr>
            <a:r>
              <a:rPr lang="en" b="1" dirty="0">
                <a:solidFill>
                  <a:srgbClr val="FF0000"/>
                </a:solidFill>
              </a:rPr>
              <a:t>CLICK</a:t>
            </a:r>
            <a:endParaRPr b="1" dirty="0">
              <a:solidFill>
                <a:srgbClr val="FF0000"/>
              </a:solidFill>
            </a:endParaRPr>
          </a:p>
          <a:p>
            <a:pPr marL="457200" lvl="0" indent="-298450" algn="l" rtl="0">
              <a:lnSpc>
                <a:spcPct val="115000"/>
              </a:lnSpc>
              <a:spcBef>
                <a:spcPts val="1200"/>
              </a:spcBef>
              <a:spcAft>
                <a:spcPts val="0"/>
              </a:spcAft>
              <a:buClr>
                <a:schemeClr val="dk1"/>
              </a:buClr>
              <a:buSzPts val="1100"/>
              <a:buChar char="●"/>
            </a:pPr>
            <a:r>
              <a:rPr lang="en" dirty="0">
                <a:solidFill>
                  <a:schemeClr val="dk1"/>
                </a:solidFill>
              </a:rPr>
              <a:t>Boundaries protect your time and energy. And saying NO is part of setting boundaries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77a22dcc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77a22dc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dirty="0">
                <a:solidFill>
                  <a:schemeClr val="dk1"/>
                </a:solidFill>
              </a:rPr>
              <a:t>12:14 – 12:16</a:t>
            </a:r>
          </a:p>
          <a:p>
            <a:pPr marL="0" lvl="0" indent="0" algn="l" rtl="0">
              <a:lnSpc>
                <a:spcPct val="115000"/>
              </a:lnSpc>
              <a:spcBef>
                <a:spcPts val="1200"/>
              </a:spcBef>
              <a:spcAft>
                <a:spcPts val="0"/>
              </a:spcAft>
              <a:buNone/>
            </a:pPr>
            <a:endParaRPr lang="en" b="1" dirty="0">
              <a:solidFill>
                <a:schemeClr val="dk1"/>
              </a:solidFill>
            </a:endParaRPr>
          </a:p>
          <a:p>
            <a:pPr marL="0" lvl="0" indent="0" algn="l" rtl="0">
              <a:lnSpc>
                <a:spcPct val="115000"/>
              </a:lnSpc>
              <a:spcBef>
                <a:spcPts val="1200"/>
              </a:spcBef>
              <a:spcAft>
                <a:spcPts val="0"/>
              </a:spcAft>
              <a:buNone/>
            </a:pPr>
            <a:r>
              <a:rPr lang="en" b="1" dirty="0">
                <a:solidFill>
                  <a:schemeClr val="dk1"/>
                </a:solidFill>
              </a:rPr>
              <a:t>CK</a:t>
            </a:r>
          </a:p>
          <a:p>
            <a:pPr marL="0" lvl="0" indent="0" algn="l" rtl="0">
              <a:lnSpc>
                <a:spcPct val="115000"/>
              </a:lnSpc>
              <a:spcBef>
                <a:spcPts val="1200"/>
              </a:spcBef>
              <a:spcAft>
                <a:spcPts val="0"/>
              </a:spcAft>
              <a:buNone/>
            </a:pPr>
            <a:endParaRPr b="1" dirty="0">
              <a:solidFill>
                <a:schemeClr val="dk1"/>
              </a:solidFill>
            </a:endParaRPr>
          </a:p>
          <a:p>
            <a:pPr marL="0" lvl="0" indent="0" algn="l" rtl="0">
              <a:lnSpc>
                <a:spcPct val="115000"/>
              </a:lnSpc>
              <a:spcBef>
                <a:spcPts val="1200"/>
              </a:spcBef>
              <a:spcAft>
                <a:spcPts val="0"/>
              </a:spcAft>
              <a:buNone/>
            </a:pPr>
            <a:r>
              <a:rPr lang="en" dirty="0">
                <a:solidFill>
                  <a:schemeClr val="dk1"/>
                </a:solidFill>
              </a:rPr>
              <a:t>I just want to stop for a few minutes to dig a little deeper into burnout, and boundaries, even though it could be a whole session in itself.</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 dirty="0">
                <a:solidFill>
                  <a:schemeClr val="dk1"/>
                </a:solidFill>
              </a:rPr>
              <a:t>To put it simply, being overcommitted leads to burnout. </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 dirty="0">
                <a:solidFill>
                  <a:schemeClr val="dk1"/>
                </a:solidFill>
              </a:rPr>
              <a:t>Burnout does not have a solid line that gets crossed. Most people don't realize when they cross over. And we, like may service professions are constantly asked to do more with less. Especially during the pandemic.</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According to </a:t>
            </a:r>
            <a:r>
              <a:rPr lang="en" b="1" dirty="0">
                <a:solidFill>
                  <a:schemeClr val="dk1"/>
                </a:solidFill>
              </a:rPr>
              <a:t>Jonathan Malesic, in his book, The End of Burnout, which is in your resources, </a:t>
            </a:r>
            <a:r>
              <a:rPr lang="en" dirty="0">
                <a:solidFill>
                  <a:schemeClr val="dk1"/>
                </a:solidFill>
              </a:rPr>
              <a:t>1 in 4 workers report finding nothing meaningful in work. Think about that, and how much time we spend at work. </a:t>
            </a: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None/>
            </a:pPr>
            <a:r>
              <a:rPr lang="en" b="1" dirty="0">
                <a:solidFill>
                  <a:schemeClr val="dk1"/>
                </a:solidFill>
              </a:rPr>
              <a:t>Signs you need boundaries from the book Set Boundaries, Find Peace in your handout</a:t>
            </a:r>
            <a:endParaRPr b="1"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dirty="0">
                <a:solidFill>
                  <a:schemeClr val="dk1"/>
                </a:solidFill>
              </a:rPr>
              <a:t>You feel overwhelmed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You feel resentment toward people asking for your help</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You avoid phone calls and interactions with people you think may ask for something</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You make comments about helping people and getting nothing in return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You frequently daydream about dropping everything and disappearing</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You have no time for yourself</a:t>
            </a:r>
            <a:endParaRPr dirty="0">
              <a:solidFill>
                <a:schemeClr val="dk1"/>
              </a:solidFill>
            </a:endParaRP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We have to remember, there are no prizes for being a martyr, and I think we are often encouraged to wear burnout as a badge of honor. This only hurts us, and will eventually harm the organization as staff continue to burn out.</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 dirty="0">
                <a:solidFill>
                  <a:schemeClr val="dk1"/>
                </a:solidFill>
              </a:rPr>
              <a:t>We all need to decide what is worth our time and energy.</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914400" lvl="0" indent="0" algn="l" rtl="0">
              <a:lnSpc>
                <a:spcPct val="115000"/>
              </a:lnSpc>
              <a:spcBef>
                <a:spcPts val="1200"/>
              </a:spcBef>
              <a:spcAft>
                <a:spcPts val="0"/>
              </a:spcAft>
              <a:buNone/>
            </a:pP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a4c63e5a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4a4c63e5a3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CK 12:16-12:17 -</a:t>
            </a: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We all need to learn how to give ourselves permission to say no</a:t>
            </a:r>
            <a:endParaRPr b="1" dirty="0">
              <a:solidFill>
                <a:schemeClr val="dk1"/>
              </a:solidFill>
            </a:endParaRPr>
          </a:p>
          <a:p>
            <a:pPr marL="457200" lvl="0" indent="-292100" algn="l" rtl="0">
              <a:lnSpc>
                <a:spcPct val="115000"/>
              </a:lnSpc>
              <a:spcBef>
                <a:spcPts val="1200"/>
              </a:spcBef>
              <a:spcAft>
                <a:spcPts val="0"/>
              </a:spcAft>
              <a:buClr>
                <a:srgbClr val="595959"/>
              </a:buClr>
              <a:buSzPts val="1000"/>
              <a:buChar char="●"/>
            </a:pPr>
            <a:r>
              <a:rPr lang="en" sz="1000" dirty="0">
                <a:solidFill>
                  <a:schemeClr val="dk1"/>
                </a:solidFill>
              </a:rPr>
              <a:t>You have the right to say no</a:t>
            </a:r>
            <a:endParaRPr sz="1000" dirty="0">
              <a:solidFill>
                <a:schemeClr val="dk1"/>
              </a:solidFill>
            </a:endParaRPr>
          </a:p>
          <a:p>
            <a:pPr marL="457200" lvl="0" indent="-292100" algn="l" rtl="0">
              <a:lnSpc>
                <a:spcPct val="115000"/>
              </a:lnSpc>
              <a:spcBef>
                <a:spcPts val="0"/>
              </a:spcBef>
              <a:spcAft>
                <a:spcPts val="0"/>
              </a:spcAft>
              <a:buClr>
                <a:srgbClr val="595959"/>
              </a:buClr>
              <a:buSzPts val="1000"/>
              <a:buChar char="●"/>
            </a:pPr>
            <a:r>
              <a:rPr lang="en" sz="1000" dirty="0">
                <a:solidFill>
                  <a:schemeClr val="dk1"/>
                </a:solidFill>
              </a:rPr>
              <a:t>You deserve to have your needs met</a:t>
            </a:r>
            <a:endParaRPr sz="1000" dirty="0">
              <a:solidFill>
                <a:schemeClr val="dk1"/>
              </a:solidFill>
            </a:endParaRPr>
          </a:p>
          <a:p>
            <a:pPr marL="457200" lvl="0" indent="-292100" algn="l" rtl="0">
              <a:lnSpc>
                <a:spcPct val="115000"/>
              </a:lnSpc>
              <a:spcBef>
                <a:spcPts val="0"/>
              </a:spcBef>
              <a:spcAft>
                <a:spcPts val="0"/>
              </a:spcAft>
              <a:buClr>
                <a:srgbClr val="595959"/>
              </a:buClr>
              <a:buSzPts val="1000"/>
              <a:buChar char="●"/>
            </a:pPr>
            <a:r>
              <a:rPr lang="en" sz="1000" dirty="0">
                <a:solidFill>
                  <a:schemeClr val="dk1"/>
                </a:solidFill>
              </a:rPr>
              <a:t>You are the #1 priority in your life - old adage of putting your oxygen on first - if you are constantly burning out, you cant help others at work and in your life effectively.</a:t>
            </a:r>
            <a:endParaRPr sz="10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You need to be able to reach no in your own mind before you say it to others.  </a:t>
            </a:r>
            <a:endParaRPr lang="en" b="1" dirty="0">
              <a:solidFill>
                <a:schemeClr val="dk1"/>
              </a:solidFill>
            </a:endParaRPr>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77a22dcc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477a22dcc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rPr>
              <a:t>12:17 – 12:18</a:t>
            </a:r>
          </a:p>
          <a:p>
            <a:pPr marL="0" lvl="0" indent="0" algn="l" rtl="0">
              <a:lnSpc>
                <a:spcPct val="115000"/>
              </a:lnSpc>
              <a:spcBef>
                <a:spcPts val="0"/>
              </a:spcBef>
              <a:spcAft>
                <a:spcPts val="0"/>
              </a:spcAft>
              <a:buNone/>
            </a:pPr>
            <a:endParaRPr lang="en" b="1" dirty="0">
              <a:solidFill>
                <a:schemeClr val="dk1"/>
              </a:solidFill>
            </a:endParaRPr>
          </a:p>
          <a:p>
            <a:pPr marL="0" lvl="0" indent="0" algn="l" rtl="0">
              <a:lnSpc>
                <a:spcPct val="115000"/>
              </a:lnSpc>
              <a:spcBef>
                <a:spcPts val="0"/>
              </a:spcBef>
              <a:spcAft>
                <a:spcPts val="0"/>
              </a:spcAft>
              <a:buNone/>
            </a:pPr>
            <a:r>
              <a:rPr lang="en" b="1" dirty="0">
                <a:solidFill>
                  <a:schemeClr val="dk1"/>
                </a:solidFill>
              </a:rPr>
              <a:t>CK</a:t>
            </a:r>
            <a:endParaRPr b="1" dirty="0">
              <a:solidFill>
                <a:schemeClr val="dk1"/>
              </a:solidFill>
            </a:endParaRPr>
          </a:p>
          <a:p>
            <a:pPr marL="0" lvl="0" indent="0" algn="l" rtl="0">
              <a:lnSpc>
                <a:spcPct val="115000"/>
              </a:lnSpc>
              <a:spcBef>
                <a:spcPts val="0"/>
              </a:spcBef>
              <a:spcAft>
                <a:spcPts val="0"/>
              </a:spcAft>
              <a:buNone/>
            </a:pPr>
            <a:r>
              <a:rPr lang="en" dirty="0">
                <a:solidFill>
                  <a:schemeClr val="dk1"/>
                </a:solidFill>
              </a:rPr>
              <a:t>So, to sum up. For every yes you say to something beyond your normal workload, you are saying no to something or someone in your personal life.</a:t>
            </a:r>
          </a:p>
          <a:p>
            <a:pPr marL="0" lvl="0" indent="0" algn="l" rtl="0">
              <a:lnSpc>
                <a:spcPct val="115000"/>
              </a:lnSpc>
              <a:spcBef>
                <a:spcPts val="0"/>
              </a:spcBef>
              <a:spcAft>
                <a:spcPts val="0"/>
              </a:spcAft>
              <a:buNone/>
            </a:pPr>
            <a:endParaRPr lang="en" dirty="0">
              <a:solidFill>
                <a:schemeClr val="dk1"/>
              </a:solidFil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dirty="0">
                <a:solidFill>
                  <a:schemeClr val="dk1"/>
                </a:solidFill>
              </a:rPr>
              <a:t>Set and protect your boundaries.</a:t>
            </a:r>
          </a:p>
          <a:p>
            <a:pPr marL="0" lvl="0" indent="0" algn="l" rtl="0">
              <a:lnSpc>
                <a:spcPct val="115000"/>
              </a:lnSpc>
              <a:spcBef>
                <a:spcPts val="0"/>
              </a:spcBef>
              <a:spcAft>
                <a:spcPts val="0"/>
              </a:spcAft>
              <a:buNone/>
            </a:pPr>
            <a:endParaRPr lang="en" dirty="0">
              <a:solidFill>
                <a:schemeClr val="dk1"/>
              </a:solidFill>
            </a:endParaRPr>
          </a:p>
          <a:p>
            <a:pPr marL="0" lvl="0" indent="0" algn="l" rtl="0">
              <a:lnSpc>
                <a:spcPct val="115000"/>
              </a:lnSpc>
              <a:spcBef>
                <a:spcPts val="0"/>
              </a:spcBef>
              <a:spcAft>
                <a:spcPts val="0"/>
              </a:spcAft>
              <a:buNone/>
            </a:pPr>
            <a:endParaRPr lang="en" dirty="0">
              <a:solidFill>
                <a:schemeClr val="dk1"/>
              </a:solidFill>
            </a:endParaRPr>
          </a:p>
          <a:p>
            <a:pPr marL="0" lvl="0" indent="0" algn="l" rtl="0">
              <a:lnSpc>
                <a:spcPct val="115000"/>
              </a:lnSpc>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197750"/>
            <a:ext cx="3434100" cy="274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2"/>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2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olaroid" type="blank">
  <p:cSld name="BLANK">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5"/>
          <p:cNvSpPr txBox="1">
            <a:spLocks noGrp="1"/>
          </p:cNvSpPr>
          <p:nvPr>
            <p:ph type="body" idx="1"/>
          </p:nvPr>
        </p:nvSpPr>
        <p:spPr>
          <a:xfrm>
            <a:off x="924850" y="3872900"/>
            <a:ext cx="75990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6000"/>
              </a:lnSpc>
              <a:spcBef>
                <a:spcPts val="360"/>
              </a:spcBef>
              <a:spcAft>
                <a:spcPts val="0"/>
              </a:spcAft>
              <a:buSzPts val="1800"/>
              <a:buNone/>
              <a:defRPr sz="1800"/>
            </a:lvl1pPr>
          </a:lstStyle>
          <a:p>
            <a:endParaRPr/>
          </a:p>
        </p:txBody>
      </p:sp>
      <p:sp>
        <p:nvSpPr>
          <p:cNvPr id="52" name="Google Shape;52;p15"/>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3"/>
        <p:cNvGrpSpPr/>
        <p:nvPr/>
      </p:nvGrpSpPr>
      <p:grpSpPr>
        <a:xfrm>
          <a:off x="0" y="0"/>
          <a:ext cx="0" cy="0"/>
          <a:chOff x="0" y="0"/>
          <a:chExt cx="0" cy="0"/>
        </a:xfrm>
      </p:grpSpPr>
      <p:sp>
        <p:nvSpPr>
          <p:cNvPr id="54" name="Google Shape;54;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5" name="Google Shape;55;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 name="Google Shape;5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1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9" name="Google Shape;5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9"/>
          <p:cNvSpPr txBox="1">
            <a:spLocks noGrp="1"/>
          </p:cNvSpPr>
          <p:nvPr>
            <p:ph type="ctrTitle"/>
          </p:nvPr>
        </p:nvSpPr>
        <p:spPr>
          <a:xfrm>
            <a:off x="2745450" y="1197750"/>
            <a:ext cx="3434100" cy="274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lnSpc>
                <a:spcPct val="100000"/>
              </a:lnSpc>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20"/>
          <p:cNvSpPr txBox="1">
            <a:spLocks noGrp="1"/>
          </p:cNvSpPr>
          <p:nvPr>
            <p:ph type="body" idx="1"/>
          </p:nvPr>
        </p:nvSpPr>
        <p:spPr>
          <a:xfrm>
            <a:off x="866375" y="1310800"/>
            <a:ext cx="2730900" cy="30426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69" name="Google Shape;69;p20"/>
          <p:cNvSpPr txBox="1">
            <a:spLocks noGrp="1"/>
          </p:cNvSpPr>
          <p:nvPr>
            <p:ph type="body" idx="2"/>
          </p:nvPr>
        </p:nvSpPr>
        <p:spPr>
          <a:xfrm>
            <a:off x="3761704" y="1310800"/>
            <a:ext cx="2730900" cy="30426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70" name="Google Shape;70;p20"/>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866375" y="642310"/>
            <a:ext cx="3966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73" name="Google Shape;73;p21"/>
          <p:cNvSpPr txBox="1">
            <a:spLocks noGrp="1"/>
          </p:cNvSpPr>
          <p:nvPr>
            <p:ph type="body" idx="1"/>
          </p:nvPr>
        </p:nvSpPr>
        <p:spPr>
          <a:xfrm>
            <a:off x="866375" y="1609350"/>
            <a:ext cx="3966600" cy="28335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74" name="Google Shape;74;p2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2"/>
          <p:cNvSpPr txBox="1">
            <a:spLocks noGrp="1"/>
          </p:cNvSpPr>
          <p:nvPr>
            <p:ph type="ctrTitle"/>
          </p:nvPr>
        </p:nvSpPr>
        <p:spPr>
          <a:xfrm>
            <a:off x="2703525" y="1735750"/>
            <a:ext cx="34863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77" name="Google Shape;77;p22"/>
          <p:cNvSpPr txBox="1">
            <a:spLocks noGrp="1"/>
          </p:cNvSpPr>
          <p:nvPr>
            <p:ph type="subTitle" idx="1"/>
          </p:nvPr>
        </p:nvSpPr>
        <p:spPr>
          <a:xfrm>
            <a:off x="2703525" y="2763852"/>
            <a:ext cx="3486300" cy="784800"/>
          </a:xfrm>
          <a:prstGeom prst="rect">
            <a:avLst/>
          </a:prstGeom>
          <a:noFill/>
          <a:ln>
            <a:noFill/>
          </a:ln>
        </p:spPr>
        <p:txBody>
          <a:bodyPr spcFirstLastPara="1" wrap="square" lIns="91425" tIns="91425" rIns="91425" bIns="91425" anchor="t" anchorCtr="0">
            <a:noAutofit/>
          </a:bodyPr>
          <a:lstStyle>
            <a:lvl1pPr lvl="0" algn="ctr">
              <a:lnSpc>
                <a:spcPct val="106000"/>
              </a:lnSpc>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866375" y="1310800"/>
            <a:ext cx="2730900" cy="30426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14" name="Google Shape;14;p3"/>
          <p:cNvSpPr txBox="1">
            <a:spLocks noGrp="1"/>
          </p:cNvSpPr>
          <p:nvPr>
            <p:ph type="body" idx="2"/>
          </p:nvPr>
        </p:nvSpPr>
        <p:spPr>
          <a:xfrm>
            <a:off x="3761704" y="1310800"/>
            <a:ext cx="2730900" cy="30426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15" name="Google Shape;15;p3"/>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3"/>
          <p:cNvSpPr txBox="1">
            <a:spLocks noGrp="1"/>
          </p:cNvSpPr>
          <p:nvPr>
            <p:ph type="body" idx="1"/>
          </p:nvPr>
        </p:nvSpPr>
        <p:spPr>
          <a:xfrm>
            <a:off x="962850" y="876850"/>
            <a:ext cx="4955700" cy="819900"/>
          </a:xfrm>
          <a:prstGeom prst="rect">
            <a:avLst/>
          </a:prstGeom>
          <a:noFill/>
          <a:ln>
            <a:noFill/>
          </a:ln>
        </p:spPr>
        <p:txBody>
          <a:bodyPr spcFirstLastPara="1" wrap="square" lIns="91425" tIns="91425" rIns="91425" bIns="91425" anchor="t" anchorCtr="0">
            <a:noAutofit/>
          </a:bodyPr>
          <a:lstStyle>
            <a:lvl1pPr marL="457200" lvl="0" indent="-419100" algn="l">
              <a:lnSpc>
                <a:spcPct val="130000"/>
              </a:lnSpc>
              <a:spcBef>
                <a:spcPts val="0"/>
              </a:spcBef>
              <a:spcAft>
                <a:spcPts val="0"/>
              </a:spcAft>
              <a:buSzPts val="3000"/>
              <a:buChar char="✗"/>
              <a:defRPr sz="3000" i="1"/>
            </a:lvl1pPr>
            <a:lvl2pPr marL="914400" lvl="1" indent="-419100" algn="l">
              <a:lnSpc>
                <a:spcPct val="130000"/>
              </a:lnSpc>
              <a:spcBef>
                <a:spcPts val="0"/>
              </a:spcBef>
              <a:spcAft>
                <a:spcPts val="0"/>
              </a:spcAft>
              <a:buSzPts val="3000"/>
              <a:buChar char="✗"/>
              <a:defRPr sz="3000" i="1"/>
            </a:lvl2pPr>
            <a:lvl3pPr marL="1371600" lvl="2" indent="-419100" algn="l">
              <a:lnSpc>
                <a:spcPct val="130000"/>
              </a:lnSpc>
              <a:spcBef>
                <a:spcPts val="0"/>
              </a:spcBef>
              <a:spcAft>
                <a:spcPts val="0"/>
              </a:spcAft>
              <a:buSzPts val="3000"/>
              <a:buChar char="✗"/>
              <a:defRPr sz="3000" i="1"/>
            </a:lvl3pPr>
            <a:lvl4pPr marL="1828800" lvl="3" indent="-419100" algn="l">
              <a:lnSpc>
                <a:spcPct val="130000"/>
              </a:lnSpc>
              <a:spcBef>
                <a:spcPts val="0"/>
              </a:spcBef>
              <a:spcAft>
                <a:spcPts val="0"/>
              </a:spcAft>
              <a:buSzPts val="3000"/>
              <a:buChar char="✗"/>
              <a:defRPr sz="3000" i="1"/>
            </a:lvl4pPr>
            <a:lvl5pPr marL="2286000" lvl="4" indent="-419100" algn="l">
              <a:lnSpc>
                <a:spcPct val="130000"/>
              </a:lnSpc>
              <a:spcBef>
                <a:spcPts val="0"/>
              </a:spcBef>
              <a:spcAft>
                <a:spcPts val="0"/>
              </a:spcAft>
              <a:buSzPts val="3000"/>
              <a:buChar char="✗"/>
              <a:defRPr sz="3000" i="1"/>
            </a:lvl5pPr>
            <a:lvl6pPr marL="2743200" lvl="5" indent="-419100" algn="l">
              <a:lnSpc>
                <a:spcPct val="130000"/>
              </a:lnSpc>
              <a:spcBef>
                <a:spcPts val="0"/>
              </a:spcBef>
              <a:spcAft>
                <a:spcPts val="0"/>
              </a:spcAft>
              <a:buSzPts val="3000"/>
              <a:buChar char="✗"/>
              <a:defRPr sz="3000" i="1"/>
            </a:lvl6pPr>
            <a:lvl7pPr marL="3200400" lvl="6" indent="-419100" algn="l">
              <a:lnSpc>
                <a:spcPct val="130000"/>
              </a:lnSpc>
              <a:spcBef>
                <a:spcPts val="0"/>
              </a:spcBef>
              <a:spcAft>
                <a:spcPts val="0"/>
              </a:spcAft>
              <a:buSzPts val="3000"/>
              <a:buChar char="✗"/>
              <a:defRPr sz="3000" i="1"/>
            </a:lvl7pPr>
            <a:lvl8pPr marL="3657600" lvl="7" indent="-419100" algn="l">
              <a:lnSpc>
                <a:spcPct val="130000"/>
              </a:lnSpc>
              <a:spcBef>
                <a:spcPts val="0"/>
              </a:spcBef>
              <a:spcAft>
                <a:spcPts val="0"/>
              </a:spcAft>
              <a:buSzPts val="3000"/>
              <a:buChar char="✗"/>
              <a:defRPr sz="3000" i="1"/>
            </a:lvl8pPr>
            <a:lvl9pPr marL="4114800" lvl="8" indent="-419100" algn="l">
              <a:lnSpc>
                <a:spcPct val="130000"/>
              </a:lnSpc>
              <a:spcBef>
                <a:spcPts val="0"/>
              </a:spcBef>
              <a:spcAft>
                <a:spcPts val="0"/>
              </a:spcAft>
              <a:buSzPts val="3000"/>
              <a:buChar char="✗"/>
              <a:defRPr sz="3000" i="1"/>
            </a:lvl9pPr>
          </a:lstStyle>
          <a:p>
            <a:endParaRPr/>
          </a:p>
        </p:txBody>
      </p:sp>
      <p:sp>
        <p:nvSpPr>
          <p:cNvPr id="80" name="Google Shape;80;p23"/>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24"/>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84" name="Google Shape;84;p24"/>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big postit">
  <p:cSld name="BLANK_1_2">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5"/>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866375" y="358375"/>
            <a:ext cx="75678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 name="Google Shape;89;p26"/>
          <p:cNvSpPr txBox="1">
            <a:spLocks noGrp="1"/>
          </p:cNvSpPr>
          <p:nvPr>
            <p:ph type="body" idx="1"/>
          </p:nvPr>
        </p:nvSpPr>
        <p:spPr>
          <a:xfrm>
            <a:off x="866375" y="1331673"/>
            <a:ext cx="2439300" cy="3152700"/>
          </a:xfrm>
          <a:prstGeom prst="rect">
            <a:avLst/>
          </a:prstGeom>
          <a:noFill/>
          <a:ln>
            <a:noFill/>
          </a:ln>
        </p:spPr>
        <p:txBody>
          <a:bodyPr spcFirstLastPara="1" wrap="square" lIns="91425" tIns="91425" rIns="91425" bIns="91425" anchor="t" anchorCtr="0">
            <a:noAutofit/>
          </a:bodyPr>
          <a:lstStyle>
            <a:lvl1pPr marL="457200" lvl="0" indent="-330200" algn="l">
              <a:lnSpc>
                <a:spcPct val="120000"/>
              </a:lnSpc>
              <a:spcBef>
                <a:spcPts val="0"/>
              </a:spcBef>
              <a:spcAft>
                <a:spcPts val="0"/>
              </a:spcAft>
              <a:buSzPts val="1600"/>
              <a:buChar char="✗"/>
              <a:defRPr sz="16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30200" algn="l">
              <a:lnSpc>
                <a:spcPct val="120000"/>
              </a:lnSpc>
              <a:spcBef>
                <a:spcPts val="0"/>
              </a:spcBef>
              <a:spcAft>
                <a:spcPts val="0"/>
              </a:spcAft>
              <a:buSzPts val="1600"/>
              <a:buChar char="✗"/>
              <a:defRPr sz="1600"/>
            </a:lvl4pPr>
            <a:lvl5pPr marL="2286000" lvl="4" indent="-330200" algn="l">
              <a:lnSpc>
                <a:spcPct val="120000"/>
              </a:lnSpc>
              <a:spcBef>
                <a:spcPts val="0"/>
              </a:spcBef>
              <a:spcAft>
                <a:spcPts val="0"/>
              </a:spcAft>
              <a:buSzPts val="1600"/>
              <a:buChar char="✗"/>
              <a:defRPr sz="1600"/>
            </a:lvl5pPr>
            <a:lvl6pPr marL="2743200" lvl="5" indent="-330200" algn="l">
              <a:lnSpc>
                <a:spcPct val="120000"/>
              </a:lnSpc>
              <a:spcBef>
                <a:spcPts val="0"/>
              </a:spcBef>
              <a:spcAft>
                <a:spcPts val="0"/>
              </a:spcAft>
              <a:buSzPts val="1600"/>
              <a:buChar char="✗"/>
              <a:defRPr sz="1600"/>
            </a:lvl6pPr>
            <a:lvl7pPr marL="3200400" lvl="6" indent="-330200" algn="l">
              <a:lnSpc>
                <a:spcPct val="120000"/>
              </a:lnSpc>
              <a:spcBef>
                <a:spcPts val="0"/>
              </a:spcBef>
              <a:spcAft>
                <a:spcPts val="0"/>
              </a:spcAft>
              <a:buSzPts val="1600"/>
              <a:buChar char="✗"/>
              <a:defRPr sz="1600"/>
            </a:lvl7pPr>
            <a:lvl8pPr marL="3657600" lvl="7" indent="-330200" algn="l">
              <a:lnSpc>
                <a:spcPct val="120000"/>
              </a:lnSpc>
              <a:spcBef>
                <a:spcPts val="0"/>
              </a:spcBef>
              <a:spcAft>
                <a:spcPts val="0"/>
              </a:spcAft>
              <a:buSzPts val="1600"/>
              <a:buChar char="✗"/>
              <a:defRPr sz="1600"/>
            </a:lvl8pPr>
            <a:lvl9pPr marL="4114800" lvl="8" indent="-330200" algn="l">
              <a:lnSpc>
                <a:spcPct val="120000"/>
              </a:lnSpc>
              <a:spcBef>
                <a:spcPts val="0"/>
              </a:spcBef>
              <a:spcAft>
                <a:spcPts val="0"/>
              </a:spcAft>
              <a:buSzPts val="1600"/>
              <a:buChar char="✗"/>
              <a:defRPr sz="1600"/>
            </a:lvl9pPr>
          </a:lstStyle>
          <a:p>
            <a:endParaRPr/>
          </a:p>
        </p:txBody>
      </p:sp>
      <p:sp>
        <p:nvSpPr>
          <p:cNvPr id="90" name="Google Shape;90;p26"/>
          <p:cNvSpPr txBox="1">
            <a:spLocks noGrp="1"/>
          </p:cNvSpPr>
          <p:nvPr>
            <p:ph type="body" idx="2"/>
          </p:nvPr>
        </p:nvSpPr>
        <p:spPr>
          <a:xfrm>
            <a:off x="3430687" y="1331673"/>
            <a:ext cx="2439300" cy="3152700"/>
          </a:xfrm>
          <a:prstGeom prst="rect">
            <a:avLst/>
          </a:prstGeom>
          <a:noFill/>
          <a:ln>
            <a:noFill/>
          </a:ln>
        </p:spPr>
        <p:txBody>
          <a:bodyPr spcFirstLastPara="1" wrap="square" lIns="91425" tIns="91425" rIns="91425" bIns="91425" anchor="t" anchorCtr="0">
            <a:noAutofit/>
          </a:bodyPr>
          <a:lstStyle>
            <a:lvl1pPr marL="457200" lvl="0" indent="-330200" algn="l">
              <a:lnSpc>
                <a:spcPct val="120000"/>
              </a:lnSpc>
              <a:spcBef>
                <a:spcPts val="0"/>
              </a:spcBef>
              <a:spcAft>
                <a:spcPts val="0"/>
              </a:spcAft>
              <a:buSzPts val="1600"/>
              <a:buChar char="✗"/>
              <a:defRPr sz="16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30200" algn="l">
              <a:lnSpc>
                <a:spcPct val="120000"/>
              </a:lnSpc>
              <a:spcBef>
                <a:spcPts val="0"/>
              </a:spcBef>
              <a:spcAft>
                <a:spcPts val="0"/>
              </a:spcAft>
              <a:buSzPts val="1600"/>
              <a:buChar char="✗"/>
              <a:defRPr sz="1600"/>
            </a:lvl4pPr>
            <a:lvl5pPr marL="2286000" lvl="4" indent="-330200" algn="l">
              <a:lnSpc>
                <a:spcPct val="120000"/>
              </a:lnSpc>
              <a:spcBef>
                <a:spcPts val="0"/>
              </a:spcBef>
              <a:spcAft>
                <a:spcPts val="0"/>
              </a:spcAft>
              <a:buSzPts val="1600"/>
              <a:buChar char="✗"/>
              <a:defRPr sz="1600"/>
            </a:lvl5pPr>
            <a:lvl6pPr marL="2743200" lvl="5" indent="-330200" algn="l">
              <a:lnSpc>
                <a:spcPct val="120000"/>
              </a:lnSpc>
              <a:spcBef>
                <a:spcPts val="0"/>
              </a:spcBef>
              <a:spcAft>
                <a:spcPts val="0"/>
              </a:spcAft>
              <a:buSzPts val="1600"/>
              <a:buChar char="✗"/>
              <a:defRPr sz="1600"/>
            </a:lvl6pPr>
            <a:lvl7pPr marL="3200400" lvl="6" indent="-330200" algn="l">
              <a:lnSpc>
                <a:spcPct val="120000"/>
              </a:lnSpc>
              <a:spcBef>
                <a:spcPts val="0"/>
              </a:spcBef>
              <a:spcAft>
                <a:spcPts val="0"/>
              </a:spcAft>
              <a:buSzPts val="1600"/>
              <a:buChar char="✗"/>
              <a:defRPr sz="1600"/>
            </a:lvl7pPr>
            <a:lvl8pPr marL="3657600" lvl="7" indent="-330200" algn="l">
              <a:lnSpc>
                <a:spcPct val="120000"/>
              </a:lnSpc>
              <a:spcBef>
                <a:spcPts val="0"/>
              </a:spcBef>
              <a:spcAft>
                <a:spcPts val="0"/>
              </a:spcAft>
              <a:buSzPts val="1600"/>
              <a:buChar char="✗"/>
              <a:defRPr sz="1600"/>
            </a:lvl8pPr>
            <a:lvl9pPr marL="4114800" lvl="8" indent="-330200" algn="l">
              <a:lnSpc>
                <a:spcPct val="120000"/>
              </a:lnSpc>
              <a:spcBef>
                <a:spcPts val="0"/>
              </a:spcBef>
              <a:spcAft>
                <a:spcPts val="0"/>
              </a:spcAft>
              <a:buSzPts val="1600"/>
              <a:buChar char="✗"/>
              <a:defRPr sz="1600"/>
            </a:lvl9pPr>
          </a:lstStyle>
          <a:p>
            <a:endParaRPr/>
          </a:p>
        </p:txBody>
      </p:sp>
      <p:sp>
        <p:nvSpPr>
          <p:cNvPr id="91" name="Google Shape;91;p26"/>
          <p:cNvSpPr txBox="1">
            <a:spLocks noGrp="1"/>
          </p:cNvSpPr>
          <p:nvPr>
            <p:ph type="body" idx="3"/>
          </p:nvPr>
        </p:nvSpPr>
        <p:spPr>
          <a:xfrm>
            <a:off x="5994999" y="1331673"/>
            <a:ext cx="2439300" cy="3152700"/>
          </a:xfrm>
          <a:prstGeom prst="rect">
            <a:avLst/>
          </a:prstGeom>
          <a:noFill/>
          <a:ln>
            <a:noFill/>
          </a:ln>
        </p:spPr>
        <p:txBody>
          <a:bodyPr spcFirstLastPara="1" wrap="square" lIns="91425" tIns="91425" rIns="91425" bIns="91425" anchor="t" anchorCtr="0">
            <a:noAutofit/>
          </a:bodyPr>
          <a:lstStyle>
            <a:lvl1pPr marL="457200" lvl="0" indent="-330200" algn="l">
              <a:lnSpc>
                <a:spcPct val="120000"/>
              </a:lnSpc>
              <a:spcBef>
                <a:spcPts val="0"/>
              </a:spcBef>
              <a:spcAft>
                <a:spcPts val="0"/>
              </a:spcAft>
              <a:buSzPts val="1600"/>
              <a:buChar char="✗"/>
              <a:defRPr sz="1600"/>
            </a:lvl1pPr>
            <a:lvl2pPr marL="914400" lvl="1" indent="-330200" algn="l">
              <a:lnSpc>
                <a:spcPct val="120000"/>
              </a:lnSpc>
              <a:spcBef>
                <a:spcPts val="0"/>
              </a:spcBef>
              <a:spcAft>
                <a:spcPts val="0"/>
              </a:spcAft>
              <a:buSzPts val="1600"/>
              <a:buChar char="✗"/>
              <a:defRPr sz="1600"/>
            </a:lvl2pPr>
            <a:lvl3pPr marL="1371600" lvl="2" indent="-330200" algn="l">
              <a:lnSpc>
                <a:spcPct val="120000"/>
              </a:lnSpc>
              <a:spcBef>
                <a:spcPts val="0"/>
              </a:spcBef>
              <a:spcAft>
                <a:spcPts val="0"/>
              </a:spcAft>
              <a:buSzPts val="1600"/>
              <a:buChar char="✗"/>
              <a:defRPr sz="1600"/>
            </a:lvl3pPr>
            <a:lvl4pPr marL="1828800" lvl="3" indent="-330200" algn="l">
              <a:lnSpc>
                <a:spcPct val="120000"/>
              </a:lnSpc>
              <a:spcBef>
                <a:spcPts val="0"/>
              </a:spcBef>
              <a:spcAft>
                <a:spcPts val="0"/>
              </a:spcAft>
              <a:buSzPts val="1600"/>
              <a:buChar char="✗"/>
              <a:defRPr sz="1600"/>
            </a:lvl4pPr>
            <a:lvl5pPr marL="2286000" lvl="4" indent="-330200" algn="l">
              <a:lnSpc>
                <a:spcPct val="120000"/>
              </a:lnSpc>
              <a:spcBef>
                <a:spcPts val="0"/>
              </a:spcBef>
              <a:spcAft>
                <a:spcPts val="0"/>
              </a:spcAft>
              <a:buSzPts val="1600"/>
              <a:buChar char="✗"/>
              <a:defRPr sz="1600"/>
            </a:lvl5pPr>
            <a:lvl6pPr marL="2743200" lvl="5" indent="-330200" algn="l">
              <a:lnSpc>
                <a:spcPct val="120000"/>
              </a:lnSpc>
              <a:spcBef>
                <a:spcPts val="0"/>
              </a:spcBef>
              <a:spcAft>
                <a:spcPts val="0"/>
              </a:spcAft>
              <a:buSzPts val="1600"/>
              <a:buChar char="✗"/>
              <a:defRPr sz="1600"/>
            </a:lvl6pPr>
            <a:lvl7pPr marL="3200400" lvl="6" indent="-330200" algn="l">
              <a:lnSpc>
                <a:spcPct val="120000"/>
              </a:lnSpc>
              <a:spcBef>
                <a:spcPts val="0"/>
              </a:spcBef>
              <a:spcAft>
                <a:spcPts val="0"/>
              </a:spcAft>
              <a:buSzPts val="1600"/>
              <a:buChar char="✗"/>
              <a:defRPr sz="1600"/>
            </a:lvl7pPr>
            <a:lvl8pPr marL="3657600" lvl="7" indent="-330200" algn="l">
              <a:lnSpc>
                <a:spcPct val="120000"/>
              </a:lnSpc>
              <a:spcBef>
                <a:spcPts val="0"/>
              </a:spcBef>
              <a:spcAft>
                <a:spcPts val="0"/>
              </a:spcAft>
              <a:buSzPts val="1600"/>
              <a:buChar char="✗"/>
              <a:defRPr sz="1600"/>
            </a:lvl8pPr>
            <a:lvl9pPr marL="4114800" lvl="8" indent="-330200" algn="l">
              <a:lnSpc>
                <a:spcPct val="120000"/>
              </a:lnSpc>
              <a:spcBef>
                <a:spcPts val="0"/>
              </a:spcBef>
              <a:spcAft>
                <a:spcPts val="0"/>
              </a:spcAft>
              <a:buSzPts val="1600"/>
              <a:buChar char="✗"/>
              <a:defRPr sz="1600"/>
            </a:lvl9pPr>
          </a:lstStyle>
          <a:p>
            <a:endParaRPr/>
          </a:p>
        </p:txBody>
      </p:sp>
      <p:sp>
        <p:nvSpPr>
          <p:cNvPr id="92" name="Google Shape;92;p26"/>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cSld name="BLANK_1_1">
    <p:bg>
      <p:bgPr>
        <a:noFill/>
        <a:effectLst/>
      </p:bgPr>
    </p:bg>
    <p:spTree>
      <p:nvGrpSpPr>
        <p:cNvPr id="1" name="Shape 93"/>
        <p:cNvGrpSpPr/>
        <p:nvPr/>
      </p:nvGrpSpPr>
      <p:grpSpPr>
        <a:xfrm>
          <a:off x="0" y="0"/>
          <a:ext cx="0" cy="0"/>
          <a:chOff x="0" y="0"/>
          <a:chExt cx="0" cy="0"/>
        </a:xfrm>
      </p:grpSpPr>
      <p:pic>
        <p:nvPicPr>
          <p:cNvPr id="94" name="Google Shape;94;p27" descr="notepad4.png"/>
          <p:cNvPicPr preferRelativeResize="0"/>
          <p:nvPr/>
        </p:nvPicPr>
        <p:blipFill rotWithShape="1">
          <a:blip r:embed="rId2">
            <a:alphaModFix/>
          </a:blip>
          <a:srcRect/>
          <a:stretch/>
        </p:blipFill>
        <p:spPr>
          <a:xfrm>
            <a:off x="0" y="0"/>
            <a:ext cx="9144000" cy="5143516"/>
          </a:xfrm>
          <a:prstGeom prst="rect">
            <a:avLst/>
          </a:prstGeom>
          <a:noFill/>
          <a:ln>
            <a:noFill/>
          </a:ln>
        </p:spPr>
      </p:pic>
      <p:sp>
        <p:nvSpPr>
          <p:cNvPr id="95" name="Google Shape;95;p27"/>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ostit">
  <p:cSld name="BLANK_1">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8"/>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9"/>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p29"/>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_1_2_1">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30"/>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olaroid" type="blank">
  <p:cSld name="BLANK">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2"/>
          <p:cNvSpPr txBox="1">
            <a:spLocks noGrp="1"/>
          </p:cNvSpPr>
          <p:nvPr>
            <p:ph type="body" idx="1"/>
          </p:nvPr>
        </p:nvSpPr>
        <p:spPr>
          <a:xfrm>
            <a:off x="924850" y="3872900"/>
            <a:ext cx="75990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6000"/>
              </a:lnSpc>
              <a:spcBef>
                <a:spcPts val="360"/>
              </a:spcBef>
              <a:spcAft>
                <a:spcPts val="0"/>
              </a:spcAft>
              <a:buSzPts val="1800"/>
              <a:buNone/>
              <a:defRPr sz="1800"/>
            </a:lvl1pPr>
          </a:lstStyle>
          <a:p>
            <a:endParaRPr/>
          </a:p>
        </p:txBody>
      </p:sp>
      <p:sp>
        <p:nvSpPr>
          <p:cNvPr id="107" name="Google Shape;107;p32"/>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66375" y="642310"/>
            <a:ext cx="3966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18" name="Google Shape;18;p4"/>
          <p:cNvSpPr txBox="1">
            <a:spLocks noGrp="1"/>
          </p:cNvSpPr>
          <p:nvPr>
            <p:ph type="body" idx="1"/>
          </p:nvPr>
        </p:nvSpPr>
        <p:spPr>
          <a:xfrm>
            <a:off x="866375" y="1609350"/>
            <a:ext cx="3966600" cy="28335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ctrTitle"/>
          </p:nvPr>
        </p:nvSpPr>
        <p:spPr>
          <a:xfrm>
            <a:off x="2703525" y="1735750"/>
            <a:ext cx="34863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a:lnSpc>
                <a:spcPct val="100000"/>
              </a:lnSpc>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22" name="Google Shape;22;p5"/>
          <p:cNvSpPr txBox="1">
            <a:spLocks noGrp="1"/>
          </p:cNvSpPr>
          <p:nvPr>
            <p:ph type="subTitle" idx="1"/>
          </p:nvPr>
        </p:nvSpPr>
        <p:spPr>
          <a:xfrm>
            <a:off x="2703525" y="2763852"/>
            <a:ext cx="3486300" cy="784800"/>
          </a:xfrm>
          <a:prstGeom prst="rect">
            <a:avLst/>
          </a:prstGeom>
          <a:noFill/>
          <a:ln>
            <a:noFill/>
          </a:ln>
        </p:spPr>
        <p:txBody>
          <a:bodyPr spcFirstLastPara="1" wrap="square" lIns="91425" tIns="91425" rIns="91425" bIns="91425" anchor="t" anchorCtr="0">
            <a:noAutofit/>
          </a:bodyPr>
          <a:lstStyle>
            <a:lvl1pPr lvl="0" algn="ctr">
              <a:lnSpc>
                <a:spcPct val="106000"/>
              </a:lnSpc>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a:lnSpc>
                <a:spcPct val="106000"/>
              </a:lnSpc>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962850" y="876850"/>
            <a:ext cx="4955700" cy="819900"/>
          </a:xfrm>
          <a:prstGeom prst="rect">
            <a:avLst/>
          </a:prstGeom>
          <a:noFill/>
          <a:ln>
            <a:noFill/>
          </a:ln>
        </p:spPr>
        <p:txBody>
          <a:bodyPr spcFirstLastPara="1" wrap="square" lIns="91425" tIns="91425" rIns="91425" bIns="91425" anchor="t" anchorCtr="0">
            <a:noAutofit/>
          </a:bodyPr>
          <a:lstStyle>
            <a:lvl1pPr marL="457200" lvl="0" indent="-419100" algn="l">
              <a:lnSpc>
                <a:spcPct val="130000"/>
              </a:lnSpc>
              <a:spcBef>
                <a:spcPts val="0"/>
              </a:spcBef>
              <a:spcAft>
                <a:spcPts val="0"/>
              </a:spcAft>
              <a:buSzPts val="3000"/>
              <a:buChar char="✗"/>
              <a:defRPr sz="3000" i="1"/>
            </a:lvl1pPr>
            <a:lvl2pPr marL="914400" lvl="1" indent="-419100" algn="l">
              <a:lnSpc>
                <a:spcPct val="130000"/>
              </a:lnSpc>
              <a:spcBef>
                <a:spcPts val="0"/>
              </a:spcBef>
              <a:spcAft>
                <a:spcPts val="0"/>
              </a:spcAft>
              <a:buSzPts val="3000"/>
              <a:buChar char="✗"/>
              <a:defRPr sz="3000" i="1"/>
            </a:lvl2pPr>
            <a:lvl3pPr marL="1371600" lvl="2" indent="-419100" algn="l">
              <a:lnSpc>
                <a:spcPct val="130000"/>
              </a:lnSpc>
              <a:spcBef>
                <a:spcPts val="0"/>
              </a:spcBef>
              <a:spcAft>
                <a:spcPts val="0"/>
              </a:spcAft>
              <a:buSzPts val="3000"/>
              <a:buChar char="✗"/>
              <a:defRPr sz="3000" i="1"/>
            </a:lvl3pPr>
            <a:lvl4pPr marL="1828800" lvl="3" indent="-419100" algn="l">
              <a:lnSpc>
                <a:spcPct val="130000"/>
              </a:lnSpc>
              <a:spcBef>
                <a:spcPts val="0"/>
              </a:spcBef>
              <a:spcAft>
                <a:spcPts val="0"/>
              </a:spcAft>
              <a:buSzPts val="3000"/>
              <a:buChar char="✗"/>
              <a:defRPr sz="3000" i="1"/>
            </a:lvl4pPr>
            <a:lvl5pPr marL="2286000" lvl="4" indent="-419100" algn="l">
              <a:lnSpc>
                <a:spcPct val="130000"/>
              </a:lnSpc>
              <a:spcBef>
                <a:spcPts val="0"/>
              </a:spcBef>
              <a:spcAft>
                <a:spcPts val="0"/>
              </a:spcAft>
              <a:buSzPts val="3000"/>
              <a:buChar char="✗"/>
              <a:defRPr sz="3000" i="1"/>
            </a:lvl5pPr>
            <a:lvl6pPr marL="2743200" lvl="5" indent="-419100" algn="l">
              <a:lnSpc>
                <a:spcPct val="130000"/>
              </a:lnSpc>
              <a:spcBef>
                <a:spcPts val="0"/>
              </a:spcBef>
              <a:spcAft>
                <a:spcPts val="0"/>
              </a:spcAft>
              <a:buSzPts val="3000"/>
              <a:buChar char="✗"/>
              <a:defRPr sz="3000" i="1"/>
            </a:lvl6pPr>
            <a:lvl7pPr marL="3200400" lvl="6" indent="-419100" algn="l">
              <a:lnSpc>
                <a:spcPct val="130000"/>
              </a:lnSpc>
              <a:spcBef>
                <a:spcPts val="0"/>
              </a:spcBef>
              <a:spcAft>
                <a:spcPts val="0"/>
              </a:spcAft>
              <a:buSzPts val="3000"/>
              <a:buChar char="✗"/>
              <a:defRPr sz="3000" i="1"/>
            </a:lvl7pPr>
            <a:lvl8pPr marL="3657600" lvl="7" indent="-419100" algn="l">
              <a:lnSpc>
                <a:spcPct val="130000"/>
              </a:lnSpc>
              <a:spcBef>
                <a:spcPts val="0"/>
              </a:spcBef>
              <a:spcAft>
                <a:spcPts val="0"/>
              </a:spcAft>
              <a:buSzPts val="3000"/>
              <a:buChar char="✗"/>
              <a:defRPr sz="3000" i="1"/>
            </a:lvl8pPr>
            <a:lvl9pPr marL="4114800" lvl="8" indent="-419100" algn="l">
              <a:lnSpc>
                <a:spcPct val="130000"/>
              </a:lnSpc>
              <a:spcBef>
                <a:spcPts val="0"/>
              </a:spcBef>
              <a:spcAft>
                <a:spcPts val="0"/>
              </a:spcAft>
              <a:buSzPts val="3000"/>
              <a:buChar char="✗"/>
              <a:defRPr sz="3000" i="1"/>
            </a:lvl9pPr>
          </a:lstStyle>
          <a:p>
            <a:endParaRPr/>
          </a:p>
        </p:txBody>
      </p:sp>
      <p:sp>
        <p:nvSpPr>
          <p:cNvPr id="25" name="Google Shape;25;p6"/>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7"/>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lvl1pPr marL="457200" lvl="0" indent="-317500" algn="l">
              <a:lnSpc>
                <a:spcPct val="106000"/>
              </a:lnSpc>
              <a:spcBef>
                <a:spcPts val="0"/>
              </a:spcBef>
              <a:spcAft>
                <a:spcPts val="0"/>
              </a:spcAft>
              <a:buSzPts val="1400"/>
              <a:buChar char="✗"/>
              <a:defRPr/>
            </a:lvl1pPr>
            <a:lvl2pPr marL="914400" lvl="1" indent="-317500" algn="l">
              <a:lnSpc>
                <a:spcPct val="106000"/>
              </a:lnSpc>
              <a:spcBef>
                <a:spcPts val="0"/>
              </a:spcBef>
              <a:spcAft>
                <a:spcPts val="0"/>
              </a:spcAft>
              <a:buSzPts val="1400"/>
              <a:buChar char="✗"/>
              <a:defRPr/>
            </a:lvl2pPr>
            <a:lvl3pPr marL="1371600" lvl="2" indent="-317500" algn="l">
              <a:lnSpc>
                <a:spcPct val="106000"/>
              </a:lnSpc>
              <a:spcBef>
                <a:spcPts val="0"/>
              </a:spcBef>
              <a:spcAft>
                <a:spcPts val="0"/>
              </a:spcAft>
              <a:buSzPts val="1400"/>
              <a:buChar char="✗"/>
              <a:defRPr/>
            </a:lvl3pPr>
            <a:lvl4pPr marL="1828800" lvl="3" indent="-317500" algn="l">
              <a:lnSpc>
                <a:spcPct val="106000"/>
              </a:lnSpc>
              <a:spcBef>
                <a:spcPts val="0"/>
              </a:spcBef>
              <a:spcAft>
                <a:spcPts val="0"/>
              </a:spcAft>
              <a:buSzPts val="1400"/>
              <a:buChar char="✗"/>
              <a:defRPr/>
            </a:lvl4pPr>
            <a:lvl5pPr marL="2286000" lvl="4" indent="-342900" algn="l">
              <a:lnSpc>
                <a:spcPct val="106000"/>
              </a:lnSpc>
              <a:spcBef>
                <a:spcPts val="0"/>
              </a:spcBef>
              <a:spcAft>
                <a:spcPts val="0"/>
              </a:spcAft>
              <a:buSzPts val="1800"/>
              <a:buChar char="✗"/>
              <a:defRPr/>
            </a:lvl5pPr>
            <a:lvl6pPr marL="2743200" lvl="5" indent="-342900" algn="l">
              <a:lnSpc>
                <a:spcPct val="106000"/>
              </a:lnSpc>
              <a:spcBef>
                <a:spcPts val="0"/>
              </a:spcBef>
              <a:spcAft>
                <a:spcPts val="0"/>
              </a:spcAft>
              <a:buSzPts val="1800"/>
              <a:buChar char="✗"/>
              <a:defRPr/>
            </a:lvl6pPr>
            <a:lvl7pPr marL="3200400" lvl="6" indent="-342900" algn="l">
              <a:lnSpc>
                <a:spcPct val="106000"/>
              </a:lnSpc>
              <a:spcBef>
                <a:spcPts val="0"/>
              </a:spcBef>
              <a:spcAft>
                <a:spcPts val="0"/>
              </a:spcAft>
              <a:buSzPts val="1800"/>
              <a:buChar char="✗"/>
              <a:defRPr/>
            </a:lvl7pPr>
            <a:lvl8pPr marL="3657600" lvl="7" indent="-342900" algn="l">
              <a:lnSpc>
                <a:spcPct val="106000"/>
              </a:lnSpc>
              <a:spcBef>
                <a:spcPts val="0"/>
              </a:spcBef>
              <a:spcAft>
                <a:spcPts val="0"/>
              </a:spcAft>
              <a:buSzPts val="1800"/>
              <a:buChar char="✗"/>
              <a:defRPr/>
            </a:lvl8pPr>
            <a:lvl9pPr marL="4114800" lvl="8" indent="-342900" algn="l">
              <a:lnSpc>
                <a:spcPct val="106000"/>
              </a:lnSpc>
              <a:spcBef>
                <a:spcPts val="0"/>
              </a:spcBef>
              <a:spcAft>
                <a:spcPts val="0"/>
              </a:spcAft>
              <a:buSzPts val="1800"/>
              <a:buChar char="✗"/>
              <a:defRPr/>
            </a:lvl9pPr>
          </a:lstStyle>
          <a:p>
            <a:endParaRPr/>
          </a:p>
        </p:txBody>
      </p:sp>
      <p:sp>
        <p:nvSpPr>
          <p:cNvPr id="29" name="Google Shape;29;p7"/>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big postit">
  <p:cSld name="BLANK_1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BLANK_1_1">
    <p:bg>
      <p:bgPr>
        <a:noFill/>
        <a:effectLst/>
      </p:bgPr>
    </p:bg>
    <p:spTree>
      <p:nvGrpSpPr>
        <p:cNvPr id="1" name="Shape 38"/>
        <p:cNvGrpSpPr/>
        <p:nvPr/>
      </p:nvGrpSpPr>
      <p:grpSpPr>
        <a:xfrm>
          <a:off x="0" y="0"/>
          <a:ext cx="0" cy="0"/>
          <a:chOff x="0" y="0"/>
          <a:chExt cx="0" cy="0"/>
        </a:xfrm>
      </p:grpSpPr>
      <p:pic>
        <p:nvPicPr>
          <p:cNvPr id="39" name="Google Shape;39;p10" descr="notepad4.png"/>
          <p:cNvPicPr preferRelativeResize="0"/>
          <p:nvPr/>
        </p:nvPicPr>
        <p:blipFill rotWithShape="1">
          <a:blip r:embed="rId2">
            <a:alphaModFix/>
          </a:blip>
          <a:srcRect/>
          <a:stretch/>
        </p:blipFill>
        <p:spPr>
          <a:xfrm>
            <a:off x="0" y="0"/>
            <a:ext cx="9144000" cy="5143516"/>
          </a:xfrm>
          <a:prstGeom prst="rect">
            <a:avLst/>
          </a:prstGeom>
          <a:noFill/>
          <a:ln>
            <a:noFill/>
          </a:ln>
        </p:spPr>
      </p:pic>
      <p:sp>
        <p:nvSpPr>
          <p:cNvPr id="40" name="Google Shape;40;p10"/>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ostit">
  <p:cSld name="BLANK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1pPr>
            <a:lvl2pPr marR="0" lvl="1"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2pPr>
            <a:lvl3pPr marR="0" lvl="2"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3pPr>
            <a:lvl4pPr marR="0" lvl="3"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4pPr>
            <a:lvl5pPr marR="0" lvl="4"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5pPr>
            <a:lvl6pPr marR="0" lvl="5"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6pPr>
            <a:lvl7pPr marR="0" lvl="6"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7pPr>
            <a:lvl8pPr marR="0" lvl="7"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8pPr>
            <a:lvl9pPr marR="0" lvl="8"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1pPr>
            <a:lvl2pPr marL="914400" marR="0" lvl="1"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2pPr>
            <a:lvl3pPr marL="1371600" marR="0" lvl="2"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3pPr>
            <a:lvl4pPr marL="1828800" marR="0" lvl="3"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4pPr>
            <a:lvl5pPr marL="2286000" marR="0" lvl="4"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5pPr>
            <a:lvl6pPr marL="2743200" marR="0" lvl="5"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6pPr>
            <a:lvl7pPr marL="3200400" marR="0" lvl="6"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7pPr>
            <a:lvl8pPr marL="3657600" marR="0" lvl="7"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8pPr>
            <a:lvl9pPr marL="4114800" marR="0" lvl="8"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9pPr>
          </a:lstStyle>
          <a:p>
            <a:endParaRPr/>
          </a:p>
        </p:txBody>
      </p:sp>
      <p:sp>
        <p:nvSpPr>
          <p:cNvPr id="8" name="Google Shape;8;p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60"/>
        <p:cNvGrpSpPr/>
        <p:nvPr/>
      </p:nvGrpSpPr>
      <p:grpSpPr>
        <a:xfrm>
          <a:off x="0" y="0"/>
          <a:ext cx="0" cy="0"/>
          <a:chOff x="0" y="0"/>
          <a:chExt cx="0" cy="0"/>
        </a:xfrm>
      </p:grpSpPr>
      <p:sp>
        <p:nvSpPr>
          <p:cNvPr id="61" name="Google Shape;61;p18"/>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1pPr>
            <a:lvl2pPr marR="0" lvl="1"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2pPr>
            <a:lvl3pPr marR="0" lvl="2"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3pPr>
            <a:lvl4pPr marR="0" lvl="3"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4pPr>
            <a:lvl5pPr marR="0" lvl="4"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5pPr>
            <a:lvl6pPr marR="0" lvl="5"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6pPr>
            <a:lvl7pPr marR="0" lvl="6"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7pPr>
            <a:lvl8pPr marR="0" lvl="7"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8pPr>
            <a:lvl9pPr marR="0" lvl="8" algn="l" rtl="0">
              <a:lnSpc>
                <a:spcPct val="100000"/>
              </a:lnSpc>
              <a:spcBef>
                <a:spcPts val="0"/>
              </a:spcBef>
              <a:spcAft>
                <a:spcPts val="0"/>
              </a:spcAft>
              <a:buClr>
                <a:schemeClr val="dk1"/>
              </a:buClr>
              <a:buSzPts val="2800"/>
              <a:buFont typeface="Inconsolata"/>
              <a:buNone/>
              <a:defRPr sz="2800" b="0" i="0" u="none" strike="noStrike" cap="none">
                <a:solidFill>
                  <a:schemeClr val="dk1"/>
                </a:solidFill>
                <a:latin typeface="Inconsolata"/>
                <a:ea typeface="Inconsolata"/>
                <a:cs typeface="Inconsolata"/>
                <a:sym typeface="Inconsolata"/>
              </a:defRPr>
            </a:lvl9pPr>
          </a:lstStyle>
          <a:p>
            <a:endParaRPr/>
          </a:p>
        </p:txBody>
      </p:sp>
      <p:sp>
        <p:nvSpPr>
          <p:cNvPr id="62" name="Google Shape;62;p18"/>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1pPr>
            <a:lvl2pPr marL="914400" marR="0" lvl="1"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2pPr>
            <a:lvl3pPr marL="1371600" marR="0" lvl="2"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3pPr>
            <a:lvl4pPr marL="1828800" marR="0" lvl="3" indent="-317500" algn="l" rtl="0">
              <a:lnSpc>
                <a:spcPct val="106000"/>
              </a:lnSpc>
              <a:spcBef>
                <a:spcPts val="0"/>
              </a:spcBef>
              <a:spcAft>
                <a:spcPts val="0"/>
              </a:spcAft>
              <a:buClr>
                <a:schemeClr val="dk2"/>
              </a:buClr>
              <a:buSzPts val="1400"/>
              <a:buFont typeface="Pangolin"/>
              <a:buChar char="✗"/>
              <a:defRPr sz="1800" b="0" i="0" u="none" strike="noStrike" cap="none">
                <a:solidFill>
                  <a:schemeClr val="dk2"/>
                </a:solidFill>
                <a:latin typeface="Pangolin"/>
                <a:ea typeface="Pangolin"/>
                <a:cs typeface="Pangolin"/>
                <a:sym typeface="Pangolin"/>
              </a:defRPr>
            </a:lvl4pPr>
            <a:lvl5pPr marL="2286000" marR="0" lvl="4"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5pPr>
            <a:lvl6pPr marL="2743200" marR="0" lvl="5"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6pPr>
            <a:lvl7pPr marL="3200400" marR="0" lvl="6"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7pPr>
            <a:lvl8pPr marL="3657600" marR="0" lvl="7"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8pPr>
            <a:lvl9pPr marL="4114800" marR="0" lvl="8" indent="-342900" algn="l" rtl="0">
              <a:lnSpc>
                <a:spcPct val="106000"/>
              </a:lnSpc>
              <a:spcBef>
                <a:spcPts val="0"/>
              </a:spcBef>
              <a:spcAft>
                <a:spcPts val="0"/>
              </a:spcAft>
              <a:buClr>
                <a:schemeClr val="dk2"/>
              </a:buClr>
              <a:buSzPts val="1800"/>
              <a:buFont typeface="Pangolin"/>
              <a:buChar char="✗"/>
              <a:defRPr sz="1800" b="0" i="0" u="none" strike="noStrike" cap="none">
                <a:solidFill>
                  <a:schemeClr val="dk2"/>
                </a:solidFill>
                <a:latin typeface="Pangolin"/>
                <a:ea typeface="Pangolin"/>
                <a:cs typeface="Pangolin"/>
                <a:sym typeface="Pangolin"/>
              </a:defRPr>
            </a:lvl9pPr>
          </a:lstStyle>
          <a:p>
            <a:endParaRPr/>
          </a:p>
        </p:txBody>
      </p:sp>
      <p:sp>
        <p:nvSpPr>
          <p:cNvPr id="63" name="Google Shape;63;p18"/>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atlantic.com/ideas/archive/2021/12/how-care-less-about-work/620902/"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hixon_k@cde.state.co.u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hyperlink" Target="mailto:kreger_c@cde.state.co.u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hyperlink" Target="http://deathtothestockphoto.com/wp-content/uploads/DeathtotheStockPhoto-Licens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twitter.com/sylvestermcnutt/status/12489590075550187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33"/>
          <p:cNvSpPr txBox="1">
            <a:spLocks noGrp="1"/>
          </p:cNvSpPr>
          <p:nvPr>
            <p:ph type="title"/>
          </p:nvPr>
        </p:nvSpPr>
        <p:spPr>
          <a:xfrm>
            <a:off x="789025" y="126073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t>Just Don’t Do It!</a:t>
            </a:r>
            <a:endParaRPr sz="4400" b="1" dirty="0"/>
          </a:p>
        </p:txBody>
      </p:sp>
      <p:sp>
        <p:nvSpPr>
          <p:cNvPr id="114" name="Google Shape;114;p33"/>
          <p:cNvSpPr txBox="1">
            <a:spLocks noGrp="1"/>
          </p:cNvSpPr>
          <p:nvPr>
            <p:ph type="subTitle" idx="4294967295"/>
          </p:nvPr>
        </p:nvSpPr>
        <p:spPr>
          <a:xfrm>
            <a:off x="789025" y="2859900"/>
            <a:ext cx="7526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dirty="0"/>
              <a:t>Finally a session on how to say NO at work</a:t>
            </a:r>
            <a:endParaRPr sz="3300" dirty="0"/>
          </a:p>
        </p:txBody>
      </p:sp>
      <p:pic>
        <p:nvPicPr>
          <p:cNvPr id="115" name="Google Shape;115;p33" descr="Brick wall with the words Just Don't... in white paint"/>
          <p:cNvPicPr preferRelativeResize="0"/>
          <p:nvPr/>
        </p:nvPicPr>
        <p:blipFill>
          <a:blip r:embed="rId3">
            <a:alphaModFix/>
          </a:blip>
          <a:stretch>
            <a:fillRect/>
          </a:stretch>
        </p:blipFill>
        <p:spPr>
          <a:xfrm rot="163323">
            <a:off x="6783470" y="558023"/>
            <a:ext cx="1703034" cy="1536379"/>
          </a:xfrm>
          <a:prstGeom prst="rect">
            <a:avLst/>
          </a:prstGeom>
          <a:noFill/>
          <a:ln>
            <a:noFill/>
          </a:ln>
        </p:spPr>
      </p:pic>
      <p:sp>
        <p:nvSpPr>
          <p:cNvPr id="116" name="Google Shape;116;p33"/>
          <p:cNvSpPr txBox="1"/>
          <p:nvPr/>
        </p:nvSpPr>
        <p:spPr>
          <a:xfrm>
            <a:off x="6954750" y="4209775"/>
            <a:ext cx="2211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angolin"/>
                <a:ea typeface="Pangolin"/>
                <a:cs typeface="Pangolin"/>
                <a:sym typeface="Pangolin"/>
              </a:rPr>
              <a:t>Photo-by-James-Orr-on-Unsplash</a:t>
            </a:r>
            <a:endParaRPr sz="800" dirty="0">
              <a:latin typeface="Pangolin"/>
              <a:ea typeface="Pangolin"/>
              <a:cs typeface="Pangolin"/>
              <a:sym typeface="Pango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2"/>
          <p:cNvSpPr txBox="1">
            <a:spLocks noGrp="1"/>
          </p:cNvSpPr>
          <p:nvPr>
            <p:ph type="title" idx="4294967295"/>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20" b="1" dirty="0"/>
              <a:t>Reflection #3</a:t>
            </a:r>
            <a:endParaRPr sz="4020" b="1" dirty="0"/>
          </a:p>
        </p:txBody>
      </p:sp>
      <p:sp>
        <p:nvSpPr>
          <p:cNvPr id="174" name="Google Shape;174;p42"/>
          <p:cNvSpPr txBox="1">
            <a:spLocks noGrp="1"/>
          </p:cNvSpPr>
          <p:nvPr>
            <p:ph type="body" idx="1"/>
          </p:nvPr>
        </p:nvSpPr>
        <p:spPr>
          <a:xfrm>
            <a:off x="866375" y="1796900"/>
            <a:ext cx="7599000" cy="2278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sz="2800" dirty="0"/>
              <a:t>Why do you want to say NO? </a:t>
            </a:r>
            <a:endParaRPr sz="2800" dirty="0"/>
          </a:p>
          <a:p>
            <a:pPr marL="0" lvl="0" indent="0" algn="l" rtl="0">
              <a:lnSpc>
                <a:spcPct val="150000"/>
              </a:lnSpc>
              <a:spcBef>
                <a:spcPts val="1200"/>
              </a:spcBef>
              <a:spcAft>
                <a:spcPts val="0"/>
              </a:spcAft>
              <a:buNone/>
            </a:pPr>
            <a:r>
              <a:rPr lang="en" sz="2800" dirty="0"/>
              <a:t>What are you saying YES to?</a:t>
            </a:r>
            <a:endParaRPr sz="2800" dirty="0"/>
          </a:p>
          <a:p>
            <a:pPr marL="0" lvl="0" indent="0" algn="l" rtl="0">
              <a:lnSpc>
                <a:spcPct val="150000"/>
              </a:lnSpc>
              <a:spcBef>
                <a:spcPts val="1200"/>
              </a:spcBef>
              <a:spcAft>
                <a:spcPts val="0"/>
              </a:spcAft>
              <a:buNone/>
            </a:pPr>
            <a:r>
              <a:rPr lang="en" sz="2800" dirty="0"/>
              <a:t>Give yourself permission to say NO!</a:t>
            </a:r>
            <a:endParaRPr sz="2800" dirty="0"/>
          </a:p>
          <a:p>
            <a:pPr marL="0" lvl="0" indent="0" algn="ctr" rtl="0">
              <a:spcBef>
                <a:spcPts val="360"/>
              </a:spcBef>
              <a:spcAft>
                <a:spcPts val="0"/>
              </a:spcAft>
              <a:buNone/>
            </a:pPr>
            <a:endParaRPr sz="28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43"/>
          <p:cNvSpPr txBox="1">
            <a:spLocks noGrp="1"/>
          </p:cNvSpPr>
          <p:nvPr>
            <p:ph type="title"/>
          </p:nvPr>
        </p:nvSpPr>
        <p:spPr>
          <a:xfrm>
            <a:off x="595775" y="430275"/>
            <a:ext cx="6468900" cy="173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000000"/>
                </a:solidFill>
              </a:rPr>
              <a:t>Saying NO is Key to </a:t>
            </a:r>
            <a:endParaRPr sz="3600" b="1" dirty="0">
              <a:solidFill>
                <a:srgbClr val="000000"/>
              </a:solidFill>
            </a:endParaRPr>
          </a:p>
          <a:p>
            <a:pPr marL="0" lvl="0" indent="0" algn="l" rtl="0">
              <a:spcBef>
                <a:spcPts val="0"/>
              </a:spcBef>
              <a:spcAft>
                <a:spcPts val="0"/>
              </a:spcAft>
              <a:buNone/>
            </a:pPr>
            <a:r>
              <a:rPr lang="en" sz="3600" b="1" dirty="0">
                <a:solidFill>
                  <a:srgbClr val="000000"/>
                </a:solidFill>
              </a:rPr>
              <a:t>Healthy Working Relationships</a:t>
            </a:r>
            <a:endParaRPr sz="3600" b="1" dirty="0"/>
          </a:p>
        </p:txBody>
      </p:sp>
      <p:sp>
        <p:nvSpPr>
          <p:cNvPr id="181" name="Google Shape;181;p43"/>
          <p:cNvSpPr txBox="1">
            <a:spLocks noGrp="1"/>
          </p:cNvSpPr>
          <p:nvPr>
            <p:ph type="body" idx="1"/>
          </p:nvPr>
        </p:nvSpPr>
        <p:spPr>
          <a:xfrm>
            <a:off x="788900" y="2571748"/>
            <a:ext cx="5626200" cy="2111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Comfortable interacting with others</a:t>
            </a:r>
            <a:endParaRPr sz="2400" dirty="0"/>
          </a:p>
          <a:p>
            <a:pPr marL="457200" lvl="0" indent="0" algn="l" rtl="0">
              <a:lnSpc>
                <a:spcPct val="100000"/>
              </a:lnSpc>
              <a:spcBef>
                <a:spcPts val="0"/>
              </a:spcBef>
              <a:spcAft>
                <a:spcPts val="0"/>
              </a:spcAft>
              <a:buNone/>
            </a:pPr>
            <a:endParaRPr sz="2400" dirty="0"/>
          </a:p>
          <a:p>
            <a:pPr marL="457200" lvl="0" indent="-381000" algn="l" rtl="0">
              <a:lnSpc>
                <a:spcPct val="100000"/>
              </a:lnSpc>
              <a:spcBef>
                <a:spcPts val="0"/>
              </a:spcBef>
              <a:spcAft>
                <a:spcPts val="0"/>
              </a:spcAft>
              <a:buSzPts val="2400"/>
              <a:buChar char="✗"/>
            </a:pPr>
            <a:r>
              <a:rPr lang="en" sz="2400"/>
              <a:t>Able to be more authentic</a:t>
            </a:r>
            <a:endParaRPr sz="2400" dirty="0"/>
          </a:p>
          <a:p>
            <a:pPr marL="457200" lvl="0" indent="0" algn="l" rtl="0">
              <a:lnSpc>
                <a:spcPct val="100000"/>
              </a:lnSpc>
              <a:spcBef>
                <a:spcPts val="0"/>
              </a:spcBef>
              <a:spcAft>
                <a:spcPts val="0"/>
              </a:spcAft>
              <a:buNone/>
            </a:pPr>
            <a:endParaRPr sz="2400" dirty="0"/>
          </a:p>
          <a:p>
            <a:pPr marL="457200" lvl="0" indent="-381000" algn="l" rtl="0">
              <a:lnSpc>
                <a:spcPct val="100000"/>
              </a:lnSpc>
              <a:spcBef>
                <a:spcPts val="0"/>
              </a:spcBef>
              <a:spcAft>
                <a:spcPts val="0"/>
              </a:spcAft>
              <a:buSzPts val="2400"/>
              <a:buChar char="✗"/>
            </a:pPr>
            <a:r>
              <a:rPr lang="en" sz="2400"/>
              <a:t>Sign of respect</a:t>
            </a:r>
            <a:endParaRPr sz="2400" dirty="0"/>
          </a:p>
          <a:p>
            <a:pPr marL="0" lvl="0" indent="0" algn="l" rtl="0">
              <a:lnSpc>
                <a:spcPct val="100000"/>
              </a:lnSpc>
              <a:spcBef>
                <a:spcPts val="0"/>
              </a:spcBef>
              <a:spcAft>
                <a:spcPts val="0"/>
              </a:spcAft>
              <a:buNone/>
            </a:pPr>
            <a:endParaRPr sz="24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pic>
        <p:nvPicPr>
          <p:cNvPr id="182" name="Google Shape;182;p43" descr="Business man in a green sweater surrounded by hands holding paper, an iPad and other work related tools."/>
          <p:cNvPicPr preferRelativeResize="0"/>
          <p:nvPr/>
        </p:nvPicPr>
        <p:blipFill>
          <a:blip r:embed="rId3">
            <a:alphaModFix/>
          </a:blip>
          <a:stretch>
            <a:fillRect/>
          </a:stretch>
        </p:blipFill>
        <p:spPr>
          <a:xfrm rot="190098">
            <a:off x="6701918" y="555189"/>
            <a:ext cx="1817736" cy="1561773"/>
          </a:xfrm>
          <a:prstGeom prst="rect">
            <a:avLst/>
          </a:prstGeom>
          <a:noFill/>
          <a:ln>
            <a:noFill/>
          </a:ln>
        </p:spPr>
      </p:pic>
      <p:sp>
        <p:nvSpPr>
          <p:cNvPr id="183" name="Google Shape;183;p43"/>
          <p:cNvSpPr txBox="1"/>
          <p:nvPr/>
        </p:nvSpPr>
        <p:spPr>
          <a:xfrm>
            <a:off x="6565625" y="4263725"/>
            <a:ext cx="2150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angolin"/>
                <a:ea typeface="Pangolin"/>
                <a:cs typeface="Pangolin"/>
                <a:sym typeface="Pangolin"/>
              </a:rPr>
              <a:t>Image by wayhomestudio on Freepik</a:t>
            </a:r>
            <a:endParaRPr sz="800" dirty="0">
              <a:latin typeface="Pangolin"/>
              <a:ea typeface="Pangolin"/>
              <a:cs typeface="Pangolin"/>
              <a:sym typeface="Pango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4"/>
          <p:cNvSpPr txBox="1">
            <a:spLocks noGrp="1"/>
          </p:cNvSpPr>
          <p:nvPr>
            <p:ph type="title" idx="4294967295"/>
          </p:nvPr>
        </p:nvSpPr>
        <p:spPr>
          <a:xfrm>
            <a:off x="866775" y="1304925"/>
            <a:ext cx="7375525" cy="30622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6000"/>
              </a:lnSpc>
              <a:spcBef>
                <a:spcPts val="1200"/>
              </a:spcBef>
              <a:spcAft>
                <a:spcPts val="0"/>
              </a:spcAft>
              <a:buClr>
                <a:schemeClr val="dk2"/>
              </a:buClr>
              <a:buSzPts val="1400"/>
              <a:buFont typeface="Pangolin"/>
              <a:buNone/>
              <a:tabLst/>
              <a:defRPr/>
            </a:pPr>
            <a:r>
              <a:rPr kumimoji="0" lang="en-US" sz="3800" b="0" i="0" u="none" strike="noStrike" kern="0" cap="none" spc="0" normalizeH="0" baseline="0" noProof="0" dirty="0">
                <a:ln>
                  <a:noFill/>
                </a:ln>
                <a:solidFill>
                  <a:schemeClr val="dk1"/>
                </a:solidFill>
                <a:effectLst/>
                <a:uLnTx/>
                <a:uFillTx/>
                <a:latin typeface="Pangolin"/>
                <a:ea typeface="Pangolin"/>
                <a:cs typeface="Pangolin"/>
                <a:sym typeface="Pangolin"/>
              </a:rPr>
              <a:t>“When work devours your waking hours, it also devours your will to do things that truly nourish you.”</a:t>
            </a:r>
          </a:p>
          <a:p>
            <a:pPr marL="0" marR="0" lvl="0" indent="0" algn="l" defTabSz="914400" rtl="0" eaLnBrk="1" fontAlgn="auto" latinLnBrk="0" hangingPunct="1">
              <a:lnSpc>
                <a:spcPct val="106000"/>
              </a:lnSpc>
              <a:spcBef>
                <a:spcPts val="1200"/>
              </a:spcBef>
              <a:spcAft>
                <a:spcPts val="0"/>
              </a:spcAft>
              <a:buClr>
                <a:schemeClr val="dk2"/>
              </a:buClr>
              <a:buSzPts val="1400"/>
              <a:buFont typeface="Pangolin"/>
              <a:buNone/>
              <a:tabLst/>
              <a:defRPr/>
            </a:pPr>
            <a:endParaRPr kumimoji="0" lang="en-US" sz="2000" b="0" i="0" u="none" strike="noStrike" kern="0" cap="none" spc="0" normalizeH="0" baseline="0" noProof="0" dirty="0">
              <a:ln>
                <a:noFill/>
              </a:ln>
              <a:solidFill>
                <a:schemeClr val="dk1"/>
              </a:solidFill>
              <a:effectLst/>
              <a:uLnTx/>
              <a:uFillTx/>
              <a:latin typeface="Pangolin"/>
              <a:ea typeface="Pangolin"/>
              <a:cs typeface="Pangolin"/>
              <a:sym typeface="Pangolin"/>
            </a:endParaRPr>
          </a:p>
          <a:p>
            <a:pPr marL="0" marR="0" lvl="0" indent="0" algn="ctr" defTabSz="914400" rtl="0" eaLnBrk="1" fontAlgn="auto" latinLnBrk="0" hangingPunct="1">
              <a:lnSpc>
                <a:spcPct val="106000"/>
              </a:lnSpc>
              <a:spcBef>
                <a:spcPts val="1200"/>
              </a:spcBef>
              <a:spcAft>
                <a:spcPts val="0"/>
              </a:spcAft>
              <a:buClr>
                <a:schemeClr val="dk2"/>
              </a:buClr>
              <a:buSzPts val="1400"/>
              <a:buFont typeface="Pangolin"/>
              <a:buNone/>
              <a:tabLst/>
              <a:defRPr/>
            </a:pPr>
            <a:r>
              <a:rPr kumimoji="0" lang="en-US" sz="1400" b="0" i="0" u="sng" strike="noStrike" kern="0" cap="none" spc="0" normalizeH="0" baseline="0" noProof="0" dirty="0">
                <a:ln>
                  <a:noFill/>
                </a:ln>
                <a:solidFill>
                  <a:schemeClr val="hlink"/>
                </a:solidFill>
                <a:effectLst/>
                <a:uLnTx/>
                <a:uFillTx/>
                <a:latin typeface="Pangolin"/>
                <a:ea typeface="Pangolin"/>
                <a:cs typeface="Pangolin"/>
                <a:sym typeface="Pangolin"/>
                <a:hlinkClick r:id="rId3"/>
              </a:rPr>
              <a:t>https://www.theatlantic.com/ideas/archive/2021/12/how-care-less-about-work/620902/</a:t>
            </a:r>
            <a:r>
              <a:rPr kumimoji="0" lang="en-US" sz="1400" b="0" i="0" u="none" strike="noStrike" kern="0" cap="none" spc="0" normalizeH="0" baseline="0" noProof="0" dirty="0">
                <a:ln>
                  <a:noFill/>
                </a:ln>
                <a:solidFill>
                  <a:schemeClr val="dk1"/>
                </a:solidFill>
                <a:effectLst/>
                <a:uLnTx/>
                <a:uFillTx/>
                <a:latin typeface="Pangolin"/>
                <a:ea typeface="Pangolin"/>
                <a:cs typeface="Pangolin"/>
                <a:sym typeface="Pangolin"/>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5"/>
          <p:cNvSpPr txBox="1">
            <a:spLocks noGrp="1"/>
          </p:cNvSpPr>
          <p:nvPr>
            <p:ph type="title" idx="4294967295"/>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20" b="1" dirty="0"/>
              <a:t>Reflection #4</a:t>
            </a:r>
            <a:endParaRPr sz="4020" b="1" dirty="0"/>
          </a:p>
        </p:txBody>
      </p:sp>
      <p:sp>
        <p:nvSpPr>
          <p:cNvPr id="194" name="Google Shape;194;p45"/>
          <p:cNvSpPr txBox="1">
            <a:spLocks noGrp="1"/>
          </p:cNvSpPr>
          <p:nvPr>
            <p:ph type="body" idx="1"/>
          </p:nvPr>
        </p:nvSpPr>
        <p:spPr>
          <a:xfrm>
            <a:off x="866375" y="1564525"/>
            <a:ext cx="7599000" cy="30069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sz="2400" dirty="0"/>
              <a:t>In your situation </a:t>
            </a:r>
            <a:r>
              <a:rPr lang="en" sz="2400" b="1" dirty="0"/>
              <a:t>WHO </a:t>
            </a:r>
            <a:r>
              <a:rPr lang="en" sz="2400" dirty="0"/>
              <a:t>do you need to say no to?</a:t>
            </a:r>
            <a:endParaRPr sz="2400" dirty="0"/>
          </a:p>
          <a:p>
            <a:pPr marL="0" lvl="0" indent="0" algn="l" rtl="0">
              <a:lnSpc>
                <a:spcPct val="150000"/>
              </a:lnSpc>
              <a:spcBef>
                <a:spcPts val="1200"/>
              </a:spcBef>
              <a:spcAft>
                <a:spcPts val="0"/>
              </a:spcAft>
              <a:buNone/>
            </a:pPr>
            <a:r>
              <a:rPr lang="en" sz="2400" b="1" dirty="0"/>
              <a:t>WHAT </a:t>
            </a:r>
            <a:r>
              <a:rPr lang="en" sz="2400" dirty="0"/>
              <a:t>is the relationship and why is it important to you?</a:t>
            </a:r>
            <a:endParaRPr sz="2400" dirty="0"/>
          </a:p>
          <a:p>
            <a:pPr marL="0" lvl="0" indent="0" algn="l" rtl="0">
              <a:lnSpc>
                <a:spcPct val="150000"/>
              </a:lnSpc>
              <a:spcBef>
                <a:spcPts val="1200"/>
              </a:spcBef>
              <a:spcAft>
                <a:spcPts val="0"/>
              </a:spcAft>
              <a:buNone/>
            </a:pPr>
            <a:r>
              <a:rPr lang="en" sz="2400" b="1" dirty="0"/>
              <a:t>WHAT </a:t>
            </a:r>
            <a:r>
              <a:rPr lang="en" sz="2400" dirty="0"/>
              <a:t>boundaries do you need to set and protect?</a:t>
            </a:r>
            <a:endParaRPr sz="2400" dirty="0"/>
          </a:p>
          <a:p>
            <a:pPr marL="0" lvl="0" indent="0" algn="l" rtl="0">
              <a:lnSpc>
                <a:spcPct val="150000"/>
              </a:lnSpc>
              <a:spcBef>
                <a:spcPts val="1200"/>
              </a:spcBef>
              <a:spcAft>
                <a:spcPts val="0"/>
              </a:spcAft>
              <a:buNone/>
            </a:pPr>
            <a:r>
              <a:rPr lang="en" sz="2400" b="1" dirty="0"/>
              <a:t>HOW </a:t>
            </a:r>
            <a:r>
              <a:rPr lang="en" sz="2400" dirty="0"/>
              <a:t>will saying no benefit the relationship?</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6"/>
          <p:cNvSpPr txBox="1">
            <a:spLocks noGrp="1"/>
          </p:cNvSpPr>
          <p:nvPr>
            <p:ph type="ctrTitle"/>
          </p:nvPr>
        </p:nvSpPr>
        <p:spPr>
          <a:xfrm>
            <a:off x="2703525" y="1379900"/>
            <a:ext cx="3486300" cy="151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020" b="1">
                <a:solidFill>
                  <a:schemeClr val="dk2"/>
                </a:solidFill>
              </a:rPr>
              <a:t>How to say NO! (finally!!)</a:t>
            </a:r>
            <a:endParaRPr sz="4020" b="1" dirty="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3AFF8435-27D8-D7EB-E2B6-9468F4BBB17B}"/>
              </a:ext>
            </a:extLst>
          </p:cNvPr>
          <p:cNvSpPr>
            <a:spLocks noGrp="1"/>
          </p:cNvSpPr>
          <p:nvPr>
            <p:ph type="title" idx="4294967295"/>
          </p:nvPr>
        </p:nvSpPr>
        <p:spPr>
          <a:xfrm>
            <a:off x="866375" y="-857400"/>
            <a:ext cx="5626200" cy="857400"/>
          </a:xfrm>
        </p:spPr>
        <p:txBody>
          <a:bodyPr spcFirstLastPara="1" wrap="square" lIns="91425" tIns="91425" rIns="91425" bIns="91425" anchor="b" anchorCtr="0">
            <a:noAutofit/>
          </a:bodyPr>
          <a:lstStyle/>
          <a:p>
            <a:r>
              <a:rPr lang="en-US" dirty="0"/>
              <a:t>Steps for Saying No</a:t>
            </a:r>
          </a:p>
        </p:txBody>
      </p:sp>
      <p:sp>
        <p:nvSpPr>
          <p:cNvPr id="205" name="Google Shape;205;p47" descr="A winding black road leading through 7 stops.">
            <a:extLst>
              <a:ext uri="{C183D7F6-B498-43B3-948B-1728B52AA6E4}">
                <adec:decorative xmlns:adec="http://schemas.microsoft.com/office/drawing/2017/decorative" val="0"/>
              </a:ext>
            </a:extLst>
          </p:cNvPr>
          <p:cNvSpPr/>
          <p:nvPr/>
        </p:nvSpPr>
        <p:spPr>
          <a:xfrm>
            <a:off x="0" y="2294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207" name="Google Shape;207;p47" descr="Blue marker labeled 1"/>
          <p:cNvGrpSpPr/>
          <p:nvPr/>
        </p:nvGrpSpPr>
        <p:grpSpPr>
          <a:xfrm>
            <a:off x="1786339" y="1627201"/>
            <a:ext cx="473400" cy="473400"/>
            <a:chOff x="1786339" y="1703401"/>
            <a:chExt cx="473400" cy="473400"/>
          </a:xfrm>
        </p:grpSpPr>
        <p:sp>
          <p:nvSpPr>
            <p:cNvPr id="208" name="Google Shape;208;p47"/>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ngolin"/>
                <a:ea typeface="Pangolin"/>
                <a:cs typeface="Pangolin"/>
                <a:sym typeface="Pangolin"/>
              </a:endParaRPr>
            </a:p>
          </p:txBody>
        </p:sp>
        <p:sp>
          <p:nvSpPr>
            <p:cNvPr id="209" name="Google Shape;209;p47"/>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Pangolin"/>
                  <a:ea typeface="Pangolin"/>
                  <a:cs typeface="Pangolin"/>
                  <a:sym typeface="Pangolin"/>
                </a:rPr>
                <a:t>1</a:t>
              </a:r>
              <a:endParaRPr sz="600" b="0" i="0" u="none" strike="noStrike" cap="none" dirty="0">
                <a:solidFill>
                  <a:schemeClr val="dk2"/>
                </a:solidFill>
                <a:latin typeface="Pangolin"/>
                <a:ea typeface="Pangolin"/>
                <a:cs typeface="Pangolin"/>
                <a:sym typeface="Pangolin"/>
              </a:endParaRPr>
            </a:p>
          </p:txBody>
        </p:sp>
      </p:grpSp>
      <p:sp>
        <p:nvSpPr>
          <p:cNvPr id="225" name="Google Shape;225;p47"/>
          <p:cNvSpPr txBox="1"/>
          <p:nvPr/>
        </p:nvSpPr>
        <p:spPr>
          <a:xfrm>
            <a:off x="1379850" y="1079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2000">
                <a:solidFill>
                  <a:schemeClr val="dk2"/>
                </a:solidFill>
                <a:latin typeface="Pangolin"/>
                <a:ea typeface="Pangolin"/>
                <a:cs typeface="Pangolin"/>
                <a:sym typeface="Pangolin"/>
              </a:rPr>
              <a:t>Assess the ask</a:t>
            </a:r>
            <a:endParaRPr sz="2000" b="0" i="0" u="none" strike="noStrike" cap="none" dirty="0">
              <a:solidFill>
                <a:schemeClr val="dk2"/>
              </a:solidFill>
              <a:latin typeface="Pangolin"/>
              <a:ea typeface="Pangolin"/>
              <a:cs typeface="Pangolin"/>
              <a:sym typeface="Pangolin"/>
            </a:endParaRPr>
          </a:p>
        </p:txBody>
      </p:sp>
      <p:sp>
        <p:nvSpPr>
          <p:cNvPr id="235" name="Google Shape;235;p47"/>
          <p:cNvSpPr txBox="1"/>
          <p:nvPr/>
        </p:nvSpPr>
        <p:spPr>
          <a:xfrm>
            <a:off x="1379850" y="2807300"/>
            <a:ext cx="1286400" cy="47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1200">
                <a:solidFill>
                  <a:schemeClr val="dk1"/>
                </a:solidFill>
                <a:latin typeface="Pangolin"/>
                <a:ea typeface="Pangolin"/>
                <a:cs typeface="Pangolin"/>
                <a:sym typeface="Pangolin"/>
              </a:rPr>
              <a:t>Who, What, </a:t>
            </a:r>
            <a:endParaRPr sz="1200" dirty="0">
              <a:solidFill>
                <a:schemeClr val="dk1"/>
              </a:solidFill>
              <a:latin typeface="Pangolin"/>
              <a:ea typeface="Pangolin"/>
              <a:cs typeface="Pangolin"/>
              <a:sym typeface="Pangolin"/>
            </a:endParaRPr>
          </a:p>
          <a:p>
            <a:pPr marL="0" marR="0" lvl="0" indent="0" algn="ctr" rtl="0">
              <a:lnSpc>
                <a:spcPct val="100000"/>
              </a:lnSpc>
              <a:spcBef>
                <a:spcPts val="0"/>
              </a:spcBef>
              <a:spcAft>
                <a:spcPts val="0"/>
              </a:spcAft>
              <a:buClr>
                <a:srgbClr val="000000"/>
              </a:buClr>
              <a:buSzPts val="900"/>
              <a:buFont typeface="Arial"/>
              <a:buNone/>
            </a:pPr>
            <a:r>
              <a:rPr lang="en" sz="1200">
                <a:solidFill>
                  <a:schemeClr val="dk1"/>
                </a:solidFill>
                <a:latin typeface="Pangolin"/>
                <a:ea typeface="Pangolin"/>
                <a:cs typeface="Pangolin"/>
                <a:sym typeface="Pangolin"/>
              </a:rPr>
              <a:t>When, Why</a:t>
            </a:r>
            <a:endParaRPr sz="1200" b="0" i="0" u="none" strike="noStrike" cap="none" dirty="0">
              <a:solidFill>
                <a:schemeClr val="dk1"/>
              </a:solidFill>
              <a:latin typeface="Pangolin"/>
              <a:ea typeface="Pangolin"/>
              <a:cs typeface="Pangolin"/>
              <a:sym typeface="Pangolin"/>
            </a:endParaRPr>
          </a:p>
        </p:txBody>
      </p:sp>
      <p:grpSp>
        <p:nvGrpSpPr>
          <p:cNvPr id="222" name="Google Shape;222;p47" descr="Orange marker labeled 2."/>
          <p:cNvGrpSpPr/>
          <p:nvPr/>
        </p:nvGrpSpPr>
        <p:grpSpPr>
          <a:xfrm>
            <a:off x="2824664" y="3500100"/>
            <a:ext cx="473400" cy="473400"/>
            <a:chOff x="2824664" y="3576300"/>
            <a:chExt cx="473400" cy="473400"/>
          </a:xfrm>
        </p:grpSpPr>
        <p:sp>
          <p:nvSpPr>
            <p:cNvPr id="223" name="Google Shape;223;p47"/>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ngolin"/>
                <a:ea typeface="Pangolin"/>
                <a:cs typeface="Pangolin"/>
                <a:sym typeface="Pangolin"/>
              </a:endParaRPr>
            </a:p>
          </p:txBody>
        </p:sp>
        <p:sp>
          <p:nvSpPr>
            <p:cNvPr id="224" name="Google Shape;224;p47"/>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Pangolin"/>
                  <a:ea typeface="Pangolin"/>
                  <a:cs typeface="Pangolin"/>
                  <a:sym typeface="Pangolin"/>
                </a:rPr>
                <a:t>2</a:t>
              </a:r>
              <a:endParaRPr sz="600" b="0" i="0" u="none" strike="noStrike" cap="none" dirty="0">
                <a:solidFill>
                  <a:schemeClr val="dk2"/>
                </a:solidFill>
                <a:latin typeface="Pangolin"/>
                <a:ea typeface="Pangolin"/>
                <a:cs typeface="Pangolin"/>
                <a:sym typeface="Pangolin"/>
              </a:endParaRPr>
            </a:p>
          </p:txBody>
        </p:sp>
      </p:grpSp>
      <p:sp>
        <p:nvSpPr>
          <p:cNvPr id="228" name="Google Shape;228;p47"/>
          <p:cNvSpPr txBox="1"/>
          <p:nvPr/>
        </p:nvSpPr>
        <p:spPr>
          <a:xfrm>
            <a:off x="2285425" y="3987400"/>
            <a:ext cx="15519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2000">
                <a:solidFill>
                  <a:schemeClr val="dk2"/>
                </a:solidFill>
                <a:latin typeface="Pangolin"/>
                <a:ea typeface="Pangolin"/>
                <a:cs typeface="Pangolin"/>
                <a:sym typeface="Pangolin"/>
              </a:rPr>
              <a:t>Listen to your emotions</a:t>
            </a:r>
            <a:endParaRPr sz="2000" b="0" i="0" u="none" strike="noStrike" cap="none" dirty="0">
              <a:solidFill>
                <a:schemeClr val="dk2"/>
              </a:solidFill>
              <a:latin typeface="Pangolin"/>
              <a:ea typeface="Pangolin"/>
              <a:cs typeface="Pangolin"/>
              <a:sym typeface="Pangolin"/>
            </a:endParaRPr>
          </a:p>
        </p:txBody>
      </p:sp>
      <p:grpSp>
        <p:nvGrpSpPr>
          <p:cNvPr id="210" name="Google Shape;210;p47" descr="Green marker labeled 3."/>
          <p:cNvGrpSpPr/>
          <p:nvPr/>
        </p:nvGrpSpPr>
        <p:grpSpPr>
          <a:xfrm>
            <a:off x="3814414" y="1627201"/>
            <a:ext cx="473400" cy="473400"/>
            <a:chOff x="3814414" y="1703401"/>
            <a:chExt cx="473400" cy="473400"/>
          </a:xfrm>
        </p:grpSpPr>
        <p:sp>
          <p:nvSpPr>
            <p:cNvPr id="211" name="Google Shape;211;p47"/>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ngolin"/>
                <a:ea typeface="Pangolin"/>
                <a:cs typeface="Pangolin"/>
                <a:sym typeface="Pangolin"/>
              </a:endParaRPr>
            </a:p>
          </p:txBody>
        </p:sp>
        <p:sp>
          <p:nvSpPr>
            <p:cNvPr id="212" name="Google Shape;212;p47"/>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dirty="0">
                  <a:solidFill>
                    <a:schemeClr val="dk2"/>
                  </a:solidFill>
                  <a:latin typeface="Pangolin"/>
                  <a:ea typeface="Pangolin"/>
                  <a:cs typeface="Pangolin"/>
                  <a:sym typeface="Pangolin"/>
                </a:rPr>
                <a:t>3</a:t>
              </a:r>
              <a:endParaRPr sz="600" b="0" i="0" u="none" strike="noStrike" cap="none" dirty="0">
                <a:solidFill>
                  <a:schemeClr val="dk2"/>
                </a:solidFill>
                <a:latin typeface="Pangolin"/>
                <a:ea typeface="Pangolin"/>
                <a:cs typeface="Pangolin"/>
                <a:sym typeface="Pangolin"/>
              </a:endParaRPr>
            </a:p>
          </p:txBody>
        </p:sp>
      </p:grpSp>
      <p:sp>
        <p:nvSpPr>
          <p:cNvPr id="226" name="Google Shape;226;p47"/>
          <p:cNvSpPr txBox="1"/>
          <p:nvPr/>
        </p:nvSpPr>
        <p:spPr>
          <a:xfrm>
            <a:off x="3275174" y="1079900"/>
            <a:ext cx="15519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2100" b="0" i="0" u="none" strike="noStrike" cap="none">
                <a:solidFill>
                  <a:schemeClr val="dk2"/>
                </a:solidFill>
                <a:latin typeface="Pangolin"/>
                <a:ea typeface="Pangolin"/>
                <a:cs typeface="Pangolin"/>
                <a:sym typeface="Pangolin"/>
              </a:rPr>
              <a:t>R</a:t>
            </a:r>
            <a:r>
              <a:rPr lang="en" sz="2100">
                <a:solidFill>
                  <a:schemeClr val="dk2"/>
                </a:solidFill>
                <a:latin typeface="Pangolin"/>
                <a:ea typeface="Pangolin"/>
                <a:cs typeface="Pangolin"/>
                <a:sym typeface="Pangolin"/>
              </a:rPr>
              <a:t>eframe and re-envision</a:t>
            </a:r>
            <a:endParaRPr sz="2100" b="0" i="0" u="none" strike="noStrike" cap="none" dirty="0">
              <a:solidFill>
                <a:schemeClr val="dk2"/>
              </a:solidFill>
              <a:latin typeface="Pangolin"/>
              <a:ea typeface="Pangolin"/>
              <a:cs typeface="Pangolin"/>
              <a:sym typeface="Pangolin"/>
            </a:endParaRPr>
          </a:p>
        </p:txBody>
      </p:sp>
      <p:grpSp>
        <p:nvGrpSpPr>
          <p:cNvPr id="219" name="Google Shape;219;p47" descr="Teal marker labeled 4."/>
          <p:cNvGrpSpPr/>
          <p:nvPr/>
        </p:nvGrpSpPr>
        <p:grpSpPr>
          <a:xfrm>
            <a:off x="4852739" y="3500100"/>
            <a:ext cx="473400" cy="473400"/>
            <a:chOff x="4852739" y="3576300"/>
            <a:chExt cx="473400" cy="473400"/>
          </a:xfrm>
        </p:grpSpPr>
        <p:sp>
          <p:nvSpPr>
            <p:cNvPr id="220" name="Google Shape;220;p47"/>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ngolin"/>
                <a:ea typeface="Pangolin"/>
                <a:cs typeface="Pangolin"/>
                <a:sym typeface="Pangolin"/>
              </a:endParaRPr>
            </a:p>
          </p:txBody>
        </p:sp>
        <p:sp>
          <p:nvSpPr>
            <p:cNvPr id="221" name="Google Shape;221;p47"/>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Pangolin"/>
                  <a:ea typeface="Pangolin"/>
                  <a:cs typeface="Pangolin"/>
                  <a:sym typeface="Pangolin"/>
                </a:rPr>
                <a:t>4</a:t>
              </a:r>
              <a:endParaRPr sz="600" b="0" i="0" u="none" strike="noStrike" cap="none" dirty="0">
                <a:solidFill>
                  <a:schemeClr val="dk2"/>
                </a:solidFill>
                <a:latin typeface="Pangolin"/>
                <a:ea typeface="Pangolin"/>
                <a:cs typeface="Pangolin"/>
                <a:sym typeface="Pangolin"/>
              </a:endParaRPr>
            </a:p>
          </p:txBody>
        </p:sp>
      </p:grpSp>
      <p:sp>
        <p:nvSpPr>
          <p:cNvPr id="229" name="Google Shape;229;p47"/>
          <p:cNvSpPr txBox="1"/>
          <p:nvPr/>
        </p:nvSpPr>
        <p:spPr>
          <a:xfrm>
            <a:off x="4446255" y="3987400"/>
            <a:ext cx="1286400" cy="533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000000"/>
              </a:buClr>
              <a:buSzPts val="900"/>
              <a:buFont typeface="Arial"/>
              <a:buNone/>
            </a:pPr>
            <a:r>
              <a:rPr lang="en" sz="2000">
                <a:solidFill>
                  <a:schemeClr val="dk2"/>
                </a:solidFill>
                <a:latin typeface="Pangolin"/>
                <a:ea typeface="Pangolin"/>
                <a:cs typeface="Pangolin"/>
                <a:sym typeface="Pangolin"/>
              </a:rPr>
              <a:t>Prepare to say NO</a:t>
            </a:r>
            <a:endParaRPr sz="1200" b="0" i="0" u="none" strike="noStrike" cap="none" dirty="0">
              <a:solidFill>
                <a:schemeClr val="dk2"/>
              </a:solidFill>
              <a:latin typeface="Pangolin"/>
              <a:ea typeface="Pangolin"/>
              <a:cs typeface="Pangolin"/>
              <a:sym typeface="Pangolin"/>
            </a:endParaRPr>
          </a:p>
        </p:txBody>
      </p:sp>
      <p:grpSp>
        <p:nvGrpSpPr>
          <p:cNvPr id="213" name="Google Shape;213;p47" descr="Purple marker labeled 5."/>
          <p:cNvGrpSpPr/>
          <p:nvPr/>
        </p:nvGrpSpPr>
        <p:grpSpPr>
          <a:xfrm>
            <a:off x="5842489" y="1627201"/>
            <a:ext cx="473400" cy="473400"/>
            <a:chOff x="5842489" y="1703401"/>
            <a:chExt cx="473400" cy="473400"/>
          </a:xfrm>
        </p:grpSpPr>
        <p:sp>
          <p:nvSpPr>
            <p:cNvPr id="214" name="Google Shape;214;p47"/>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ngolin"/>
                <a:ea typeface="Pangolin"/>
                <a:cs typeface="Pangolin"/>
                <a:sym typeface="Pangolin"/>
              </a:endParaRPr>
            </a:p>
          </p:txBody>
        </p:sp>
        <p:sp>
          <p:nvSpPr>
            <p:cNvPr id="215" name="Google Shape;215;p47"/>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Pangolin"/>
                  <a:ea typeface="Pangolin"/>
                  <a:cs typeface="Pangolin"/>
                  <a:sym typeface="Pangolin"/>
                </a:rPr>
                <a:t>5</a:t>
              </a:r>
              <a:endParaRPr sz="600" b="0" i="0" u="none" strike="noStrike" cap="none" dirty="0">
                <a:solidFill>
                  <a:schemeClr val="dk2"/>
                </a:solidFill>
                <a:latin typeface="Pangolin"/>
                <a:ea typeface="Pangolin"/>
                <a:cs typeface="Pangolin"/>
                <a:sym typeface="Pangolin"/>
              </a:endParaRPr>
            </a:p>
          </p:txBody>
        </p:sp>
      </p:grpSp>
      <p:sp>
        <p:nvSpPr>
          <p:cNvPr id="227" name="Google Shape;227;p47"/>
          <p:cNvSpPr txBox="1"/>
          <p:nvPr/>
        </p:nvSpPr>
        <p:spPr>
          <a:xfrm>
            <a:off x="5436010" y="1079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2000">
                <a:solidFill>
                  <a:schemeClr val="dk2"/>
                </a:solidFill>
                <a:latin typeface="Pangolin"/>
                <a:ea typeface="Pangolin"/>
                <a:cs typeface="Pangolin"/>
                <a:sym typeface="Pangolin"/>
              </a:rPr>
              <a:t>Say NO</a:t>
            </a:r>
            <a:endParaRPr sz="2000" b="0" i="0" u="none" strike="noStrike" cap="none" dirty="0">
              <a:solidFill>
                <a:schemeClr val="dk2"/>
              </a:solidFill>
              <a:latin typeface="Pangolin"/>
              <a:ea typeface="Pangolin"/>
              <a:cs typeface="Pangolin"/>
              <a:sym typeface="Pangolin"/>
            </a:endParaRPr>
          </a:p>
        </p:txBody>
      </p:sp>
      <p:grpSp>
        <p:nvGrpSpPr>
          <p:cNvPr id="216" name="Google Shape;216;p47" descr="Red marker labeled 6"/>
          <p:cNvGrpSpPr/>
          <p:nvPr/>
        </p:nvGrpSpPr>
        <p:grpSpPr>
          <a:xfrm>
            <a:off x="6880814" y="3500100"/>
            <a:ext cx="473400" cy="473400"/>
            <a:chOff x="6880814" y="3576300"/>
            <a:chExt cx="473400" cy="473400"/>
          </a:xfrm>
        </p:grpSpPr>
        <p:sp>
          <p:nvSpPr>
            <p:cNvPr id="217" name="Google Shape;217;p47"/>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ngolin"/>
                <a:ea typeface="Pangolin"/>
                <a:cs typeface="Pangolin"/>
                <a:sym typeface="Pangolin"/>
              </a:endParaRPr>
            </a:p>
          </p:txBody>
        </p:sp>
        <p:sp>
          <p:nvSpPr>
            <p:cNvPr id="218" name="Google Shape;218;p47"/>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Pangolin"/>
                  <a:ea typeface="Pangolin"/>
                  <a:cs typeface="Pangolin"/>
                  <a:sym typeface="Pangolin"/>
                </a:rPr>
                <a:t>6</a:t>
              </a:r>
              <a:endParaRPr sz="600" b="0" i="0" u="none" strike="noStrike" cap="none" dirty="0">
                <a:solidFill>
                  <a:schemeClr val="dk2"/>
                </a:solidFill>
                <a:latin typeface="Pangolin"/>
                <a:ea typeface="Pangolin"/>
                <a:cs typeface="Pangolin"/>
                <a:sym typeface="Pangolin"/>
              </a:endParaRPr>
            </a:p>
          </p:txBody>
        </p:sp>
      </p:grpSp>
      <p:sp>
        <p:nvSpPr>
          <p:cNvPr id="230" name="Google Shape;230;p47"/>
          <p:cNvSpPr txBox="1"/>
          <p:nvPr/>
        </p:nvSpPr>
        <p:spPr>
          <a:xfrm>
            <a:off x="6474335" y="3987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2000">
                <a:solidFill>
                  <a:schemeClr val="dk2"/>
                </a:solidFill>
                <a:latin typeface="Pangolin"/>
                <a:ea typeface="Pangolin"/>
                <a:cs typeface="Pangolin"/>
                <a:sym typeface="Pangolin"/>
              </a:rPr>
              <a:t>Stay firm</a:t>
            </a:r>
            <a:endParaRPr sz="2000" b="0" i="0" u="none" strike="noStrike" cap="none" dirty="0">
              <a:solidFill>
                <a:schemeClr val="dk2"/>
              </a:solidFill>
              <a:latin typeface="Pangolin"/>
              <a:ea typeface="Pangolin"/>
              <a:cs typeface="Pangolin"/>
              <a:sym typeface="Pangolin"/>
            </a:endParaRPr>
          </a:p>
        </p:txBody>
      </p:sp>
      <p:grpSp>
        <p:nvGrpSpPr>
          <p:cNvPr id="231" name="Google Shape;231;p47" descr="Blue marker labeled 7."/>
          <p:cNvGrpSpPr/>
          <p:nvPr/>
        </p:nvGrpSpPr>
        <p:grpSpPr>
          <a:xfrm>
            <a:off x="7952014" y="1627201"/>
            <a:ext cx="473400" cy="473400"/>
            <a:chOff x="1786339" y="1703401"/>
            <a:chExt cx="473400" cy="473400"/>
          </a:xfrm>
        </p:grpSpPr>
        <p:sp>
          <p:nvSpPr>
            <p:cNvPr id="232" name="Google Shape;232;p47"/>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angolin"/>
                <a:ea typeface="Pangolin"/>
                <a:cs typeface="Pangolin"/>
                <a:sym typeface="Pangolin"/>
              </a:endParaRPr>
            </a:p>
          </p:txBody>
        </p:sp>
        <p:sp>
          <p:nvSpPr>
            <p:cNvPr id="233" name="Google Shape;233;p47"/>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Pangolin"/>
                  <a:ea typeface="Pangolin"/>
                  <a:cs typeface="Pangolin"/>
                  <a:sym typeface="Pangolin"/>
                </a:rPr>
                <a:t>7</a:t>
              </a:r>
              <a:endParaRPr sz="600" b="0" i="0" u="none" strike="noStrike" cap="none" dirty="0">
                <a:solidFill>
                  <a:schemeClr val="dk2"/>
                </a:solidFill>
                <a:latin typeface="Pangolin"/>
                <a:ea typeface="Pangolin"/>
                <a:cs typeface="Pangolin"/>
                <a:sym typeface="Pangolin"/>
              </a:endParaRPr>
            </a:p>
          </p:txBody>
        </p:sp>
      </p:grpSp>
      <p:sp>
        <p:nvSpPr>
          <p:cNvPr id="234" name="Google Shape;234;p47"/>
          <p:cNvSpPr txBox="1"/>
          <p:nvPr/>
        </p:nvSpPr>
        <p:spPr>
          <a:xfrm>
            <a:off x="7429635" y="1079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r>
              <a:rPr lang="en" sz="2000">
                <a:solidFill>
                  <a:schemeClr val="dk2"/>
                </a:solidFill>
                <a:latin typeface="Pangolin"/>
                <a:ea typeface="Pangolin"/>
                <a:cs typeface="Pangolin"/>
                <a:sym typeface="Pangolin"/>
              </a:rPr>
              <a:t>Practice</a:t>
            </a:r>
            <a:endParaRPr sz="2000" b="0" i="0" u="none" strike="noStrike" cap="none" dirty="0">
              <a:solidFill>
                <a:schemeClr val="dk2"/>
              </a:solidFill>
              <a:latin typeface="Pangolin"/>
              <a:ea typeface="Pangolin"/>
              <a:cs typeface="Pangolin"/>
              <a:sym typeface="Pangolin"/>
            </a:endParaRPr>
          </a:p>
        </p:txBody>
      </p:sp>
      <p:sp>
        <p:nvSpPr>
          <p:cNvPr id="206" name="Google Shape;206;p47">
            <a:extLst>
              <a:ext uri="{C183D7F6-B498-43B3-948B-1728B52AA6E4}">
                <adec:decorative xmlns:adec="http://schemas.microsoft.com/office/drawing/2017/decorative" val="1"/>
              </a:ext>
            </a:extLst>
          </p:cNvPr>
          <p:cNvSpPr/>
          <p:nvPr/>
        </p:nvSpPr>
        <p:spPr>
          <a:xfrm>
            <a:off x="0" y="2294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txBox="1">
            <a:spLocks noGrp="1"/>
          </p:cNvSpPr>
          <p:nvPr>
            <p:ph type="title" idx="4294967295"/>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t>Types of NO</a:t>
            </a:r>
            <a:endParaRPr sz="3600" dirty="0"/>
          </a:p>
        </p:txBody>
      </p:sp>
      <p:sp>
        <p:nvSpPr>
          <p:cNvPr id="391" name="Google Shape;391;p45"/>
          <p:cNvSpPr/>
          <p:nvPr/>
        </p:nvSpPr>
        <p:spPr>
          <a:xfrm>
            <a:off x="968150" y="1353375"/>
            <a:ext cx="3538800" cy="1333200"/>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 sz="2200" b="1" dirty="0">
                <a:solidFill>
                  <a:schemeClr val="dk1"/>
                </a:solidFill>
                <a:latin typeface="Pangolin"/>
                <a:ea typeface="Pangolin"/>
                <a:cs typeface="Pangolin"/>
                <a:sym typeface="Pangolin"/>
              </a:rPr>
              <a:t>Hard NO</a:t>
            </a:r>
            <a:endParaRPr sz="2200" b="1" dirty="0">
              <a:solidFill>
                <a:schemeClr val="dk1"/>
              </a:solidFill>
              <a:latin typeface="Pangolin"/>
              <a:ea typeface="Pangolin"/>
              <a:cs typeface="Pangolin"/>
              <a:sym typeface="Pangolin"/>
            </a:endParaRPr>
          </a:p>
          <a:p>
            <a:pPr marL="0" lvl="0" indent="0" algn="l" rtl="0">
              <a:lnSpc>
                <a:spcPct val="115000"/>
              </a:lnSpc>
              <a:spcBef>
                <a:spcPts val="1200"/>
              </a:spcBef>
              <a:spcAft>
                <a:spcPts val="1200"/>
              </a:spcAft>
              <a:buNone/>
            </a:pPr>
            <a:r>
              <a:rPr lang="en-US" sz="1300" dirty="0">
                <a:solidFill>
                  <a:schemeClr val="dk2"/>
                </a:solidFill>
                <a:latin typeface="Pangolin"/>
                <a:ea typeface="Pangolin"/>
                <a:cs typeface="Pangolin"/>
                <a:sym typeface="Pangolin"/>
              </a:rPr>
              <a:t>I am afraid I don't have time right now</a:t>
            </a:r>
            <a:endParaRPr lang="en-US" sz="1300" b="0" i="0" u="none" strike="noStrike" cap="none" dirty="0">
              <a:solidFill>
                <a:schemeClr val="dk1"/>
              </a:solidFill>
              <a:latin typeface="Pangolin"/>
              <a:ea typeface="Pangolin"/>
              <a:cs typeface="Pangolin"/>
              <a:sym typeface="Pangolin"/>
            </a:endParaRPr>
          </a:p>
        </p:txBody>
      </p:sp>
      <p:sp>
        <p:nvSpPr>
          <p:cNvPr id="392" name="Google Shape;392;p45"/>
          <p:cNvSpPr/>
          <p:nvPr/>
        </p:nvSpPr>
        <p:spPr>
          <a:xfrm>
            <a:off x="4653268" y="1353375"/>
            <a:ext cx="3538800" cy="133320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 sz="2200" b="1" dirty="0">
                <a:solidFill>
                  <a:schemeClr val="dk1"/>
                </a:solidFill>
                <a:latin typeface="Pangolin"/>
                <a:ea typeface="Pangolin"/>
                <a:cs typeface="Pangolin"/>
                <a:sym typeface="Pangolin"/>
              </a:rPr>
              <a:t>No for Now</a:t>
            </a:r>
            <a:endParaRPr sz="2200" b="1" dirty="0">
              <a:solidFill>
                <a:schemeClr val="dk1"/>
              </a:solidFill>
              <a:latin typeface="Pangolin"/>
              <a:ea typeface="Pangolin"/>
              <a:cs typeface="Pangolin"/>
              <a:sym typeface="Pangolin"/>
            </a:endParaRPr>
          </a:p>
          <a:p>
            <a:pPr marL="0" lvl="0" indent="0" algn="l" rtl="0">
              <a:lnSpc>
                <a:spcPct val="115000"/>
              </a:lnSpc>
              <a:spcBef>
                <a:spcPts val="1200"/>
              </a:spcBef>
              <a:spcAft>
                <a:spcPts val="0"/>
              </a:spcAft>
              <a:buNone/>
            </a:pPr>
            <a:r>
              <a:rPr lang="en-US" sz="1300" dirty="0">
                <a:solidFill>
                  <a:schemeClr val="dk2"/>
                </a:solidFill>
                <a:latin typeface="Pangolin"/>
                <a:ea typeface="Pangolin"/>
                <a:cs typeface="Pangolin"/>
                <a:sym typeface="Pangolin"/>
              </a:rPr>
              <a:t>I can't help you that today, but with more notice I may be able to help you in the future</a:t>
            </a:r>
          </a:p>
        </p:txBody>
      </p:sp>
      <p:sp>
        <p:nvSpPr>
          <p:cNvPr id="393" name="Google Shape;393;p45"/>
          <p:cNvSpPr/>
          <p:nvPr/>
        </p:nvSpPr>
        <p:spPr>
          <a:xfrm>
            <a:off x="951932" y="2832801"/>
            <a:ext cx="3538800" cy="1333200"/>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Pangolin"/>
              <a:ea typeface="Pangolin"/>
              <a:cs typeface="Pangolin"/>
              <a:sym typeface="Pangolin"/>
            </a:endParaRPr>
          </a:p>
          <a:p>
            <a:pPr marL="0" lvl="0" indent="0" algn="l" rtl="0">
              <a:lnSpc>
                <a:spcPct val="115000"/>
              </a:lnSpc>
              <a:spcBef>
                <a:spcPts val="1200"/>
              </a:spcBef>
              <a:spcAft>
                <a:spcPts val="0"/>
              </a:spcAft>
              <a:buNone/>
            </a:pPr>
            <a:r>
              <a:rPr lang="en-US" sz="1300" dirty="0">
                <a:solidFill>
                  <a:schemeClr val="dk2"/>
                </a:solidFill>
                <a:latin typeface="Pangolin"/>
                <a:ea typeface="Pangolin"/>
                <a:cs typeface="Pangolin"/>
                <a:sym typeface="Pangolin"/>
              </a:rPr>
              <a:t>I am afraid I can't do X, but I can Y</a:t>
            </a:r>
            <a:endParaRPr lang="en-US" sz="1300" b="0" i="0" u="none" strike="noStrike" cap="none" dirty="0">
              <a:solidFill>
                <a:schemeClr val="dk1"/>
              </a:solidFill>
              <a:latin typeface="Pangolin"/>
              <a:ea typeface="Pangolin"/>
              <a:cs typeface="Pangolin"/>
              <a:sym typeface="Pangolin"/>
            </a:endParaRPr>
          </a:p>
          <a:p>
            <a:pPr marL="0" lvl="0" indent="0" algn="l" rtl="0">
              <a:spcBef>
                <a:spcPts val="600"/>
              </a:spcBef>
              <a:spcAft>
                <a:spcPts val="600"/>
              </a:spcAft>
              <a:buClr>
                <a:schemeClr val="dk1"/>
              </a:buClr>
              <a:buSzPts val="1100"/>
              <a:buFont typeface="Arial"/>
              <a:buNone/>
            </a:pPr>
            <a:r>
              <a:rPr lang="en" sz="2200" b="1" dirty="0">
                <a:solidFill>
                  <a:schemeClr val="dk1"/>
                </a:solidFill>
                <a:latin typeface="Pangolin"/>
                <a:ea typeface="Pangolin"/>
                <a:cs typeface="Pangolin"/>
                <a:sym typeface="Pangolin"/>
              </a:rPr>
              <a:t>No and Switch</a:t>
            </a:r>
            <a:endParaRPr sz="2200" dirty="0">
              <a:solidFill>
                <a:schemeClr val="dk1"/>
              </a:solidFill>
              <a:latin typeface="Pangolin"/>
              <a:ea typeface="Pangolin"/>
              <a:cs typeface="Pangolin"/>
              <a:sym typeface="Pangolin"/>
            </a:endParaRPr>
          </a:p>
        </p:txBody>
      </p:sp>
      <p:sp>
        <p:nvSpPr>
          <p:cNvPr id="394" name="Google Shape;394;p45"/>
          <p:cNvSpPr/>
          <p:nvPr/>
        </p:nvSpPr>
        <p:spPr>
          <a:xfrm>
            <a:off x="4653268" y="2832801"/>
            <a:ext cx="3538800" cy="1333200"/>
          </a:xfrm>
          <a:prstGeom prst="rect">
            <a:avLst/>
          </a:prstGeom>
          <a:solidFill>
            <a:schemeClr val="lt2"/>
          </a:solidFill>
          <a:ln>
            <a:noFill/>
          </a:ln>
        </p:spPr>
        <p:txBody>
          <a:bodyPr spcFirstLastPara="1" wrap="square" lIns="1371600" tIns="91425" rIns="91425" bIns="91425" anchor="b" anchorCtr="0">
            <a:noAutofit/>
          </a:bodyPr>
          <a:lstStyle/>
          <a:p>
            <a:pPr marL="0" lvl="0" indent="0" algn="l" rtl="0">
              <a:lnSpc>
                <a:spcPct val="115000"/>
              </a:lnSpc>
              <a:spcBef>
                <a:spcPts val="1200"/>
              </a:spcBef>
              <a:spcAft>
                <a:spcPts val="0"/>
              </a:spcAft>
              <a:buNone/>
            </a:pPr>
            <a:r>
              <a:rPr lang="en-US" sz="1300" dirty="0">
                <a:solidFill>
                  <a:schemeClr val="dk2"/>
                </a:solidFill>
                <a:latin typeface="Pangolin"/>
                <a:ea typeface="Pangolin"/>
                <a:cs typeface="Pangolin"/>
                <a:sym typeface="Pangolin"/>
              </a:rPr>
              <a:t>Thanks, I will need some time to think about it</a:t>
            </a:r>
          </a:p>
          <a:p>
            <a:pPr marL="0" lvl="0" indent="0" algn="r" rtl="0">
              <a:spcBef>
                <a:spcPts val="600"/>
              </a:spcBef>
              <a:spcAft>
                <a:spcPts val="600"/>
              </a:spcAft>
              <a:buNone/>
            </a:pPr>
            <a:r>
              <a:rPr lang="en" sz="2200" b="1" dirty="0">
                <a:solidFill>
                  <a:schemeClr val="dk1"/>
                </a:solidFill>
                <a:latin typeface="Pangolin"/>
                <a:ea typeface="Pangolin"/>
                <a:cs typeface="Pangolin"/>
                <a:sym typeface="Pangolin"/>
              </a:rPr>
              <a:t>Need More Time</a:t>
            </a:r>
            <a:endParaRPr sz="2200" dirty="0">
              <a:solidFill>
                <a:schemeClr val="dk1"/>
              </a:solidFill>
              <a:latin typeface="Pangolin"/>
              <a:ea typeface="Pangolin"/>
              <a:cs typeface="Pangolin"/>
              <a:sym typeface="Pangolin"/>
            </a:endParaRPr>
          </a:p>
        </p:txBody>
      </p:sp>
      <p:sp>
        <p:nvSpPr>
          <p:cNvPr id="395" name="Google Shape;395;p45">
            <a:extLst>
              <a:ext uri="{C183D7F6-B498-43B3-948B-1728B52AA6E4}">
                <adec:decorative xmlns:adec="http://schemas.microsoft.com/office/drawing/2017/decorative" val="1"/>
              </a:ext>
            </a:extLst>
          </p:cNvPr>
          <p:cNvSpPr/>
          <p:nvPr/>
        </p:nvSpPr>
        <p:spPr>
          <a:xfrm>
            <a:off x="3491063" y="1668853"/>
            <a:ext cx="2033400" cy="20334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45">
            <a:extLst>
              <a:ext uri="{C183D7F6-B498-43B3-948B-1728B52AA6E4}">
                <adec:decorative xmlns:adec="http://schemas.microsoft.com/office/drawing/2017/decorative" val="1"/>
              </a:ext>
            </a:extLst>
          </p:cNvPr>
          <p:cNvSpPr/>
          <p:nvPr/>
        </p:nvSpPr>
        <p:spPr>
          <a:xfrm rot="5400000">
            <a:off x="3637752" y="1668853"/>
            <a:ext cx="2033400" cy="20334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45">
            <a:extLst>
              <a:ext uri="{C183D7F6-B498-43B3-948B-1728B52AA6E4}">
                <adec:decorative xmlns:adec="http://schemas.microsoft.com/office/drawing/2017/decorative" val="1"/>
              </a:ext>
            </a:extLst>
          </p:cNvPr>
          <p:cNvSpPr/>
          <p:nvPr/>
        </p:nvSpPr>
        <p:spPr>
          <a:xfrm rot="10800000">
            <a:off x="3637752" y="1816706"/>
            <a:ext cx="2033400" cy="20334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45">
            <a:extLst>
              <a:ext uri="{C183D7F6-B498-43B3-948B-1728B52AA6E4}">
                <adec:decorative xmlns:adec="http://schemas.microsoft.com/office/drawing/2017/decorative" val="1"/>
              </a:ext>
            </a:extLst>
          </p:cNvPr>
          <p:cNvSpPr/>
          <p:nvPr/>
        </p:nvSpPr>
        <p:spPr>
          <a:xfrm rot="-5400000">
            <a:off x="3491063" y="1816706"/>
            <a:ext cx="2033400" cy="20334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45">
            <a:extLst>
              <a:ext uri="{C183D7F6-B498-43B3-948B-1728B52AA6E4}">
                <adec:decorative xmlns:adec="http://schemas.microsoft.com/office/drawing/2017/decorative" val="1"/>
              </a:ext>
            </a:extLst>
          </p:cNvPr>
          <p:cNvSpPr/>
          <p:nvPr/>
        </p:nvSpPr>
        <p:spPr>
          <a:xfrm>
            <a:off x="4035421" y="2093027"/>
            <a:ext cx="222386" cy="334614"/>
          </a:xfrm>
          <a:prstGeom prst="rect">
            <a:avLst/>
          </a:prstGeom>
        </p:spPr>
        <p:txBody>
          <a:bodyPr>
            <a:prstTxWarp prst="textPlain">
              <a:avLst/>
            </a:prstTxWarp>
          </a:bodyPr>
          <a:lstStyle/>
          <a:p>
            <a:pPr lvl="0" algn="ctr"/>
            <a:r>
              <a:rPr lang="en-US" b="1" i="0" dirty="0">
                <a:ln>
                  <a:noFill/>
                </a:ln>
                <a:solidFill>
                  <a:schemeClr val="lt1"/>
                </a:solidFill>
                <a:latin typeface="Inconsolata"/>
              </a:rPr>
              <a:t>1</a:t>
            </a:r>
            <a:endParaRPr b="1" i="0" dirty="0">
              <a:ln>
                <a:noFill/>
              </a:ln>
              <a:solidFill>
                <a:schemeClr val="lt1"/>
              </a:solidFill>
              <a:latin typeface="Inconsolata"/>
            </a:endParaRPr>
          </a:p>
        </p:txBody>
      </p:sp>
      <p:sp>
        <p:nvSpPr>
          <p:cNvPr id="400" name="Google Shape;400;p45">
            <a:extLst>
              <a:ext uri="{C183D7F6-B498-43B3-948B-1728B52AA6E4}">
                <adec:decorative xmlns:adec="http://schemas.microsoft.com/office/drawing/2017/decorative" val="1"/>
              </a:ext>
            </a:extLst>
          </p:cNvPr>
          <p:cNvSpPr/>
          <p:nvPr/>
        </p:nvSpPr>
        <p:spPr>
          <a:xfrm>
            <a:off x="4889856" y="2099521"/>
            <a:ext cx="252002" cy="323703"/>
          </a:xfrm>
          <a:prstGeom prst="rect">
            <a:avLst/>
          </a:prstGeom>
        </p:spPr>
        <p:txBody>
          <a:bodyPr>
            <a:prstTxWarp prst="textPlain">
              <a:avLst/>
            </a:prstTxWarp>
          </a:bodyPr>
          <a:lstStyle/>
          <a:p>
            <a:pPr lvl="0" algn="ctr"/>
            <a:r>
              <a:rPr lang="en-US" b="1" i="0" dirty="0">
                <a:ln>
                  <a:noFill/>
                </a:ln>
                <a:solidFill>
                  <a:schemeClr val="lt1"/>
                </a:solidFill>
                <a:latin typeface="Inconsolata"/>
              </a:rPr>
              <a:t>2</a:t>
            </a:r>
            <a:endParaRPr b="1" i="0" dirty="0">
              <a:ln>
                <a:noFill/>
              </a:ln>
              <a:solidFill>
                <a:schemeClr val="lt1"/>
              </a:solidFill>
              <a:latin typeface="Inconsolata"/>
            </a:endParaRPr>
          </a:p>
        </p:txBody>
      </p:sp>
      <p:sp>
        <p:nvSpPr>
          <p:cNvPr id="401" name="Google Shape;401;p45">
            <a:extLst>
              <a:ext uri="{C183D7F6-B498-43B3-948B-1728B52AA6E4}">
                <adec:decorative xmlns:adec="http://schemas.microsoft.com/office/drawing/2017/decorative" val="1"/>
              </a:ext>
            </a:extLst>
          </p:cNvPr>
          <p:cNvSpPr/>
          <p:nvPr/>
        </p:nvSpPr>
        <p:spPr>
          <a:xfrm>
            <a:off x="4006324" y="3023820"/>
            <a:ext cx="241611" cy="334614"/>
          </a:xfrm>
          <a:prstGeom prst="rect">
            <a:avLst/>
          </a:prstGeom>
        </p:spPr>
        <p:txBody>
          <a:bodyPr>
            <a:prstTxWarp prst="textPlain">
              <a:avLst/>
            </a:prstTxWarp>
          </a:bodyPr>
          <a:lstStyle/>
          <a:p>
            <a:pPr lvl="0" algn="ctr"/>
            <a:r>
              <a:rPr lang="en-US" b="1" i="0" dirty="0">
                <a:ln>
                  <a:noFill/>
                </a:ln>
                <a:solidFill>
                  <a:schemeClr val="lt1"/>
                </a:solidFill>
                <a:latin typeface="Inconsolata"/>
              </a:rPr>
              <a:t>3</a:t>
            </a:r>
            <a:endParaRPr b="1" i="0" dirty="0">
              <a:ln>
                <a:noFill/>
              </a:ln>
              <a:solidFill>
                <a:schemeClr val="lt1"/>
              </a:solidFill>
              <a:latin typeface="Inconsolata"/>
            </a:endParaRPr>
          </a:p>
        </p:txBody>
      </p:sp>
      <p:sp>
        <p:nvSpPr>
          <p:cNvPr id="402" name="Google Shape;402;p45">
            <a:extLst>
              <a:ext uri="{C183D7F6-B498-43B3-948B-1728B52AA6E4}">
                <adec:decorative xmlns:adec="http://schemas.microsoft.com/office/drawing/2017/decorative" val="1"/>
              </a:ext>
            </a:extLst>
          </p:cNvPr>
          <p:cNvSpPr/>
          <p:nvPr/>
        </p:nvSpPr>
        <p:spPr>
          <a:xfrm>
            <a:off x="4985981" y="3030314"/>
            <a:ext cx="235375" cy="323703"/>
          </a:xfrm>
          <a:prstGeom prst="rect">
            <a:avLst/>
          </a:prstGeom>
        </p:spPr>
        <p:txBody>
          <a:bodyPr>
            <a:prstTxWarp prst="textPlain">
              <a:avLst/>
            </a:prstTxWarp>
          </a:bodyPr>
          <a:lstStyle/>
          <a:p>
            <a:pPr lvl="0" algn="ctr"/>
            <a:r>
              <a:rPr lang="en-US" b="1" i="0" dirty="0">
                <a:ln>
                  <a:noFill/>
                </a:ln>
                <a:solidFill>
                  <a:schemeClr val="lt1"/>
                </a:solidFill>
                <a:latin typeface="Inconsolata"/>
              </a:rPr>
              <a:t>4</a:t>
            </a:r>
            <a:endParaRPr b="1" i="0" dirty="0">
              <a:ln>
                <a:noFill/>
              </a:ln>
              <a:solidFill>
                <a:schemeClr val="lt1"/>
              </a:solidFill>
              <a:latin typeface="Inconsolat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Google Shape;260;p49"/>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20" b="1" dirty="0"/>
              <a:t>Saying NO</a:t>
            </a:r>
            <a:endParaRPr sz="4020" b="1" dirty="0"/>
          </a:p>
        </p:txBody>
      </p:sp>
      <p:sp>
        <p:nvSpPr>
          <p:cNvPr id="259" name="Google Shape;259;p49"/>
          <p:cNvSpPr txBox="1">
            <a:spLocks noGrp="1"/>
          </p:cNvSpPr>
          <p:nvPr>
            <p:ph type="body" idx="1"/>
          </p:nvPr>
        </p:nvSpPr>
        <p:spPr>
          <a:xfrm>
            <a:off x="745500" y="1215775"/>
            <a:ext cx="74193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Char char="✗"/>
            </a:pPr>
            <a:r>
              <a:rPr lang="en" sz="2400" dirty="0"/>
              <a:t>Keep it simple</a:t>
            </a:r>
            <a:endParaRPr sz="2400" dirty="0"/>
          </a:p>
          <a:p>
            <a:pPr marL="457200" lvl="0" indent="-381000" algn="l" rtl="0">
              <a:lnSpc>
                <a:spcPct val="150000"/>
              </a:lnSpc>
              <a:spcBef>
                <a:spcPts val="0"/>
              </a:spcBef>
              <a:spcAft>
                <a:spcPts val="0"/>
              </a:spcAft>
              <a:buSzPts val="2400"/>
              <a:buChar char="✗"/>
            </a:pPr>
            <a:r>
              <a:rPr lang="en" sz="2400" dirty="0"/>
              <a:t>Be positive and respectful</a:t>
            </a:r>
            <a:endParaRPr sz="2400" dirty="0"/>
          </a:p>
          <a:p>
            <a:pPr marL="457200" lvl="0" indent="-381000" algn="l" rtl="0">
              <a:lnSpc>
                <a:spcPct val="150000"/>
              </a:lnSpc>
              <a:spcBef>
                <a:spcPts val="0"/>
              </a:spcBef>
              <a:spcAft>
                <a:spcPts val="0"/>
              </a:spcAft>
              <a:buSzPts val="2400"/>
              <a:buChar char="✗"/>
            </a:pPr>
            <a:r>
              <a:rPr lang="en" sz="2400" dirty="0"/>
              <a:t>Remain firm</a:t>
            </a:r>
            <a:endParaRPr sz="2400" dirty="0"/>
          </a:p>
          <a:p>
            <a:pPr indent="-381000">
              <a:lnSpc>
                <a:spcPct val="150000"/>
              </a:lnSpc>
              <a:buSzPts val="2400"/>
            </a:pPr>
            <a:r>
              <a:rPr lang="en-US" sz="2400"/>
              <a:t>Listen respectfully and ask clarifying questions</a:t>
            </a:r>
          </a:p>
          <a:p>
            <a:pPr marL="457200" lvl="0" indent="-381000" algn="l" rtl="0">
              <a:lnSpc>
                <a:spcPct val="150000"/>
              </a:lnSpc>
              <a:spcBef>
                <a:spcPts val="0"/>
              </a:spcBef>
              <a:spcAft>
                <a:spcPts val="0"/>
              </a:spcAft>
              <a:buSzPts val="2400"/>
              <a:buChar char="✗"/>
            </a:pPr>
            <a:r>
              <a:rPr lang="en" sz="2400"/>
              <a:t>Keep </a:t>
            </a:r>
            <a:r>
              <a:rPr lang="en" sz="2400" dirty="0"/>
              <a:t>emotions in check</a:t>
            </a:r>
            <a:endParaRPr sz="2400" dirty="0"/>
          </a:p>
          <a:p>
            <a:pPr marL="457200" lvl="0" indent="-381000" algn="l" rtl="0">
              <a:lnSpc>
                <a:spcPct val="150000"/>
              </a:lnSpc>
              <a:spcBef>
                <a:spcPts val="0"/>
              </a:spcBef>
              <a:spcAft>
                <a:spcPts val="0"/>
              </a:spcAft>
              <a:buSzPts val="2400"/>
              <a:buChar char="✗"/>
            </a:pPr>
            <a:r>
              <a:rPr lang="en" sz="2400" dirty="0"/>
              <a:t>Accept no’s from others graciously</a:t>
            </a:r>
            <a:endParaRPr sz="2400" dirty="0"/>
          </a:p>
        </p:txBody>
      </p:sp>
      <p:pic>
        <p:nvPicPr>
          <p:cNvPr id="261" name="Google Shape;261;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260823">
            <a:off x="6860164" y="546167"/>
            <a:ext cx="1541370" cy="1598137"/>
          </a:xfrm>
          <a:prstGeom prst="rect">
            <a:avLst/>
          </a:prstGeom>
          <a:noFill/>
          <a:ln>
            <a:noFill/>
          </a:ln>
        </p:spPr>
      </p:pic>
      <p:sp>
        <p:nvSpPr>
          <p:cNvPr id="262" name="Google Shape;262;p49"/>
          <p:cNvSpPr txBox="1"/>
          <p:nvPr/>
        </p:nvSpPr>
        <p:spPr>
          <a:xfrm>
            <a:off x="6801800" y="4188575"/>
            <a:ext cx="183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angolin"/>
                <a:ea typeface="Pangolin"/>
                <a:cs typeface="Pangolin"/>
                <a:sym typeface="Pangolin"/>
              </a:rPr>
              <a:t>Image by Andrew Martin from Pixabay</a:t>
            </a:r>
            <a:r>
              <a:rPr lang="en">
                <a:latin typeface="Pangolin"/>
                <a:ea typeface="Pangolin"/>
                <a:cs typeface="Pangolin"/>
                <a:sym typeface="Pangolin"/>
              </a:rPr>
              <a:t> </a:t>
            </a:r>
            <a:endParaRPr dirty="0">
              <a:latin typeface="Pangolin"/>
              <a:ea typeface="Pangolin"/>
              <a:cs typeface="Pangolin"/>
              <a:sym typeface="Pangol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9" name="Google Shape;269;p50"/>
          <p:cNvSpPr txBox="1">
            <a:spLocks noGrp="1"/>
          </p:cNvSpPr>
          <p:nvPr>
            <p:ph type="title"/>
          </p:nvPr>
        </p:nvSpPr>
        <p:spPr>
          <a:xfrm>
            <a:off x="788925" y="543300"/>
            <a:ext cx="5626200" cy="12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20" b="1" dirty="0"/>
              <a:t>Practice Makes a Perfect NO</a:t>
            </a:r>
            <a:endParaRPr sz="4020" b="1" dirty="0"/>
          </a:p>
        </p:txBody>
      </p:sp>
      <p:sp>
        <p:nvSpPr>
          <p:cNvPr id="267" name="Google Shape;267;p50"/>
          <p:cNvSpPr txBox="1">
            <a:spLocks noGrp="1"/>
          </p:cNvSpPr>
          <p:nvPr>
            <p:ph type="body" idx="1"/>
          </p:nvPr>
        </p:nvSpPr>
        <p:spPr>
          <a:xfrm>
            <a:off x="866375" y="2127900"/>
            <a:ext cx="4458000" cy="23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900" dirty="0"/>
              <a:t>Keep practicing - it takes courage, vision, empathy, patience, and persistence.</a:t>
            </a:r>
            <a:endParaRPr sz="2900" dirty="0"/>
          </a:p>
          <a:p>
            <a:pPr marL="0" lvl="0" indent="0" algn="l" rtl="0">
              <a:lnSpc>
                <a:spcPct val="106000"/>
              </a:lnSpc>
              <a:spcBef>
                <a:spcPts val="0"/>
              </a:spcBef>
              <a:spcAft>
                <a:spcPts val="0"/>
              </a:spcAft>
              <a:buSzPts val="1400"/>
              <a:buNone/>
            </a:pPr>
            <a:endParaRPr dirty="0"/>
          </a:p>
        </p:txBody>
      </p:sp>
      <p:pic>
        <p:nvPicPr>
          <p:cNvPr id="270" name="Google Shape;270;p50" descr="A raised hand with open palm and the word No! written in white letters."/>
          <p:cNvPicPr preferRelativeResize="0"/>
          <p:nvPr/>
        </p:nvPicPr>
        <p:blipFill>
          <a:blip r:embed="rId3">
            <a:alphaModFix/>
          </a:blip>
          <a:stretch>
            <a:fillRect/>
          </a:stretch>
        </p:blipFill>
        <p:spPr>
          <a:xfrm rot="151629">
            <a:off x="5462069" y="579927"/>
            <a:ext cx="2834234" cy="2740647"/>
          </a:xfrm>
          <a:prstGeom prst="rect">
            <a:avLst/>
          </a:prstGeom>
          <a:noFill/>
          <a:ln>
            <a:noFill/>
          </a:ln>
        </p:spPr>
      </p:pic>
      <p:sp>
        <p:nvSpPr>
          <p:cNvPr id="271" name="Google Shape;271;p50"/>
          <p:cNvSpPr txBox="1"/>
          <p:nvPr/>
        </p:nvSpPr>
        <p:spPr>
          <a:xfrm>
            <a:off x="5476675" y="4199325"/>
            <a:ext cx="3457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angolin"/>
                <a:ea typeface="Pangolin"/>
                <a:cs typeface="Pangolin"/>
                <a:sym typeface="Pangolin"/>
              </a:rPr>
              <a:t>Image by jcomp on Freepik</a:t>
            </a:r>
            <a:endParaRPr sz="800" dirty="0">
              <a:latin typeface="Pangolin"/>
              <a:ea typeface="Pangolin"/>
              <a:cs typeface="Pangolin"/>
              <a:sym typeface="Pango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1"/>
          <p:cNvSpPr txBox="1">
            <a:spLocks noGrp="1"/>
          </p:cNvSpPr>
          <p:nvPr>
            <p:ph type="title" idx="4294967295"/>
          </p:nvPr>
        </p:nvSpPr>
        <p:spPr>
          <a:xfrm>
            <a:off x="443175" y="0"/>
            <a:ext cx="8438700" cy="42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 sz="4000" b="1" dirty="0"/>
              <a:t>No Action Plan</a:t>
            </a:r>
            <a:endParaRPr sz="4000" b="1" dirty="0"/>
          </a:p>
        </p:txBody>
      </p:sp>
      <p:sp>
        <p:nvSpPr>
          <p:cNvPr id="284" name="Google Shape;284;p51"/>
          <p:cNvSpPr txBox="1"/>
          <p:nvPr/>
        </p:nvSpPr>
        <p:spPr>
          <a:xfrm>
            <a:off x="842525" y="534276"/>
            <a:ext cx="1552500" cy="287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a:solidFill>
                  <a:schemeClr val="dk2"/>
                </a:solidFill>
                <a:latin typeface="Pangolin"/>
                <a:ea typeface="Pangolin"/>
                <a:cs typeface="Pangolin"/>
                <a:sym typeface="Pangolin"/>
              </a:rPr>
              <a:t>What do </a:t>
            </a:r>
            <a:r>
              <a:rPr lang="en" sz="1100" b="1">
                <a:solidFill>
                  <a:schemeClr val="dk2"/>
                </a:solidFill>
                <a:latin typeface="Pangolin"/>
                <a:ea typeface="Pangolin"/>
                <a:cs typeface="Pangolin"/>
                <a:sym typeface="Pangolin"/>
              </a:rPr>
              <a:t>you </a:t>
            </a:r>
            <a:r>
              <a:rPr lang="en" sz="1100">
                <a:solidFill>
                  <a:schemeClr val="dk2"/>
                </a:solidFill>
                <a:latin typeface="Pangolin"/>
                <a:ea typeface="Pangolin"/>
                <a:cs typeface="Pangolin"/>
                <a:sym typeface="Pangolin"/>
              </a:rPr>
              <a:t>want/need to say </a:t>
            </a:r>
            <a:r>
              <a:rPr lang="en" sz="1100" b="1">
                <a:solidFill>
                  <a:schemeClr val="dk2"/>
                </a:solidFill>
                <a:latin typeface="Pangolin"/>
                <a:ea typeface="Pangolin"/>
                <a:cs typeface="Pangolin"/>
                <a:sym typeface="Pangolin"/>
              </a:rPr>
              <a:t>no </a:t>
            </a:r>
            <a:r>
              <a:rPr lang="en" sz="1100">
                <a:solidFill>
                  <a:schemeClr val="dk2"/>
                </a:solidFill>
                <a:latin typeface="Pangolin"/>
                <a:ea typeface="Pangolin"/>
                <a:cs typeface="Pangolin"/>
                <a:sym typeface="Pangolin"/>
              </a:rPr>
              <a:t>to?</a:t>
            </a:r>
            <a:endParaRPr sz="300" b="1" i="0" u="none" strike="noStrike" cap="none" dirty="0">
              <a:solidFill>
                <a:schemeClr val="dk2"/>
              </a:solidFill>
              <a:latin typeface="Pangolin"/>
              <a:ea typeface="Pangolin"/>
              <a:cs typeface="Pangolin"/>
              <a:sym typeface="Pangolin"/>
            </a:endParaRPr>
          </a:p>
        </p:txBody>
      </p:sp>
      <p:sp>
        <p:nvSpPr>
          <p:cNvPr id="278" name="Google Shape;278;p51"/>
          <p:cNvSpPr txBox="1"/>
          <p:nvPr/>
        </p:nvSpPr>
        <p:spPr>
          <a:xfrm>
            <a:off x="2395275" y="534276"/>
            <a:ext cx="1552500" cy="143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a:solidFill>
                  <a:schemeClr val="dk2"/>
                </a:solidFill>
                <a:latin typeface="Pangolin"/>
                <a:ea typeface="Pangolin"/>
                <a:cs typeface="Pangolin"/>
                <a:sym typeface="Pangolin"/>
              </a:rPr>
              <a:t>Why do </a:t>
            </a:r>
            <a:r>
              <a:rPr lang="en" sz="1100" b="1">
                <a:solidFill>
                  <a:schemeClr val="dk2"/>
                </a:solidFill>
                <a:latin typeface="Pangolin"/>
                <a:ea typeface="Pangolin"/>
                <a:cs typeface="Pangolin"/>
                <a:sym typeface="Pangolin"/>
              </a:rPr>
              <a:t>YOU </a:t>
            </a:r>
            <a:r>
              <a:rPr lang="en" sz="1100">
                <a:solidFill>
                  <a:schemeClr val="dk2"/>
                </a:solidFill>
                <a:latin typeface="Pangolin"/>
                <a:ea typeface="Pangolin"/>
                <a:cs typeface="Pangolin"/>
                <a:sym typeface="Pangolin"/>
              </a:rPr>
              <a:t>say yes when you want to say </a:t>
            </a:r>
            <a:r>
              <a:rPr lang="en" sz="1100" b="1">
                <a:solidFill>
                  <a:schemeClr val="dk2"/>
                </a:solidFill>
                <a:latin typeface="Pangolin"/>
                <a:ea typeface="Pangolin"/>
                <a:cs typeface="Pangolin"/>
                <a:sym typeface="Pangolin"/>
              </a:rPr>
              <a:t>NO</a:t>
            </a:r>
            <a:r>
              <a:rPr lang="en" sz="1100">
                <a:solidFill>
                  <a:schemeClr val="dk2"/>
                </a:solidFill>
                <a:latin typeface="Pangolin"/>
                <a:ea typeface="Pangolin"/>
                <a:cs typeface="Pangolin"/>
                <a:sym typeface="Pangolin"/>
              </a:rPr>
              <a:t>?</a:t>
            </a:r>
            <a:endParaRPr sz="300" b="1" i="0" u="none" strike="noStrike" cap="none" dirty="0">
              <a:solidFill>
                <a:schemeClr val="dk2"/>
              </a:solidFill>
              <a:latin typeface="Pangolin"/>
              <a:ea typeface="Pangolin"/>
              <a:cs typeface="Pangolin"/>
              <a:sym typeface="Pangolin"/>
            </a:endParaRPr>
          </a:p>
        </p:txBody>
      </p:sp>
      <p:sp>
        <p:nvSpPr>
          <p:cNvPr id="279" name="Google Shape;279;p51"/>
          <p:cNvSpPr txBox="1"/>
          <p:nvPr/>
        </p:nvSpPr>
        <p:spPr>
          <a:xfrm>
            <a:off x="2395275" y="1970606"/>
            <a:ext cx="1552500" cy="143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None/>
            </a:pPr>
            <a:r>
              <a:rPr lang="en" sz="1100" b="1">
                <a:solidFill>
                  <a:schemeClr val="dk2"/>
                </a:solidFill>
                <a:latin typeface="Pangolin"/>
                <a:ea typeface="Pangolin"/>
                <a:cs typeface="Pangolin"/>
                <a:sym typeface="Pangolin"/>
              </a:rPr>
              <a:t>Why </a:t>
            </a:r>
            <a:r>
              <a:rPr lang="en" sz="1100">
                <a:solidFill>
                  <a:schemeClr val="dk2"/>
                </a:solidFill>
                <a:latin typeface="Pangolin"/>
                <a:ea typeface="Pangolin"/>
                <a:cs typeface="Pangolin"/>
                <a:sym typeface="Pangolin"/>
              </a:rPr>
              <a:t>do you want to say </a:t>
            </a:r>
            <a:r>
              <a:rPr lang="en" sz="1100" b="1">
                <a:solidFill>
                  <a:schemeClr val="dk2"/>
                </a:solidFill>
                <a:latin typeface="Pangolin"/>
                <a:ea typeface="Pangolin"/>
                <a:cs typeface="Pangolin"/>
                <a:sym typeface="Pangolin"/>
              </a:rPr>
              <a:t>NO</a:t>
            </a:r>
            <a:r>
              <a:rPr lang="en" sz="1100">
                <a:solidFill>
                  <a:schemeClr val="dk2"/>
                </a:solidFill>
                <a:latin typeface="Pangolin"/>
                <a:ea typeface="Pangolin"/>
                <a:cs typeface="Pangolin"/>
                <a:sym typeface="Pangolin"/>
              </a:rPr>
              <a:t>?</a:t>
            </a:r>
            <a:r>
              <a:rPr lang="en" sz="1600">
                <a:solidFill>
                  <a:schemeClr val="dk2"/>
                </a:solidFill>
                <a:latin typeface="Pangolin"/>
                <a:ea typeface="Pangolin"/>
                <a:cs typeface="Pangolin"/>
                <a:sym typeface="Pangolin"/>
              </a:rPr>
              <a:t> </a:t>
            </a:r>
            <a:endParaRPr sz="900" b="1" i="0" u="none" strike="noStrike" cap="none" dirty="0">
              <a:solidFill>
                <a:schemeClr val="dk1"/>
              </a:solidFill>
              <a:latin typeface="Pangolin"/>
              <a:ea typeface="Pangolin"/>
              <a:cs typeface="Pangolin"/>
              <a:sym typeface="Pangolin"/>
            </a:endParaRPr>
          </a:p>
        </p:txBody>
      </p:sp>
      <p:sp>
        <p:nvSpPr>
          <p:cNvPr id="280" name="Google Shape;280;p51"/>
          <p:cNvSpPr txBox="1"/>
          <p:nvPr/>
        </p:nvSpPr>
        <p:spPr>
          <a:xfrm>
            <a:off x="3948025" y="534276"/>
            <a:ext cx="1552500" cy="287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None/>
            </a:pPr>
            <a:r>
              <a:rPr lang="en" sz="1100" b="1">
                <a:solidFill>
                  <a:schemeClr val="dk2"/>
                </a:solidFill>
                <a:latin typeface="Pangolin"/>
                <a:ea typeface="Pangolin"/>
                <a:cs typeface="Pangolin"/>
                <a:sym typeface="Pangolin"/>
              </a:rPr>
              <a:t>What </a:t>
            </a:r>
            <a:r>
              <a:rPr lang="en" sz="1100">
                <a:solidFill>
                  <a:schemeClr val="dk2"/>
                </a:solidFill>
                <a:latin typeface="Pangolin"/>
                <a:ea typeface="Pangolin"/>
                <a:cs typeface="Pangolin"/>
                <a:sym typeface="Pangolin"/>
              </a:rPr>
              <a:t>are you saying </a:t>
            </a:r>
            <a:r>
              <a:rPr lang="en" sz="1100" b="1">
                <a:solidFill>
                  <a:schemeClr val="dk2"/>
                </a:solidFill>
                <a:latin typeface="Pangolin"/>
                <a:ea typeface="Pangolin"/>
                <a:cs typeface="Pangolin"/>
                <a:sym typeface="Pangolin"/>
              </a:rPr>
              <a:t>YES </a:t>
            </a:r>
            <a:r>
              <a:rPr lang="en" sz="1100">
                <a:solidFill>
                  <a:schemeClr val="dk2"/>
                </a:solidFill>
                <a:latin typeface="Pangolin"/>
                <a:ea typeface="Pangolin"/>
                <a:cs typeface="Pangolin"/>
                <a:sym typeface="Pangolin"/>
              </a:rPr>
              <a:t>to?</a:t>
            </a:r>
            <a:endParaRPr sz="1100" b="1" i="0" u="none" strike="noStrike" cap="none" dirty="0">
              <a:solidFill>
                <a:schemeClr val="dk1"/>
              </a:solidFill>
              <a:latin typeface="Pangolin"/>
              <a:ea typeface="Pangolin"/>
              <a:cs typeface="Pangolin"/>
              <a:sym typeface="Pangolin"/>
            </a:endParaRPr>
          </a:p>
        </p:txBody>
      </p:sp>
      <p:sp>
        <p:nvSpPr>
          <p:cNvPr id="281" name="Google Shape;281;p51" descr="outline of a small heart."/>
          <p:cNvSpPr txBox="1"/>
          <p:nvPr/>
        </p:nvSpPr>
        <p:spPr>
          <a:xfrm>
            <a:off x="5500775" y="534276"/>
            <a:ext cx="1552500" cy="143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None/>
            </a:pPr>
            <a:r>
              <a:rPr lang="en" sz="1100" dirty="0">
                <a:solidFill>
                  <a:schemeClr val="dk2"/>
                </a:solidFill>
                <a:latin typeface="Pangolin"/>
                <a:ea typeface="Pangolin"/>
                <a:cs typeface="Pangolin"/>
                <a:sym typeface="Pangolin"/>
              </a:rPr>
              <a:t>Give yourself permission to say </a:t>
            </a:r>
            <a:r>
              <a:rPr lang="en" sz="1100" b="1" dirty="0">
                <a:solidFill>
                  <a:schemeClr val="dk2"/>
                </a:solidFill>
                <a:latin typeface="Pangolin"/>
                <a:ea typeface="Pangolin"/>
                <a:cs typeface="Pangolin"/>
                <a:sym typeface="Pangolin"/>
              </a:rPr>
              <a:t>NO!</a:t>
            </a:r>
            <a:endParaRPr sz="400" b="1" i="0" u="none" strike="noStrike" cap="none" dirty="0">
              <a:solidFill>
                <a:schemeClr val="dk1"/>
              </a:solidFill>
              <a:latin typeface="Pangolin"/>
              <a:ea typeface="Pangolin"/>
              <a:cs typeface="Pangolin"/>
              <a:sym typeface="Pangolin"/>
            </a:endParaRPr>
          </a:p>
        </p:txBody>
      </p:sp>
      <p:sp>
        <p:nvSpPr>
          <p:cNvPr id="282" name="Google Shape;282;p51"/>
          <p:cNvSpPr txBox="1"/>
          <p:nvPr/>
        </p:nvSpPr>
        <p:spPr>
          <a:xfrm>
            <a:off x="5500775" y="1970606"/>
            <a:ext cx="1552500" cy="143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b="1">
                <a:solidFill>
                  <a:schemeClr val="dk2"/>
                </a:solidFill>
                <a:latin typeface="Comic Sans MS"/>
                <a:ea typeface="Comic Sans MS"/>
                <a:cs typeface="Comic Sans MS"/>
                <a:sym typeface="Comic Sans MS"/>
              </a:rPr>
              <a:t>WHO </a:t>
            </a:r>
            <a:r>
              <a:rPr lang="en" sz="1100">
                <a:solidFill>
                  <a:schemeClr val="dk2"/>
                </a:solidFill>
                <a:latin typeface="Comic Sans MS"/>
                <a:ea typeface="Comic Sans MS"/>
                <a:cs typeface="Comic Sans MS"/>
                <a:sym typeface="Comic Sans MS"/>
              </a:rPr>
              <a:t>do you need to say </a:t>
            </a:r>
            <a:r>
              <a:rPr lang="en" sz="1100" b="1">
                <a:solidFill>
                  <a:schemeClr val="dk2"/>
                </a:solidFill>
                <a:latin typeface="Comic Sans MS"/>
                <a:ea typeface="Comic Sans MS"/>
                <a:cs typeface="Comic Sans MS"/>
                <a:sym typeface="Comic Sans MS"/>
              </a:rPr>
              <a:t>NO </a:t>
            </a:r>
            <a:r>
              <a:rPr lang="en" sz="1100">
                <a:solidFill>
                  <a:schemeClr val="dk2"/>
                </a:solidFill>
                <a:latin typeface="Comic Sans MS"/>
                <a:ea typeface="Comic Sans MS"/>
                <a:cs typeface="Comic Sans MS"/>
                <a:sym typeface="Comic Sans MS"/>
              </a:rPr>
              <a:t>to?</a:t>
            </a:r>
            <a:endParaRPr sz="1100" b="1" i="0" u="none" strike="noStrike" cap="none" dirty="0">
              <a:solidFill>
                <a:schemeClr val="dk1"/>
              </a:solidFill>
              <a:latin typeface="Pangolin"/>
              <a:ea typeface="Pangolin"/>
              <a:cs typeface="Pangolin"/>
              <a:sym typeface="Pangolin"/>
            </a:endParaRPr>
          </a:p>
        </p:txBody>
      </p:sp>
      <p:sp>
        <p:nvSpPr>
          <p:cNvPr id="283" name="Google Shape;283;p51"/>
          <p:cNvSpPr txBox="1"/>
          <p:nvPr/>
        </p:nvSpPr>
        <p:spPr>
          <a:xfrm>
            <a:off x="7053525" y="534276"/>
            <a:ext cx="1552500" cy="287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b="1">
                <a:solidFill>
                  <a:schemeClr val="dk2"/>
                </a:solidFill>
                <a:latin typeface="Comic Sans MS"/>
                <a:ea typeface="Comic Sans MS"/>
                <a:cs typeface="Comic Sans MS"/>
                <a:sym typeface="Comic Sans MS"/>
              </a:rPr>
              <a:t>What </a:t>
            </a:r>
            <a:r>
              <a:rPr lang="en" sz="1100">
                <a:solidFill>
                  <a:schemeClr val="dk2"/>
                </a:solidFill>
                <a:latin typeface="Comic Sans MS"/>
                <a:ea typeface="Comic Sans MS"/>
                <a:cs typeface="Comic Sans MS"/>
                <a:sym typeface="Comic Sans MS"/>
              </a:rPr>
              <a:t>is the relationship and </a:t>
            </a:r>
            <a:r>
              <a:rPr lang="en" sz="1100" b="1">
                <a:solidFill>
                  <a:schemeClr val="dk2"/>
                </a:solidFill>
                <a:latin typeface="Comic Sans MS"/>
                <a:ea typeface="Comic Sans MS"/>
                <a:cs typeface="Comic Sans MS"/>
                <a:sym typeface="Comic Sans MS"/>
              </a:rPr>
              <a:t>why </a:t>
            </a:r>
            <a:r>
              <a:rPr lang="en" sz="1100">
                <a:solidFill>
                  <a:schemeClr val="dk2"/>
                </a:solidFill>
                <a:latin typeface="Comic Sans MS"/>
                <a:ea typeface="Comic Sans MS"/>
                <a:cs typeface="Comic Sans MS"/>
                <a:sym typeface="Comic Sans MS"/>
              </a:rPr>
              <a:t>is it important to you?</a:t>
            </a:r>
            <a:endParaRPr sz="1100" dirty="0">
              <a:solidFill>
                <a:schemeClr val="dk2"/>
              </a:solidFill>
              <a:latin typeface="Comic Sans MS"/>
              <a:ea typeface="Comic Sans MS"/>
              <a:cs typeface="Comic Sans MS"/>
              <a:sym typeface="Comic Sans MS"/>
            </a:endParaRPr>
          </a:p>
          <a:p>
            <a:pPr marL="0" marR="0" lvl="0" indent="0" algn="l" rtl="0">
              <a:lnSpc>
                <a:spcPct val="100000"/>
              </a:lnSpc>
              <a:spcBef>
                <a:spcPts val="400"/>
              </a:spcBef>
              <a:spcAft>
                <a:spcPts val="400"/>
              </a:spcAft>
              <a:buClr>
                <a:srgbClr val="000000"/>
              </a:buClr>
              <a:buSzPts val="800"/>
              <a:buFont typeface="Arial"/>
              <a:buNone/>
            </a:pPr>
            <a:endParaRPr sz="900" b="1" dirty="0">
              <a:solidFill>
                <a:schemeClr val="dk1"/>
              </a:solidFill>
              <a:latin typeface="Pangolin"/>
              <a:ea typeface="Pangolin"/>
              <a:cs typeface="Pangolin"/>
              <a:sym typeface="Pangolin"/>
            </a:endParaRPr>
          </a:p>
        </p:txBody>
      </p:sp>
      <p:sp>
        <p:nvSpPr>
          <p:cNvPr id="285" name="Google Shape;285;p51"/>
          <p:cNvSpPr txBox="1"/>
          <p:nvPr/>
        </p:nvSpPr>
        <p:spPr>
          <a:xfrm>
            <a:off x="842525" y="3406925"/>
            <a:ext cx="2529600" cy="1112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b="1">
                <a:solidFill>
                  <a:schemeClr val="dk2"/>
                </a:solidFill>
                <a:latin typeface="Comic Sans MS"/>
                <a:ea typeface="Comic Sans MS"/>
                <a:cs typeface="Comic Sans MS"/>
                <a:sym typeface="Comic Sans MS"/>
              </a:rPr>
              <a:t>What </a:t>
            </a:r>
            <a:r>
              <a:rPr lang="en" sz="1100">
                <a:solidFill>
                  <a:schemeClr val="dk2"/>
                </a:solidFill>
                <a:latin typeface="Comic Sans MS"/>
                <a:ea typeface="Comic Sans MS"/>
                <a:cs typeface="Comic Sans MS"/>
                <a:sym typeface="Comic Sans MS"/>
              </a:rPr>
              <a:t>boundaries do you need to set and protect?</a:t>
            </a:r>
            <a:endParaRPr sz="1100" b="1" i="0" u="none" strike="noStrike" cap="none" dirty="0">
              <a:solidFill>
                <a:schemeClr val="dk1"/>
              </a:solidFill>
              <a:latin typeface="Pangolin"/>
              <a:ea typeface="Pangolin"/>
              <a:cs typeface="Pangolin"/>
              <a:sym typeface="Pangolin"/>
            </a:endParaRPr>
          </a:p>
        </p:txBody>
      </p:sp>
      <p:sp>
        <p:nvSpPr>
          <p:cNvPr id="286" name="Google Shape;286;p51"/>
          <p:cNvSpPr txBox="1"/>
          <p:nvPr/>
        </p:nvSpPr>
        <p:spPr>
          <a:xfrm>
            <a:off x="3372125" y="3406925"/>
            <a:ext cx="2995800" cy="1112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100" b="1" dirty="0">
                <a:solidFill>
                  <a:schemeClr val="dk2"/>
                </a:solidFill>
                <a:latin typeface="Comic Sans MS"/>
                <a:ea typeface="Comic Sans MS"/>
                <a:cs typeface="Comic Sans MS"/>
                <a:sym typeface="Comic Sans MS"/>
              </a:rPr>
              <a:t>How </a:t>
            </a:r>
            <a:r>
              <a:rPr lang="en" sz="1100" dirty="0">
                <a:solidFill>
                  <a:schemeClr val="dk2"/>
                </a:solidFill>
                <a:latin typeface="Comic Sans MS"/>
                <a:ea typeface="Comic Sans MS"/>
                <a:cs typeface="Comic Sans MS"/>
                <a:sym typeface="Comic Sans MS"/>
              </a:rPr>
              <a:t>will saying no benefit the relationship?</a:t>
            </a:r>
            <a:endParaRPr sz="1100" b="1" i="0" u="none" strike="noStrike" cap="none" dirty="0">
              <a:solidFill>
                <a:schemeClr val="dk1"/>
              </a:solidFill>
              <a:latin typeface="Pangolin"/>
              <a:ea typeface="Pangolin"/>
              <a:cs typeface="Pangolin"/>
              <a:sym typeface="Pangolin"/>
            </a:endParaRPr>
          </a:p>
        </p:txBody>
      </p:sp>
      <p:sp>
        <p:nvSpPr>
          <p:cNvPr id="291" name="Google Shape;291;p51"/>
          <p:cNvSpPr txBox="1"/>
          <p:nvPr/>
        </p:nvSpPr>
        <p:spPr>
          <a:xfrm>
            <a:off x="6367925" y="3406925"/>
            <a:ext cx="2238000" cy="1112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100">
                <a:solidFill>
                  <a:schemeClr val="dk2"/>
                </a:solidFill>
                <a:latin typeface="Comic Sans MS"/>
                <a:ea typeface="Comic Sans MS"/>
                <a:cs typeface="Comic Sans MS"/>
                <a:sym typeface="Comic Sans MS"/>
              </a:rPr>
              <a:t>What type of </a:t>
            </a:r>
            <a:r>
              <a:rPr lang="en" sz="1100" b="1">
                <a:solidFill>
                  <a:schemeClr val="dk2"/>
                </a:solidFill>
                <a:latin typeface="Comic Sans MS"/>
                <a:ea typeface="Comic Sans MS"/>
                <a:cs typeface="Comic Sans MS"/>
                <a:sym typeface="Comic Sans MS"/>
              </a:rPr>
              <a:t>NO </a:t>
            </a:r>
            <a:r>
              <a:rPr lang="en" sz="1100">
                <a:solidFill>
                  <a:schemeClr val="dk2"/>
                </a:solidFill>
                <a:latin typeface="Comic Sans MS"/>
                <a:ea typeface="Comic Sans MS"/>
                <a:cs typeface="Comic Sans MS"/>
                <a:sym typeface="Comic Sans MS"/>
              </a:rPr>
              <a:t>will you use?</a:t>
            </a:r>
            <a:endParaRPr sz="1100" b="1" i="0" u="none" strike="noStrike" cap="none" dirty="0">
              <a:solidFill>
                <a:schemeClr val="dk1"/>
              </a:solidFill>
              <a:latin typeface="Pangolin"/>
              <a:ea typeface="Pangolin"/>
              <a:cs typeface="Pangolin"/>
              <a:sym typeface="Pangolin"/>
            </a:endParaRPr>
          </a:p>
        </p:txBody>
      </p:sp>
      <p:sp>
        <p:nvSpPr>
          <p:cNvPr id="288" name="Google Shape;288;p51">
            <a:extLst>
              <a:ext uri="{C183D7F6-B498-43B3-948B-1728B52AA6E4}">
                <adec:decorative xmlns:adec="http://schemas.microsoft.com/office/drawing/2017/decorative" val="1"/>
              </a:ext>
            </a:extLst>
          </p:cNvPr>
          <p:cNvSpPr/>
          <p:nvPr/>
        </p:nvSpPr>
        <p:spPr>
          <a:xfrm>
            <a:off x="6807567" y="602907"/>
            <a:ext cx="177319" cy="156786"/>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9" name="Google Shape;289;p51">
            <a:extLst>
              <a:ext uri="{C183D7F6-B498-43B3-948B-1728B52AA6E4}">
                <adec:decorative xmlns:adec="http://schemas.microsoft.com/office/drawing/2017/decorative" val="1"/>
              </a:ext>
            </a:extLst>
          </p:cNvPr>
          <p:cNvSpPr/>
          <p:nvPr/>
        </p:nvSpPr>
        <p:spPr>
          <a:xfrm>
            <a:off x="8376086" y="602903"/>
            <a:ext cx="161541" cy="171061"/>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0" name="Google Shape;290;p51">
            <a:extLst>
              <a:ext uri="{C183D7F6-B498-43B3-948B-1728B52AA6E4}">
                <adec:decorative xmlns:adec="http://schemas.microsoft.com/office/drawing/2017/decorative" val="1"/>
              </a:ext>
            </a:extLst>
          </p:cNvPr>
          <p:cNvSpPr/>
          <p:nvPr/>
        </p:nvSpPr>
        <p:spPr>
          <a:xfrm>
            <a:off x="5234021" y="602913"/>
            <a:ext cx="198100" cy="204368"/>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4"/>
          <p:cNvSpPr txBox="1">
            <a:spLocks noGrp="1"/>
          </p:cNvSpPr>
          <p:nvPr>
            <p:ph type="title" idx="4294967295"/>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20" b="1" dirty="0"/>
              <a:t>Reflection #1</a:t>
            </a:r>
            <a:endParaRPr sz="4020" b="1" dirty="0"/>
          </a:p>
        </p:txBody>
      </p:sp>
      <p:sp>
        <p:nvSpPr>
          <p:cNvPr id="122" name="Google Shape;122;p34"/>
          <p:cNvSpPr txBox="1">
            <a:spLocks noGrp="1"/>
          </p:cNvSpPr>
          <p:nvPr>
            <p:ph type="body" idx="1"/>
          </p:nvPr>
        </p:nvSpPr>
        <p:spPr>
          <a:xfrm>
            <a:off x="650850" y="1788150"/>
            <a:ext cx="7599000" cy="15672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endParaRPr sz="2400" dirty="0"/>
          </a:p>
          <a:p>
            <a:pPr marL="0" lvl="0" indent="0" algn="ctr" rtl="0">
              <a:spcBef>
                <a:spcPts val="360"/>
              </a:spcBef>
              <a:spcAft>
                <a:spcPts val="0"/>
              </a:spcAft>
              <a:buNone/>
            </a:pPr>
            <a:r>
              <a:rPr lang="en" sz="2800"/>
              <a:t>What do you need/want to say </a:t>
            </a:r>
            <a:r>
              <a:rPr lang="en" sz="2800" b="1"/>
              <a:t>NO </a:t>
            </a:r>
            <a:r>
              <a:rPr lang="en" sz="2800"/>
              <a:t>to?</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53"/>
          <p:cNvSpPr txBox="1">
            <a:spLocks noGrp="1"/>
          </p:cNvSpPr>
          <p:nvPr>
            <p:ph type="title" idx="4294967295"/>
          </p:nvPr>
        </p:nvSpPr>
        <p:spPr>
          <a:xfrm>
            <a:off x="6697663" y="827088"/>
            <a:ext cx="2189162" cy="17446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6000"/>
              </a:lnSpc>
              <a:spcBef>
                <a:spcPts val="0"/>
              </a:spcBef>
              <a:spcAft>
                <a:spcPts val="0"/>
              </a:spcAft>
              <a:buClr>
                <a:schemeClr val="dk2"/>
              </a:buClr>
              <a:buSzPts val="1400"/>
              <a:buFont typeface="Pangolin"/>
              <a:buNone/>
              <a:tabLst/>
              <a:defRPr/>
            </a:pPr>
            <a:r>
              <a:rPr kumimoji="0" lang="en-US" sz="2100" b="1" i="0" u="none" strike="noStrike" kern="0" cap="none" spc="0" normalizeH="0" baseline="0" noProof="0" dirty="0">
                <a:ln>
                  <a:noFill/>
                </a:ln>
                <a:solidFill>
                  <a:schemeClr val="dk2"/>
                </a:solidFill>
                <a:effectLst/>
                <a:uLnTx/>
                <a:uFillTx/>
                <a:latin typeface="Pangolin"/>
                <a:ea typeface="Pangolin"/>
                <a:cs typeface="Pangolin"/>
                <a:sym typeface="Pangolin"/>
              </a:rPr>
              <a:t>Thanks!</a:t>
            </a:r>
          </a:p>
          <a:p>
            <a:pPr marL="0" marR="0" lvl="0" indent="0" algn="l" defTabSz="914400" rtl="0" eaLnBrk="1" fontAlgn="auto" latinLnBrk="0" hangingPunct="1">
              <a:lnSpc>
                <a:spcPct val="106000"/>
              </a:lnSpc>
              <a:spcBef>
                <a:spcPts val="0"/>
              </a:spcBef>
              <a:spcAft>
                <a:spcPts val="0"/>
              </a:spcAft>
              <a:buClr>
                <a:schemeClr val="dk2"/>
              </a:buClr>
              <a:buSzPts val="1400"/>
              <a:buFont typeface="Pangolin"/>
              <a:buNone/>
              <a:tabLst/>
              <a:defRPr/>
            </a:pPr>
            <a:endParaRPr kumimoji="0" lang="en-US" sz="900" b="0" i="0" u="none" strike="noStrike" kern="0" cap="none" spc="0" normalizeH="0" baseline="0" noProof="0" dirty="0">
              <a:ln>
                <a:noFill/>
              </a:ln>
              <a:solidFill>
                <a:schemeClr val="dk2"/>
              </a:solidFill>
              <a:effectLst/>
              <a:uLnTx/>
              <a:uFillTx/>
              <a:latin typeface="Pangolin"/>
              <a:ea typeface="Pangolin"/>
              <a:cs typeface="Pangolin"/>
              <a:sym typeface="Pangolin"/>
            </a:endParaRPr>
          </a:p>
          <a:p>
            <a:pPr marL="0" marR="0" lvl="0" indent="0" algn="l" defTabSz="914400" rtl="0" eaLnBrk="1" fontAlgn="auto" latinLnBrk="0" hangingPunct="1">
              <a:lnSpc>
                <a:spcPct val="106000"/>
              </a:lnSpc>
              <a:spcBef>
                <a:spcPts val="0"/>
              </a:spcBef>
              <a:spcAft>
                <a:spcPts val="0"/>
              </a:spcAft>
              <a:buClr>
                <a:schemeClr val="dk2"/>
              </a:buClr>
              <a:buSzPts val="1400"/>
              <a:buFont typeface="Pangolin"/>
              <a:buNone/>
              <a:tabLst/>
              <a:defRPr/>
            </a:pPr>
            <a:r>
              <a:rPr kumimoji="0" lang="en-US" sz="2100" b="0" i="0" u="none" strike="noStrike" kern="0" cap="none" spc="0" normalizeH="0" baseline="0" noProof="0" dirty="0">
                <a:ln>
                  <a:noFill/>
                </a:ln>
                <a:solidFill>
                  <a:schemeClr val="dk2"/>
                </a:solidFill>
                <a:effectLst/>
                <a:uLnTx/>
                <a:uFillTx/>
                <a:latin typeface="Pangolin"/>
                <a:ea typeface="Pangolin"/>
                <a:cs typeface="Pangolin"/>
                <a:sym typeface="Pangolin"/>
              </a:rPr>
              <a:t>Any questions?</a:t>
            </a:r>
          </a:p>
          <a:p>
            <a:pPr marL="0" marR="0" lvl="0" indent="0" algn="l" defTabSz="914400" rtl="0" eaLnBrk="1" fontAlgn="auto" latinLnBrk="0" hangingPunct="1">
              <a:lnSpc>
                <a:spcPct val="106000"/>
              </a:lnSpc>
              <a:spcBef>
                <a:spcPts val="1000"/>
              </a:spcBef>
              <a:spcAft>
                <a:spcPts val="0"/>
              </a:spcAft>
              <a:buClr>
                <a:schemeClr val="dk2"/>
              </a:buClr>
              <a:buSzPts val="1400"/>
              <a:buFont typeface="Pangolin"/>
              <a:buNone/>
              <a:tabLst/>
              <a:defRPr/>
            </a:pPr>
            <a:r>
              <a:rPr kumimoji="0" lang="en-US" sz="1300" b="0" i="0" u="sng" strike="noStrike" kern="0" cap="none" spc="0" normalizeH="0" baseline="0" noProof="0" dirty="0">
                <a:ln>
                  <a:noFill/>
                </a:ln>
                <a:solidFill>
                  <a:schemeClr val="hlink"/>
                </a:solidFill>
                <a:effectLst/>
                <a:uLnTx/>
                <a:uFillTx/>
                <a:latin typeface="Pangolin"/>
                <a:ea typeface="Pangolin"/>
                <a:cs typeface="Pangolin"/>
                <a:sym typeface="Pangolin"/>
                <a:hlinkClick r:id="rId3"/>
              </a:rPr>
              <a:t>hixon_k@cde.state.co.us</a:t>
            </a:r>
            <a:endParaRPr kumimoji="0" lang="en-US" sz="1300" b="0" i="0" u="none" strike="noStrike" kern="0" cap="none" spc="0" normalizeH="0" baseline="0" noProof="0" dirty="0">
              <a:ln>
                <a:noFill/>
              </a:ln>
              <a:solidFill>
                <a:schemeClr val="dk2"/>
              </a:solidFill>
              <a:effectLst/>
              <a:uLnTx/>
              <a:uFillTx/>
              <a:latin typeface="Pangolin"/>
              <a:ea typeface="Pangolin"/>
              <a:cs typeface="Pangolin"/>
              <a:sym typeface="Pangolin"/>
            </a:endParaRPr>
          </a:p>
          <a:p>
            <a:pPr marL="0" marR="0" lvl="0" indent="0" algn="l" defTabSz="914400" rtl="0" eaLnBrk="1" fontAlgn="auto" latinLnBrk="0" hangingPunct="1">
              <a:lnSpc>
                <a:spcPct val="106000"/>
              </a:lnSpc>
              <a:spcBef>
                <a:spcPts val="0"/>
              </a:spcBef>
              <a:spcAft>
                <a:spcPts val="0"/>
              </a:spcAft>
              <a:buClr>
                <a:schemeClr val="dk2"/>
              </a:buClr>
              <a:buSzPts val="1400"/>
              <a:buFont typeface="Pangolin"/>
              <a:buNone/>
              <a:tabLst/>
              <a:defRPr/>
            </a:pPr>
            <a:endParaRPr kumimoji="0" lang="en-US" sz="1300" b="0" i="0" u="none" strike="noStrike" kern="0" cap="none" spc="0" normalizeH="0" baseline="0" noProof="0" dirty="0">
              <a:ln>
                <a:noFill/>
              </a:ln>
              <a:solidFill>
                <a:schemeClr val="dk2"/>
              </a:solidFill>
              <a:effectLst/>
              <a:uLnTx/>
              <a:uFillTx/>
              <a:latin typeface="Pangolin"/>
              <a:ea typeface="Pangolin"/>
              <a:cs typeface="Pangolin"/>
              <a:sym typeface="Pangolin"/>
            </a:endParaRPr>
          </a:p>
          <a:p>
            <a:pPr marL="0" marR="0" lvl="0" indent="0" algn="l" defTabSz="914400" rtl="0" eaLnBrk="1" fontAlgn="auto" latinLnBrk="0" hangingPunct="1">
              <a:lnSpc>
                <a:spcPct val="106000"/>
              </a:lnSpc>
              <a:spcBef>
                <a:spcPts val="0"/>
              </a:spcBef>
              <a:spcAft>
                <a:spcPts val="0"/>
              </a:spcAft>
              <a:buClr>
                <a:schemeClr val="dk2"/>
              </a:buClr>
              <a:buSzPts val="1400"/>
              <a:buFont typeface="Pangolin"/>
              <a:buNone/>
              <a:tabLst/>
              <a:defRPr/>
            </a:pPr>
            <a:r>
              <a:rPr kumimoji="0" lang="en-US" sz="1300" b="0" i="0" u="sng" strike="noStrike" kern="0" cap="none" spc="0" normalizeH="0" baseline="0" noProof="0" dirty="0">
                <a:ln>
                  <a:noFill/>
                </a:ln>
                <a:solidFill>
                  <a:schemeClr val="hlink"/>
                </a:solidFill>
                <a:effectLst/>
                <a:uLnTx/>
                <a:uFillTx/>
                <a:latin typeface="Pangolin"/>
                <a:ea typeface="Pangolin"/>
                <a:cs typeface="Pangolin"/>
                <a:sym typeface="Pangolin"/>
                <a:hlinkClick r:id="rId4"/>
              </a:rPr>
              <a:t>kreger_c@cde.state.co.us</a:t>
            </a:r>
            <a:endParaRPr kumimoji="0" lang="en-US" sz="1300" b="0" i="0" u="none" strike="noStrike" kern="0" cap="none" spc="0" normalizeH="0" baseline="0" noProof="0" dirty="0">
              <a:ln>
                <a:noFill/>
              </a:ln>
              <a:solidFill>
                <a:schemeClr val="dk2"/>
              </a:solidFill>
              <a:effectLst/>
              <a:uLnTx/>
              <a:uFillTx/>
              <a:latin typeface="Pangolin"/>
              <a:ea typeface="Pangolin"/>
              <a:cs typeface="Pangolin"/>
              <a:sym typeface="Pangolin"/>
            </a:endParaRPr>
          </a:p>
          <a:p>
            <a:pPr marL="0" marR="0" lvl="0" indent="0" algn="l" defTabSz="914400" rtl="0" eaLnBrk="1" fontAlgn="auto" latinLnBrk="0" hangingPunct="1">
              <a:lnSpc>
                <a:spcPct val="106000"/>
              </a:lnSpc>
              <a:spcBef>
                <a:spcPts val="0"/>
              </a:spcBef>
              <a:spcAft>
                <a:spcPts val="0"/>
              </a:spcAft>
              <a:buClr>
                <a:schemeClr val="dk2"/>
              </a:buClr>
              <a:buSzPts val="1400"/>
              <a:buFont typeface="Pangolin"/>
              <a:buNone/>
              <a:tabLst/>
              <a:defRPr/>
            </a:pPr>
            <a:endParaRPr kumimoji="0" lang="en-US" sz="1800" b="0" i="0" u="none" strike="noStrike" kern="0" cap="none" spc="0" normalizeH="0" baseline="0" noProof="0" dirty="0">
              <a:ln>
                <a:noFill/>
              </a:ln>
              <a:solidFill>
                <a:schemeClr val="dk2"/>
              </a:solidFill>
              <a:effectLst/>
              <a:uLnTx/>
              <a:uFillTx/>
              <a:latin typeface="Pangolin"/>
              <a:ea typeface="Pangolin"/>
              <a:cs typeface="Pangolin"/>
              <a:sym typeface="Pangolin"/>
            </a:endParaRPr>
          </a:p>
        </p:txBody>
      </p:sp>
      <p:pic>
        <p:nvPicPr>
          <p:cNvPr id="304" name="Google Shape;304;p53" descr="A flow chart that reads: Decision to take on a new project. Nest step: Do you have enough time to do this. If select no, don't do it. If select yes, the final box reads, No you don't."/>
          <p:cNvPicPr preferRelativeResize="0"/>
          <p:nvPr/>
        </p:nvPicPr>
        <p:blipFill>
          <a:blip r:embed="rId5">
            <a:alphaModFix/>
          </a:blip>
          <a:stretch>
            <a:fillRect/>
          </a:stretch>
        </p:blipFill>
        <p:spPr>
          <a:xfrm>
            <a:off x="1286275" y="514450"/>
            <a:ext cx="4682900" cy="404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4"/>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 b="1" dirty="0"/>
              <a:t>Credits</a:t>
            </a:r>
            <a:endParaRPr b="1" dirty="0"/>
          </a:p>
        </p:txBody>
      </p:sp>
      <p:sp>
        <p:nvSpPr>
          <p:cNvPr id="311" name="Google Shape;311;p54"/>
          <p:cNvSpPr txBox="1">
            <a:spLocks noGrp="1"/>
          </p:cNvSpPr>
          <p:nvPr>
            <p:ph type="body" idx="1"/>
          </p:nvPr>
        </p:nvSpPr>
        <p:spPr>
          <a:xfrm>
            <a:off x="866375" y="1304551"/>
            <a:ext cx="5626200" cy="3371700"/>
          </a:xfrm>
          <a:prstGeom prst="rect">
            <a:avLst/>
          </a:prstGeom>
          <a:noFill/>
          <a:ln>
            <a:noFill/>
          </a:ln>
        </p:spPr>
        <p:txBody>
          <a:bodyPr spcFirstLastPara="1" wrap="square" lIns="91425" tIns="91425" rIns="91425" bIns="91425" anchor="t" anchorCtr="0">
            <a:noAutofit/>
          </a:bodyPr>
          <a:lstStyle/>
          <a:p>
            <a:pPr marL="0" lvl="0" indent="0" algn="l" rtl="0">
              <a:lnSpc>
                <a:spcPct val="106000"/>
              </a:lnSpc>
              <a:spcBef>
                <a:spcPts val="0"/>
              </a:spcBef>
              <a:spcAft>
                <a:spcPts val="0"/>
              </a:spcAft>
              <a:buSzPts val="1400"/>
              <a:buNone/>
            </a:pPr>
            <a:r>
              <a:rPr lang="en"/>
              <a:t>Special thanks to all the people who made and released these awesome resources for free:</a:t>
            </a:r>
            <a:endParaRPr dirty="0"/>
          </a:p>
          <a:p>
            <a:pPr marL="457200" lvl="0" indent="-342900" algn="l" rtl="0">
              <a:lnSpc>
                <a:spcPct val="115000"/>
              </a:lnSpc>
              <a:spcBef>
                <a:spcPts val="0"/>
              </a:spcBef>
              <a:spcAft>
                <a:spcPts val="0"/>
              </a:spcAft>
              <a:buSzPts val="1800"/>
              <a:buChar char="✗"/>
            </a:pPr>
            <a:r>
              <a:rPr lang="en"/>
              <a:t>Presentation template by </a:t>
            </a:r>
            <a:r>
              <a:rPr lang="en" u="sng">
                <a:solidFill>
                  <a:schemeClr val="hlink"/>
                </a:solidFill>
                <a:hlinkClick r:id="rId3"/>
              </a:rPr>
              <a:t>SlidesCarnival</a:t>
            </a:r>
            <a:endParaRPr dirty="0"/>
          </a:p>
          <a:p>
            <a:pPr marL="457200" lvl="0" indent="-342900" algn="l" rtl="0">
              <a:lnSpc>
                <a:spcPct val="115000"/>
              </a:lnSpc>
              <a:spcBef>
                <a:spcPts val="0"/>
              </a:spcBef>
              <a:spcAft>
                <a:spcPts val="0"/>
              </a:spcAft>
              <a:buSzPts val="1800"/>
              <a:buChar char="✗"/>
            </a:pPr>
            <a:r>
              <a:rPr lang="en"/>
              <a:t>Photographs by:</a:t>
            </a:r>
            <a:endParaRPr dirty="0"/>
          </a:p>
          <a:p>
            <a:pPr marL="914400" lvl="0" indent="-298450" algn="l" rtl="0">
              <a:lnSpc>
                <a:spcPct val="115000"/>
              </a:lnSpc>
              <a:spcBef>
                <a:spcPts val="0"/>
              </a:spcBef>
              <a:spcAft>
                <a:spcPts val="0"/>
              </a:spcAft>
              <a:buSzPts val="1100"/>
              <a:buAutoNum type="arabicPeriod"/>
            </a:pPr>
            <a:r>
              <a:rPr lang="en" sz="1500"/>
              <a:t>Photo-by-James-Orr-on-Unsplash2</a:t>
            </a:r>
            <a:endParaRPr sz="1500" dirty="0"/>
          </a:p>
          <a:p>
            <a:pPr marL="914400" lvl="0" indent="-298450" algn="l" rtl="0">
              <a:lnSpc>
                <a:spcPct val="115000"/>
              </a:lnSpc>
              <a:spcBef>
                <a:spcPts val="0"/>
              </a:spcBef>
              <a:spcAft>
                <a:spcPts val="0"/>
              </a:spcAft>
              <a:buSzPts val="1100"/>
              <a:buAutoNum type="arabicPeriod"/>
            </a:pPr>
            <a:r>
              <a:rPr lang="en" sz="1500"/>
              <a:t>Image by digital designer from Pixabay </a:t>
            </a:r>
            <a:endParaRPr sz="1500" dirty="0"/>
          </a:p>
          <a:p>
            <a:pPr marL="914400" lvl="0" indent="-298450" algn="l" rtl="0">
              <a:lnSpc>
                <a:spcPct val="115000"/>
              </a:lnSpc>
              <a:spcBef>
                <a:spcPts val="0"/>
              </a:spcBef>
              <a:spcAft>
                <a:spcPts val="0"/>
              </a:spcAft>
              <a:buSzPts val="1100"/>
              <a:buAutoNum type="arabicPeriod"/>
            </a:pPr>
            <a:r>
              <a:rPr lang="en" sz="1500"/>
              <a:t>Photo by Jen Theodore on Unsplash</a:t>
            </a:r>
            <a:endParaRPr sz="1500" dirty="0"/>
          </a:p>
          <a:p>
            <a:pPr marL="914400" lvl="0" indent="-298450" algn="l" rtl="0">
              <a:lnSpc>
                <a:spcPct val="115000"/>
              </a:lnSpc>
              <a:spcBef>
                <a:spcPts val="0"/>
              </a:spcBef>
              <a:spcAft>
                <a:spcPts val="0"/>
              </a:spcAft>
              <a:buSzPts val="1100"/>
              <a:buAutoNum type="arabicPeriod"/>
            </a:pPr>
            <a:r>
              <a:rPr lang="en" sz="1500"/>
              <a:t>Image by wayhomestudio on Freepik</a:t>
            </a:r>
            <a:endParaRPr sz="1500" dirty="0"/>
          </a:p>
          <a:p>
            <a:pPr marL="914400" lvl="0" indent="-298450" algn="l" rtl="0">
              <a:lnSpc>
                <a:spcPct val="100000"/>
              </a:lnSpc>
              <a:spcBef>
                <a:spcPts val="0"/>
              </a:spcBef>
              <a:spcAft>
                <a:spcPts val="0"/>
              </a:spcAft>
              <a:buSzPts val="1100"/>
              <a:buAutoNum type="arabicPeriod"/>
            </a:pPr>
            <a:r>
              <a:rPr lang="en" sz="1500"/>
              <a:t>Image by Andrew Martin from Pixabay </a:t>
            </a:r>
            <a:endParaRPr sz="1500" dirty="0"/>
          </a:p>
          <a:p>
            <a:pPr marL="914400" lvl="0" indent="-298450" algn="l" rtl="0">
              <a:lnSpc>
                <a:spcPct val="100000"/>
              </a:lnSpc>
              <a:spcBef>
                <a:spcPts val="0"/>
              </a:spcBef>
              <a:spcAft>
                <a:spcPts val="0"/>
              </a:spcAft>
              <a:buSzPts val="1100"/>
              <a:buAutoNum type="arabicPeriod"/>
            </a:pPr>
            <a:r>
              <a:rPr lang="en" sz="1500"/>
              <a:t>Image by jcomp on Freepik</a:t>
            </a:r>
            <a:endParaRPr sz="1500" dirty="0"/>
          </a:p>
          <a:p>
            <a:pPr marL="914400" lvl="0" indent="-298450" algn="l" rtl="0">
              <a:lnSpc>
                <a:spcPct val="100000"/>
              </a:lnSpc>
              <a:spcBef>
                <a:spcPts val="0"/>
              </a:spcBef>
              <a:spcAft>
                <a:spcPts val="0"/>
              </a:spcAft>
              <a:buSzPts val="1100"/>
              <a:buAutoNum type="arabicPeriod"/>
            </a:pPr>
            <a:r>
              <a:rPr lang="en" sz="1500"/>
              <a:t>Death to the Stock Photo (</a:t>
            </a:r>
            <a:r>
              <a:rPr lang="en" sz="1500" u="sng">
                <a:hlinkClick r:id="rId4"/>
              </a:rPr>
              <a:t>license</a:t>
            </a:r>
            <a:r>
              <a:rPr lang="en" sz="1500"/>
              <a:t>)</a:t>
            </a:r>
            <a:endParaRPr sz="1500" dirty="0"/>
          </a:p>
          <a:p>
            <a:pPr marL="914400" lvl="0" indent="-323850" algn="l" rtl="0">
              <a:lnSpc>
                <a:spcPct val="100000"/>
              </a:lnSpc>
              <a:spcBef>
                <a:spcPts val="0"/>
              </a:spcBef>
              <a:spcAft>
                <a:spcPts val="0"/>
              </a:spcAft>
              <a:buSzPts val="1500"/>
              <a:buAutoNum type="arabicPeriod"/>
            </a:pPr>
            <a:r>
              <a:rPr lang="en" sz="1500"/>
              <a:t>Image-by-Kevin-Phillips-from-Pixabay2</a:t>
            </a:r>
            <a:endParaRPr sz="1500" dirty="0"/>
          </a:p>
          <a:p>
            <a:pPr marL="1828800" lvl="0" indent="0" algn="l" rtl="0">
              <a:lnSpc>
                <a:spcPct val="100000"/>
              </a:lnSpc>
              <a:spcBef>
                <a:spcPts val="0"/>
              </a:spcBef>
              <a:spcAft>
                <a:spcPts val="0"/>
              </a:spcAft>
              <a:buNone/>
            </a:pPr>
            <a:endParaRPr dirty="0"/>
          </a:p>
          <a:p>
            <a:pPr marL="914400" lvl="0" indent="0" algn="l" rtl="0">
              <a:lnSpc>
                <a:spcPct val="100000"/>
              </a:lnSpc>
              <a:spcBef>
                <a:spcPts val="0"/>
              </a:spcBef>
              <a:spcAft>
                <a:spcPts val="0"/>
              </a:spcAft>
              <a:buNone/>
            </a:pPr>
            <a:endParaRPr dirty="0">
              <a:solidFill>
                <a:srgbClr val="000000"/>
              </a:solidFill>
            </a:endParaRPr>
          </a:p>
          <a:p>
            <a:pPr marL="914400" lvl="0" indent="0" algn="l" rtl="0">
              <a:lnSpc>
                <a:spcPct val="100000"/>
              </a:lnSpc>
              <a:spcBef>
                <a:spcPts val="0"/>
              </a:spcBef>
              <a:spcAft>
                <a:spcPts val="0"/>
              </a:spcAft>
              <a:buNone/>
            </a:pPr>
            <a:endParaRPr dirty="0">
              <a:solidFill>
                <a:srgbClr val="000000"/>
              </a:solidFill>
            </a:endParaRPr>
          </a:p>
          <a:p>
            <a:pPr marL="914400" lvl="0" indent="0" algn="l" rtl="0">
              <a:lnSpc>
                <a:spcPct val="115000"/>
              </a:lnSpc>
              <a:spcBef>
                <a:spcPts val="0"/>
              </a:spcBef>
              <a:spcAft>
                <a:spcPts val="0"/>
              </a:spcAft>
              <a:buNone/>
            </a:pPr>
            <a:endParaRPr dirty="0"/>
          </a:p>
        </p:txBody>
      </p:sp>
      <p:sp>
        <p:nvSpPr>
          <p:cNvPr id="312" name="Google Shape;312;p54"/>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21</a:t>
            </a:fld>
            <a:endParaRPr dirty="0"/>
          </a:p>
        </p:txBody>
      </p:sp>
      <p:pic>
        <p:nvPicPr>
          <p:cNvPr id="313" name="Google Shape;313;p5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161563">
            <a:off x="6806050" y="569850"/>
            <a:ext cx="1618777" cy="1644951"/>
          </a:xfrm>
          <a:prstGeom prst="rect">
            <a:avLst/>
          </a:prstGeom>
          <a:noFill/>
          <a:ln>
            <a:noFill/>
          </a:ln>
        </p:spPr>
      </p:pic>
      <p:sp>
        <p:nvSpPr>
          <p:cNvPr id="314" name="Google Shape;314;p54"/>
          <p:cNvSpPr txBox="1"/>
          <p:nvPr/>
        </p:nvSpPr>
        <p:spPr>
          <a:xfrm>
            <a:off x="6599525" y="4113400"/>
            <a:ext cx="254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angolin"/>
                <a:ea typeface="Pangolin"/>
                <a:cs typeface="Pangolin"/>
                <a:sym typeface="Pangolin"/>
              </a:rPr>
              <a:t>I</a:t>
            </a:r>
            <a:r>
              <a:rPr lang="en" sz="800">
                <a:latin typeface="Pangolin"/>
                <a:ea typeface="Pangolin"/>
                <a:cs typeface="Pangolin"/>
                <a:sym typeface="Pangolin"/>
              </a:rPr>
              <a:t>mage-by-Kevin-Phillips-from-Pixabay</a:t>
            </a:r>
            <a:endParaRPr sz="800" dirty="0">
              <a:latin typeface="Pangolin"/>
              <a:ea typeface="Pangolin"/>
              <a:cs typeface="Pangolin"/>
              <a:sym typeface="Pango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5"/>
          <p:cNvSpPr txBox="1">
            <a:spLocks noGrp="1"/>
          </p:cNvSpPr>
          <p:nvPr>
            <p:ph type="ctrTitle"/>
          </p:nvPr>
        </p:nvSpPr>
        <p:spPr>
          <a:xfrm>
            <a:off x="2703525" y="1130700"/>
            <a:ext cx="3486300" cy="243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420"/>
              <a:t>Why is it so hard to say </a:t>
            </a:r>
            <a:r>
              <a:rPr lang="en" sz="4420" b="1"/>
              <a:t>NO</a:t>
            </a:r>
            <a:r>
              <a:rPr lang="en" sz="4420"/>
              <a:t>?</a:t>
            </a:r>
            <a:endParaRPr sz="44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6"/>
          <p:cNvSpPr txBox="1">
            <a:spLocks noGrp="1"/>
          </p:cNvSpPr>
          <p:nvPr>
            <p:ph type="ctrTitle"/>
          </p:nvPr>
        </p:nvSpPr>
        <p:spPr>
          <a:xfrm>
            <a:off x="2703525" y="991675"/>
            <a:ext cx="3486300" cy="258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420"/>
              <a:t>How does it feel to say </a:t>
            </a:r>
            <a:r>
              <a:rPr lang="en" sz="4420" b="1"/>
              <a:t>NO</a:t>
            </a:r>
            <a:r>
              <a:rPr lang="en" sz="4420"/>
              <a:t>?</a:t>
            </a:r>
            <a:endParaRPr sz="44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7"/>
          <p:cNvSpPr txBox="1">
            <a:spLocks noGrp="1"/>
          </p:cNvSpPr>
          <p:nvPr>
            <p:ph type="title" idx="4294967295"/>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20" b="1" dirty="0"/>
              <a:t>Reflection #2</a:t>
            </a:r>
            <a:endParaRPr sz="4020" b="1" dirty="0"/>
          </a:p>
        </p:txBody>
      </p:sp>
      <p:sp>
        <p:nvSpPr>
          <p:cNvPr id="138" name="Google Shape;138;p37"/>
          <p:cNvSpPr txBox="1">
            <a:spLocks noGrp="1"/>
          </p:cNvSpPr>
          <p:nvPr>
            <p:ph type="body" idx="1"/>
          </p:nvPr>
        </p:nvSpPr>
        <p:spPr>
          <a:xfrm>
            <a:off x="772500" y="1563750"/>
            <a:ext cx="7599000" cy="10080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endParaRPr sz="2300" dirty="0">
              <a:solidFill>
                <a:srgbClr val="FF0000"/>
              </a:solidFill>
            </a:endParaRPr>
          </a:p>
          <a:p>
            <a:pPr marL="0" lvl="0" indent="0" algn="ctr" rtl="0">
              <a:spcBef>
                <a:spcPts val="360"/>
              </a:spcBef>
              <a:spcAft>
                <a:spcPts val="0"/>
              </a:spcAft>
              <a:buNone/>
            </a:pPr>
            <a:r>
              <a:rPr lang="en" sz="2800"/>
              <a:t>Why do </a:t>
            </a:r>
            <a:r>
              <a:rPr lang="en" sz="2800" b="1"/>
              <a:t>YOU </a:t>
            </a:r>
            <a:r>
              <a:rPr lang="en" sz="2800"/>
              <a:t>say yes when you want to say </a:t>
            </a:r>
            <a:r>
              <a:rPr lang="en" sz="2800" b="1"/>
              <a:t>NO</a:t>
            </a:r>
            <a:r>
              <a:rPr lang="en" sz="2800"/>
              <a:t>?</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38"/>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t>The Gift of Saying No</a:t>
            </a:r>
            <a:endParaRPr sz="4000" b="1" dirty="0"/>
          </a:p>
        </p:txBody>
      </p:sp>
      <p:sp>
        <p:nvSpPr>
          <p:cNvPr id="145" name="Google Shape;145;p38"/>
          <p:cNvSpPr txBox="1">
            <a:spLocks noGrp="1"/>
          </p:cNvSpPr>
          <p:nvPr>
            <p:ph type="body" idx="1"/>
          </p:nvPr>
        </p:nvSpPr>
        <p:spPr>
          <a:xfrm>
            <a:off x="775500" y="2234100"/>
            <a:ext cx="7593000" cy="2461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dirty="0">
              <a:solidFill>
                <a:srgbClr val="000000"/>
              </a:solidFill>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dirty="0">
                <a:latin typeface="Arial"/>
                <a:ea typeface="Arial"/>
                <a:cs typeface="Arial"/>
                <a:sym typeface="Arial"/>
              </a:rPr>
              <a:t>Say </a:t>
            </a:r>
            <a:r>
              <a:rPr lang="en" sz="2400" b="1" dirty="0">
                <a:latin typeface="Arial"/>
                <a:ea typeface="Arial"/>
                <a:cs typeface="Arial"/>
                <a:sym typeface="Arial"/>
              </a:rPr>
              <a:t>NO</a:t>
            </a:r>
            <a:r>
              <a:rPr lang="en" sz="2400" dirty="0">
                <a:latin typeface="Arial"/>
                <a:ea typeface="Arial"/>
                <a:cs typeface="Arial"/>
                <a:sym typeface="Arial"/>
              </a:rPr>
              <a:t>, to say </a:t>
            </a:r>
            <a:r>
              <a:rPr lang="en" sz="2400" b="1" dirty="0">
                <a:latin typeface="Arial"/>
                <a:ea typeface="Arial"/>
                <a:cs typeface="Arial"/>
                <a:sym typeface="Arial"/>
              </a:rPr>
              <a:t>YES </a:t>
            </a:r>
            <a:r>
              <a:rPr lang="en" sz="2400" dirty="0">
                <a:latin typeface="Arial"/>
                <a:ea typeface="Arial"/>
                <a:cs typeface="Arial"/>
                <a:sym typeface="Arial"/>
              </a:rPr>
              <a:t>to more meaningful activities</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b="1" dirty="0">
                <a:latin typeface="Arial"/>
                <a:ea typeface="Arial"/>
                <a:cs typeface="Arial"/>
                <a:sym typeface="Arial"/>
              </a:rPr>
              <a:t>NO </a:t>
            </a:r>
            <a:r>
              <a:rPr lang="en" sz="2400" dirty="0">
                <a:latin typeface="Arial"/>
                <a:ea typeface="Arial"/>
                <a:cs typeface="Arial"/>
                <a:sym typeface="Arial"/>
              </a:rPr>
              <a:t>is a precondition to saying </a:t>
            </a:r>
            <a:r>
              <a:rPr lang="en" sz="2400" b="1" dirty="0">
                <a:latin typeface="Arial"/>
                <a:ea typeface="Arial"/>
                <a:cs typeface="Arial"/>
                <a:sym typeface="Arial"/>
              </a:rPr>
              <a:t>YES </a:t>
            </a:r>
            <a:r>
              <a:rPr lang="en" sz="2400" dirty="0">
                <a:latin typeface="Arial"/>
                <a:ea typeface="Arial"/>
                <a:cs typeface="Arial"/>
                <a:sym typeface="Arial"/>
              </a:rPr>
              <a:t>effectively</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dirty="0">
                <a:latin typeface="Arial"/>
                <a:ea typeface="Arial"/>
                <a:cs typeface="Arial"/>
                <a:sym typeface="Arial"/>
              </a:rPr>
              <a:t>Increased confidence</a:t>
            </a:r>
            <a:endParaRPr sz="24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 sz="2400" dirty="0">
                <a:latin typeface="Arial"/>
                <a:ea typeface="Arial"/>
                <a:cs typeface="Arial"/>
                <a:sym typeface="Arial"/>
              </a:rPr>
              <a:t>Boundaries protect your time and energy </a:t>
            </a:r>
            <a:endParaRPr sz="2400" dirty="0">
              <a:latin typeface="Arial"/>
              <a:ea typeface="Arial"/>
              <a:cs typeface="Arial"/>
              <a:sym typeface="Arial"/>
            </a:endParaRPr>
          </a:p>
          <a:p>
            <a:pPr marL="0" lvl="0" indent="0" algn="l" rtl="0">
              <a:spcBef>
                <a:spcPts val="0"/>
              </a:spcBef>
              <a:spcAft>
                <a:spcPts val="0"/>
              </a:spcAft>
              <a:buNone/>
            </a:pPr>
            <a:endParaRPr dirty="0"/>
          </a:p>
        </p:txBody>
      </p:sp>
      <p:pic>
        <p:nvPicPr>
          <p:cNvPr id="146" name="Google Shape;146;p38" descr="Red box with confetti shooting out."/>
          <p:cNvPicPr preferRelativeResize="0"/>
          <p:nvPr/>
        </p:nvPicPr>
        <p:blipFill>
          <a:blip r:embed="rId3">
            <a:alphaModFix/>
          </a:blip>
          <a:stretch>
            <a:fillRect/>
          </a:stretch>
        </p:blipFill>
        <p:spPr>
          <a:xfrm rot="193539">
            <a:off x="6793849" y="507876"/>
            <a:ext cx="1574648" cy="1573823"/>
          </a:xfrm>
          <a:prstGeom prst="rect">
            <a:avLst/>
          </a:prstGeom>
          <a:noFill/>
          <a:ln>
            <a:noFill/>
          </a:ln>
        </p:spPr>
      </p:pic>
      <p:sp>
        <p:nvSpPr>
          <p:cNvPr id="147" name="Google Shape;147;p38"/>
          <p:cNvSpPr txBox="1"/>
          <p:nvPr/>
        </p:nvSpPr>
        <p:spPr>
          <a:xfrm rot="-1053">
            <a:off x="6750828" y="4368273"/>
            <a:ext cx="1959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angolin"/>
                <a:ea typeface="Pangolin"/>
                <a:cs typeface="Pangolin"/>
                <a:sym typeface="Pangolin"/>
              </a:rPr>
              <a:t>Image by digital designer from Pixabay </a:t>
            </a:r>
            <a:endParaRPr sz="800" dirty="0">
              <a:latin typeface="Pangolin"/>
              <a:ea typeface="Pangolin"/>
              <a:cs typeface="Pangolin"/>
              <a:sym typeface="Pangoli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9"/>
          <p:cNvSpPr txBox="1">
            <a:spLocks noGrp="1"/>
          </p:cNvSpPr>
          <p:nvPr>
            <p:ph type="title" idx="4294967295"/>
          </p:nvPr>
        </p:nvSpPr>
        <p:spPr>
          <a:xfrm>
            <a:off x="866375" y="358375"/>
            <a:ext cx="7567800" cy="8574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SzPts val="990"/>
              <a:buNone/>
            </a:pPr>
            <a:r>
              <a:rPr lang="en" sz="4000" b="1"/>
              <a:t>Signs you Need Boundaries</a:t>
            </a:r>
            <a:endParaRPr sz="4000" b="1" dirty="0"/>
          </a:p>
        </p:txBody>
      </p:sp>
      <p:sp>
        <p:nvSpPr>
          <p:cNvPr id="153" name="Google Shape;153;p39"/>
          <p:cNvSpPr txBox="1"/>
          <p:nvPr/>
        </p:nvSpPr>
        <p:spPr>
          <a:xfrm>
            <a:off x="799475" y="1215775"/>
            <a:ext cx="7701600" cy="3216900"/>
          </a:xfrm>
          <a:prstGeom prst="rect">
            <a:avLst/>
          </a:prstGeom>
          <a:noFill/>
          <a:ln>
            <a:noFill/>
          </a:ln>
        </p:spPr>
        <p:txBody>
          <a:bodyPr spcFirstLastPara="1" wrap="square" lIns="91425" tIns="91425" rIns="91425" bIns="91425" anchor="t" anchorCtr="0">
            <a:spAutoFit/>
          </a:bodyPr>
          <a:lstStyle/>
          <a:p>
            <a:pPr marL="457200" lvl="0" indent="-361950" algn="l" rtl="0">
              <a:lnSpc>
                <a:spcPct val="120000"/>
              </a:lnSpc>
              <a:spcBef>
                <a:spcPts val="1200"/>
              </a:spcBef>
              <a:spcAft>
                <a:spcPts val="0"/>
              </a:spcAft>
              <a:buClr>
                <a:schemeClr val="dk2"/>
              </a:buClr>
              <a:buSzPts val="2100"/>
              <a:buFont typeface="Pangolin"/>
              <a:buChar char="✗"/>
            </a:pPr>
            <a:r>
              <a:rPr lang="en" sz="2100">
                <a:solidFill>
                  <a:schemeClr val="dk2"/>
                </a:solidFill>
                <a:latin typeface="Pangolin"/>
                <a:ea typeface="Pangolin"/>
                <a:cs typeface="Pangolin"/>
                <a:sym typeface="Pangolin"/>
              </a:rPr>
              <a:t>Feeling overwhelmed</a:t>
            </a:r>
            <a:endParaRPr sz="2100" dirty="0">
              <a:solidFill>
                <a:schemeClr val="dk2"/>
              </a:solidFill>
              <a:latin typeface="Pangolin"/>
              <a:ea typeface="Pangolin"/>
              <a:cs typeface="Pangolin"/>
              <a:sym typeface="Pangolin"/>
            </a:endParaRPr>
          </a:p>
          <a:p>
            <a:pPr marL="457200" lvl="0" indent="-361950" algn="l" rtl="0">
              <a:lnSpc>
                <a:spcPct val="120000"/>
              </a:lnSpc>
              <a:spcBef>
                <a:spcPts val="1200"/>
              </a:spcBef>
              <a:spcAft>
                <a:spcPts val="0"/>
              </a:spcAft>
              <a:buClr>
                <a:schemeClr val="dk2"/>
              </a:buClr>
              <a:buSzPts val="2100"/>
              <a:buFont typeface="Pangolin"/>
              <a:buChar char="✗"/>
            </a:pPr>
            <a:r>
              <a:rPr lang="en" sz="2100">
                <a:solidFill>
                  <a:schemeClr val="dk2"/>
                </a:solidFill>
                <a:latin typeface="Pangolin"/>
                <a:ea typeface="Pangolin"/>
                <a:cs typeface="Pangolin"/>
                <a:sym typeface="Pangolin"/>
              </a:rPr>
              <a:t>Feeling resentful when asked for help</a:t>
            </a:r>
            <a:endParaRPr sz="2100" dirty="0">
              <a:solidFill>
                <a:schemeClr val="dk2"/>
              </a:solidFill>
              <a:latin typeface="Pangolin"/>
              <a:ea typeface="Pangolin"/>
              <a:cs typeface="Pangolin"/>
              <a:sym typeface="Pangolin"/>
            </a:endParaRPr>
          </a:p>
          <a:p>
            <a:pPr marL="457200" lvl="0" indent="-361950" algn="l" rtl="0">
              <a:lnSpc>
                <a:spcPct val="120000"/>
              </a:lnSpc>
              <a:spcBef>
                <a:spcPts val="1200"/>
              </a:spcBef>
              <a:spcAft>
                <a:spcPts val="0"/>
              </a:spcAft>
              <a:buClr>
                <a:schemeClr val="dk2"/>
              </a:buClr>
              <a:buSzPts val="2100"/>
              <a:buFont typeface="Pangolin"/>
              <a:buChar char="✗"/>
            </a:pPr>
            <a:r>
              <a:rPr lang="en" sz="2100">
                <a:solidFill>
                  <a:schemeClr val="dk2"/>
                </a:solidFill>
                <a:latin typeface="Pangolin"/>
                <a:ea typeface="Pangolin"/>
                <a:cs typeface="Pangolin"/>
                <a:sym typeface="Pangolin"/>
              </a:rPr>
              <a:t>Avoiding interactions with others</a:t>
            </a:r>
            <a:endParaRPr sz="2100" dirty="0">
              <a:solidFill>
                <a:schemeClr val="dk2"/>
              </a:solidFill>
              <a:latin typeface="Pangolin"/>
              <a:ea typeface="Pangolin"/>
              <a:cs typeface="Pangolin"/>
              <a:sym typeface="Pangolin"/>
            </a:endParaRPr>
          </a:p>
          <a:p>
            <a:pPr marL="457200" lvl="0" indent="-361950" algn="l" rtl="0">
              <a:lnSpc>
                <a:spcPct val="120000"/>
              </a:lnSpc>
              <a:spcBef>
                <a:spcPts val="1200"/>
              </a:spcBef>
              <a:spcAft>
                <a:spcPts val="0"/>
              </a:spcAft>
              <a:buClr>
                <a:schemeClr val="dk2"/>
              </a:buClr>
              <a:buSzPts val="2100"/>
              <a:buFont typeface="Pangolin"/>
              <a:buChar char="✗"/>
            </a:pPr>
            <a:r>
              <a:rPr lang="en" sz="2100">
                <a:solidFill>
                  <a:schemeClr val="dk2"/>
                </a:solidFill>
                <a:latin typeface="Pangolin"/>
                <a:ea typeface="Pangolin"/>
                <a:cs typeface="Pangolin"/>
                <a:sym typeface="Pangolin"/>
              </a:rPr>
              <a:t>Feeling you always help others and never get anything in return</a:t>
            </a:r>
            <a:endParaRPr sz="2100" dirty="0">
              <a:solidFill>
                <a:schemeClr val="dk2"/>
              </a:solidFill>
              <a:latin typeface="Pangolin"/>
              <a:ea typeface="Pangolin"/>
              <a:cs typeface="Pangolin"/>
              <a:sym typeface="Pangolin"/>
            </a:endParaRPr>
          </a:p>
          <a:p>
            <a:pPr marL="457200" lvl="0" indent="-361950" algn="l" rtl="0">
              <a:lnSpc>
                <a:spcPct val="120000"/>
              </a:lnSpc>
              <a:spcBef>
                <a:spcPts val="1200"/>
              </a:spcBef>
              <a:spcAft>
                <a:spcPts val="0"/>
              </a:spcAft>
              <a:buClr>
                <a:schemeClr val="dk2"/>
              </a:buClr>
              <a:buSzPts val="2100"/>
              <a:buFont typeface="Pangolin"/>
              <a:buChar char="✗"/>
            </a:pPr>
            <a:r>
              <a:rPr lang="en" sz="2100">
                <a:solidFill>
                  <a:schemeClr val="dk2"/>
                </a:solidFill>
                <a:latin typeface="Pangolin"/>
                <a:ea typeface="Pangolin"/>
                <a:cs typeface="Pangolin"/>
                <a:sym typeface="Pangolin"/>
              </a:rPr>
              <a:t>Dreaming of running away</a:t>
            </a:r>
            <a:endParaRPr sz="2000" dirty="0">
              <a:solidFill>
                <a:schemeClr val="dk2"/>
              </a:solidFill>
              <a:latin typeface="Pangolin"/>
              <a:ea typeface="Pangolin"/>
              <a:cs typeface="Pangolin"/>
              <a:sym typeface="Pangolin"/>
            </a:endParaRPr>
          </a:p>
          <a:p>
            <a:pPr marL="457200" lvl="0" indent="-361950" algn="l" rtl="0">
              <a:lnSpc>
                <a:spcPct val="120000"/>
              </a:lnSpc>
              <a:spcBef>
                <a:spcPts val="1200"/>
              </a:spcBef>
              <a:spcAft>
                <a:spcPts val="0"/>
              </a:spcAft>
              <a:buClr>
                <a:schemeClr val="dk2"/>
              </a:buClr>
              <a:buSzPts val="2100"/>
              <a:buFont typeface="Pangolin"/>
              <a:buChar char="✗"/>
            </a:pPr>
            <a:r>
              <a:rPr lang="en" sz="2100">
                <a:solidFill>
                  <a:schemeClr val="dk2"/>
                </a:solidFill>
                <a:latin typeface="Pangolin"/>
                <a:ea typeface="Pangolin"/>
                <a:cs typeface="Pangolin"/>
                <a:sym typeface="Pangolin"/>
              </a:rPr>
              <a:t>You have no time for yourself</a:t>
            </a:r>
            <a:endParaRPr dirty="0">
              <a:latin typeface="Pangolin"/>
              <a:ea typeface="Pangolin"/>
              <a:cs typeface="Pangolin"/>
              <a:sym typeface="Pango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40"/>
          <p:cNvSpPr txBox="1">
            <a:spLocks noGrp="1"/>
          </p:cNvSpPr>
          <p:nvPr>
            <p:ph type="title"/>
          </p:nvPr>
        </p:nvSpPr>
        <p:spPr>
          <a:xfrm>
            <a:off x="788875" y="373875"/>
            <a:ext cx="60591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4020" b="1" dirty="0"/>
              <a:t>Give Yourself Permission to Say NO</a:t>
            </a:r>
            <a:endParaRPr sz="4020" b="1" dirty="0"/>
          </a:p>
        </p:txBody>
      </p:sp>
      <p:sp>
        <p:nvSpPr>
          <p:cNvPr id="160" name="Google Shape;160;p40"/>
          <p:cNvSpPr txBox="1">
            <a:spLocks noGrp="1"/>
          </p:cNvSpPr>
          <p:nvPr>
            <p:ph type="body" idx="1"/>
          </p:nvPr>
        </p:nvSpPr>
        <p:spPr>
          <a:xfrm>
            <a:off x="688761" y="2251869"/>
            <a:ext cx="6692700" cy="2424506"/>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1200"/>
              </a:spcBef>
              <a:spcAft>
                <a:spcPts val="0"/>
              </a:spcAft>
              <a:buSzPts val="2400"/>
              <a:buChar char="✗"/>
            </a:pPr>
            <a:r>
              <a:rPr lang="en" sz="2400" dirty="0"/>
              <a:t>You have the right to say NO</a:t>
            </a:r>
            <a:endParaRPr sz="2400" dirty="0"/>
          </a:p>
          <a:p>
            <a:pPr marL="457200" lvl="0" indent="-381000" algn="l" rtl="0">
              <a:lnSpc>
                <a:spcPct val="200000"/>
              </a:lnSpc>
              <a:spcBef>
                <a:spcPts val="0"/>
              </a:spcBef>
              <a:spcAft>
                <a:spcPts val="0"/>
              </a:spcAft>
              <a:buSzPts val="2400"/>
              <a:buChar char="✗"/>
            </a:pPr>
            <a:r>
              <a:rPr lang="en" sz="2400" dirty="0"/>
              <a:t>You deserve to have your needs met</a:t>
            </a:r>
            <a:endParaRPr sz="2400" dirty="0"/>
          </a:p>
          <a:p>
            <a:pPr marL="457200" lvl="0" indent="-381000" algn="l" rtl="0">
              <a:lnSpc>
                <a:spcPct val="200000"/>
              </a:lnSpc>
              <a:spcBef>
                <a:spcPts val="0"/>
              </a:spcBef>
              <a:spcAft>
                <a:spcPts val="0"/>
              </a:spcAft>
              <a:buSzPts val="2400"/>
              <a:buChar char="✗"/>
            </a:pPr>
            <a:r>
              <a:rPr lang="en" sz="2400" dirty="0"/>
              <a:t>You are the #1 priority in your life</a:t>
            </a:r>
            <a:endParaRPr sz="2400" dirty="0"/>
          </a:p>
          <a:p>
            <a:pPr marL="457200" lvl="0" indent="0" algn="l" rtl="0">
              <a:spcBef>
                <a:spcPts val="1200"/>
              </a:spcBef>
              <a:spcAft>
                <a:spcPts val="0"/>
              </a:spcAft>
              <a:buNone/>
            </a:pPr>
            <a:endParaRPr sz="2400" dirty="0">
              <a:solidFill>
                <a:schemeClr val="dk1"/>
              </a:solidFill>
            </a:endParaRPr>
          </a:p>
        </p:txBody>
      </p:sp>
      <p:pic>
        <p:nvPicPr>
          <p:cNvPr id="161" name="Google Shape;161;p40" descr="White coffee cup with the words I Can't Even printed in it."/>
          <p:cNvPicPr preferRelativeResize="0"/>
          <p:nvPr/>
        </p:nvPicPr>
        <p:blipFill>
          <a:blip r:embed="rId3">
            <a:alphaModFix/>
          </a:blip>
          <a:stretch>
            <a:fillRect/>
          </a:stretch>
        </p:blipFill>
        <p:spPr>
          <a:xfrm rot="132881">
            <a:off x="6719129" y="543526"/>
            <a:ext cx="1701763" cy="1810499"/>
          </a:xfrm>
          <a:prstGeom prst="rect">
            <a:avLst/>
          </a:prstGeom>
          <a:noFill/>
          <a:ln>
            <a:noFill/>
          </a:ln>
        </p:spPr>
      </p:pic>
      <p:sp>
        <p:nvSpPr>
          <p:cNvPr id="162" name="Google Shape;162;p40"/>
          <p:cNvSpPr txBox="1"/>
          <p:nvPr/>
        </p:nvSpPr>
        <p:spPr>
          <a:xfrm>
            <a:off x="6620350" y="4232550"/>
            <a:ext cx="1884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Pangolin"/>
                <a:ea typeface="Pangolin"/>
                <a:cs typeface="Pangolin"/>
                <a:sym typeface="Pangolin"/>
              </a:rPr>
              <a:t>Photo by Jen Theodore on Unsplash</a:t>
            </a:r>
            <a:endParaRPr sz="800" dirty="0">
              <a:latin typeface="Pangolin"/>
              <a:ea typeface="Pangolin"/>
              <a:cs typeface="Pangolin"/>
              <a:sym typeface="Pango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Title 2">
            <a:extLst>
              <a:ext uri="{FF2B5EF4-FFF2-40B4-BE49-F238E27FC236}">
                <a16:creationId xmlns:a16="http://schemas.microsoft.com/office/drawing/2014/main" id="{222E7511-CC76-0861-167F-9CECAA21D64C}"/>
              </a:ext>
            </a:extLst>
          </p:cNvPr>
          <p:cNvSpPr>
            <a:spLocks noGrp="1"/>
          </p:cNvSpPr>
          <p:nvPr>
            <p:ph type="title" idx="4294967295"/>
          </p:nvPr>
        </p:nvSpPr>
        <p:spPr>
          <a:xfrm>
            <a:off x="866375" y="-857400"/>
            <a:ext cx="5626200" cy="857400"/>
          </a:xfrm>
        </p:spPr>
        <p:txBody>
          <a:bodyPr spcFirstLastPara="1" wrap="square" lIns="91425" tIns="91425" rIns="91425" bIns="91425" anchor="b" anchorCtr="0">
            <a:noAutofit/>
          </a:bodyPr>
          <a:lstStyle/>
          <a:p>
            <a:r>
              <a:rPr lang="en-US" dirty="0"/>
              <a:t>Screenshot of quote</a:t>
            </a:r>
          </a:p>
        </p:txBody>
      </p:sp>
      <p:pic>
        <p:nvPicPr>
          <p:cNvPr id="167" name="Google Shape;167;p41" descr="Screenshot of quote by Sylvester McNutt that reads &quot;Every single time you set a healthy boundary in your life, you improve the relationship you have with yourself.&quot;"/>
          <p:cNvPicPr preferRelativeResize="0"/>
          <p:nvPr/>
        </p:nvPicPr>
        <p:blipFill>
          <a:blip r:embed="rId3">
            <a:alphaModFix/>
          </a:blip>
          <a:stretch>
            <a:fillRect/>
          </a:stretch>
        </p:blipFill>
        <p:spPr>
          <a:xfrm>
            <a:off x="266150" y="290000"/>
            <a:ext cx="8518451" cy="4436275"/>
          </a:xfrm>
          <a:prstGeom prst="rect">
            <a:avLst/>
          </a:prstGeom>
          <a:noFill/>
          <a:ln>
            <a:noFill/>
          </a:ln>
        </p:spPr>
      </p:pic>
      <p:sp>
        <p:nvSpPr>
          <p:cNvPr id="168" name="Google Shape;168;p41"/>
          <p:cNvSpPr txBox="1"/>
          <p:nvPr/>
        </p:nvSpPr>
        <p:spPr>
          <a:xfrm>
            <a:off x="4929050" y="4824325"/>
            <a:ext cx="4284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u="sng">
                <a:solidFill>
                  <a:schemeClr val="hlink"/>
                </a:solidFill>
                <a:hlinkClick r:id="rId4"/>
              </a:rPr>
              <a:t>https://twitter.com/sylvestermcnutt/status/1248959007555018752</a:t>
            </a:r>
            <a:endParaRPr sz="800" dirty="0"/>
          </a:p>
          <a:p>
            <a:pPr marL="0" lvl="0" indent="0" algn="ctr"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Jaques template">
  <a:themeElements>
    <a:clrScheme name="Custom 347">
      <a:dk1>
        <a:srgbClr val="434343"/>
      </a:dk1>
      <a:lt1>
        <a:srgbClr val="FFFFFF"/>
      </a:lt1>
      <a:dk2>
        <a:srgbClr val="0B5394"/>
      </a:dk2>
      <a:lt2>
        <a:srgbClr val="D5DDE4"/>
      </a:lt2>
      <a:accent1>
        <a:srgbClr val="55AAEE"/>
      </a:accent1>
      <a:accent2>
        <a:srgbClr val="FFBA3F"/>
      </a:accent2>
      <a:accent3>
        <a:srgbClr val="BDE06C"/>
      </a:accent3>
      <a:accent4>
        <a:srgbClr val="6AD8D6"/>
      </a:accent4>
      <a:accent5>
        <a:srgbClr val="AE98E4"/>
      </a:accent5>
      <a:accent6>
        <a:srgbClr val="F55A5A"/>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aques template">
  <a:themeElements>
    <a:clrScheme name="Custom 347">
      <a:dk1>
        <a:srgbClr val="434343"/>
      </a:dk1>
      <a:lt1>
        <a:srgbClr val="FFFFFF"/>
      </a:lt1>
      <a:dk2>
        <a:srgbClr val="0B5394"/>
      </a:dk2>
      <a:lt2>
        <a:srgbClr val="D5DDE4"/>
      </a:lt2>
      <a:accent1>
        <a:srgbClr val="55AAEE"/>
      </a:accent1>
      <a:accent2>
        <a:srgbClr val="FFBA3F"/>
      </a:accent2>
      <a:accent3>
        <a:srgbClr val="BDE06C"/>
      </a:accent3>
      <a:accent4>
        <a:srgbClr val="6AD8D6"/>
      </a:accent4>
      <a:accent5>
        <a:srgbClr val="AE98E4"/>
      </a:accent5>
      <a:accent6>
        <a:srgbClr val="F55A5A"/>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4243</Words>
  <Application>Microsoft Office PowerPoint</Application>
  <PresentationFormat>On-screen Show (16:9)</PresentationFormat>
  <Paragraphs>496</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Pangolin</vt:lpstr>
      <vt:lpstr>Arial</vt:lpstr>
      <vt:lpstr>Calibri</vt:lpstr>
      <vt:lpstr>Comic Sans MS</vt:lpstr>
      <vt:lpstr>Inconsolata</vt:lpstr>
      <vt:lpstr>Jaques template</vt:lpstr>
      <vt:lpstr>Jaques template</vt:lpstr>
      <vt:lpstr>Just Don’t Do It!</vt:lpstr>
      <vt:lpstr>Reflection #1</vt:lpstr>
      <vt:lpstr>Why is it so hard to say NO?</vt:lpstr>
      <vt:lpstr>How does it feel to say NO?</vt:lpstr>
      <vt:lpstr>Reflection #2</vt:lpstr>
      <vt:lpstr>The Gift of Saying No</vt:lpstr>
      <vt:lpstr>Signs you Need Boundaries</vt:lpstr>
      <vt:lpstr>Give Yourself Permission to Say NO</vt:lpstr>
      <vt:lpstr>Screenshot of quote</vt:lpstr>
      <vt:lpstr>Reflection #3</vt:lpstr>
      <vt:lpstr>Saying NO is Key to  Healthy Working Relationships</vt:lpstr>
      <vt:lpstr>“When work devours your waking hours, it also devours your will to do things that truly nourish you.”  https://www.theatlantic.com/ideas/archive/2021/12/how-care-less-about-work/620902/ </vt:lpstr>
      <vt:lpstr>Reflection #4</vt:lpstr>
      <vt:lpstr>How to say NO! (finally!!)</vt:lpstr>
      <vt:lpstr>Steps for Saying No</vt:lpstr>
      <vt:lpstr>Types of NO</vt:lpstr>
      <vt:lpstr>Saying NO</vt:lpstr>
      <vt:lpstr>Practice Makes a Perfect NO</vt:lpstr>
      <vt:lpstr>No Action Plan</vt:lpstr>
      <vt:lpstr>Thanks!  Any questions? hixon_k@cde.state.co.us  kreger_c@cde.state.co.us </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Don’t Do It!</dc:title>
  <dc:creator>Kreger, Christine</dc:creator>
  <cp:lastModifiedBy>Kreger, Christine</cp:lastModifiedBy>
  <cp:revision>33</cp:revision>
  <dcterms:modified xsi:type="dcterms:W3CDTF">2025-04-16T15:09:51Z</dcterms:modified>
</cp:coreProperties>
</file>