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72" y="68"/>
      </p:cViewPr>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E85BC03B-C8AE-4401-8C79-EBF6D55CFF11}"/>
    <pc:docChg chg="undo custSel mod modSld">
      <pc:chgData name="Kreger, Christine" userId="07b08700-4580-4b2b-8f3c-b5ccee8dc705" providerId="ADAL" clId="{E85BC03B-C8AE-4401-8C79-EBF6D55CFF11}" dt="2025-03-14T17:29:09.768" v="491"/>
      <pc:docMkLst>
        <pc:docMk/>
      </pc:docMkLst>
      <pc:sldChg chg="modSp mod">
        <pc:chgData name="Kreger, Christine" userId="07b08700-4580-4b2b-8f3c-b5ccee8dc705" providerId="ADAL" clId="{E85BC03B-C8AE-4401-8C79-EBF6D55CFF11}" dt="2025-03-14T17:12:46.695" v="0" actId="6549"/>
        <pc:sldMkLst>
          <pc:docMk/>
          <pc:sldMk cId="0" sldId="256"/>
        </pc:sldMkLst>
        <pc:spChg chg="mod">
          <ac:chgData name="Kreger, Christine" userId="07b08700-4580-4b2b-8f3c-b5ccee8dc705" providerId="ADAL" clId="{E85BC03B-C8AE-4401-8C79-EBF6D55CFF11}" dt="2025-03-14T17:12:46.695" v="0" actId="6549"/>
          <ac:spMkLst>
            <pc:docMk/>
            <pc:sldMk cId="0" sldId="256"/>
            <ac:spMk id="55" creationId="{00000000-0000-0000-0000-000000000000}"/>
          </ac:spMkLst>
        </pc:spChg>
      </pc:sldChg>
      <pc:sldChg chg="modSp mod">
        <pc:chgData name="Kreger, Christine" userId="07b08700-4580-4b2b-8f3c-b5ccee8dc705" providerId="ADAL" clId="{E85BC03B-C8AE-4401-8C79-EBF6D55CFF11}" dt="2025-03-14T17:13:21.408" v="1" actId="962"/>
        <pc:sldMkLst>
          <pc:docMk/>
          <pc:sldMk cId="0" sldId="267"/>
        </pc:sldMkLst>
        <pc:picChg chg="mod">
          <ac:chgData name="Kreger, Christine" userId="07b08700-4580-4b2b-8f3c-b5ccee8dc705" providerId="ADAL" clId="{E85BC03B-C8AE-4401-8C79-EBF6D55CFF11}" dt="2025-03-14T17:13:21.408" v="1" actId="962"/>
          <ac:picMkLst>
            <pc:docMk/>
            <pc:sldMk cId="0" sldId="267"/>
            <ac:picMk id="115" creationId="{00000000-0000-0000-0000-000000000000}"/>
          </ac:picMkLst>
        </pc:picChg>
      </pc:sldChg>
      <pc:sldChg chg="addSp modSp mod">
        <pc:chgData name="Kreger, Christine" userId="07b08700-4580-4b2b-8f3c-b5ccee8dc705" providerId="ADAL" clId="{E85BC03B-C8AE-4401-8C79-EBF6D55CFF11}" dt="2025-03-14T17:27:43.256" v="471" actId="13244"/>
        <pc:sldMkLst>
          <pc:docMk/>
          <pc:sldMk cId="0" sldId="269"/>
        </pc:sldMkLst>
        <pc:spChg chg="add mod ord">
          <ac:chgData name="Kreger, Christine" userId="07b08700-4580-4b2b-8f3c-b5ccee8dc705" providerId="ADAL" clId="{E85BC03B-C8AE-4401-8C79-EBF6D55CFF11}" dt="2025-03-14T17:27:43.256" v="471" actId="13244"/>
          <ac:spMkLst>
            <pc:docMk/>
            <pc:sldMk cId="0" sldId="269"/>
            <ac:spMk id="2" creationId="{B67F8FF5-4815-7793-5FAD-BE1629523DB4}"/>
          </ac:spMkLst>
        </pc:spChg>
        <pc:picChg chg="mod">
          <ac:chgData name="Kreger, Christine" userId="07b08700-4580-4b2b-8f3c-b5ccee8dc705" providerId="ADAL" clId="{E85BC03B-C8AE-4401-8C79-EBF6D55CFF11}" dt="2025-03-14T17:15:21.195" v="3" actId="962"/>
          <ac:picMkLst>
            <pc:docMk/>
            <pc:sldMk cId="0" sldId="269"/>
            <ac:picMk id="126" creationId="{00000000-0000-0000-0000-000000000000}"/>
          </ac:picMkLst>
        </pc:picChg>
      </pc:sldChg>
      <pc:sldChg chg="addSp modSp mod">
        <pc:chgData name="Kreger, Christine" userId="07b08700-4580-4b2b-8f3c-b5ccee8dc705" providerId="ADAL" clId="{E85BC03B-C8AE-4401-8C79-EBF6D55CFF11}" dt="2025-03-14T17:27:47.784" v="472" actId="13244"/>
        <pc:sldMkLst>
          <pc:docMk/>
          <pc:sldMk cId="0" sldId="272"/>
        </pc:sldMkLst>
        <pc:spChg chg="add mod ord">
          <ac:chgData name="Kreger, Christine" userId="07b08700-4580-4b2b-8f3c-b5ccee8dc705" providerId="ADAL" clId="{E85BC03B-C8AE-4401-8C79-EBF6D55CFF11}" dt="2025-03-14T17:27:47.784" v="472" actId="13244"/>
          <ac:spMkLst>
            <pc:docMk/>
            <pc:sldMk cId="0" sldId="272"/>
            <ac:spMk id="2" creationId="{E203BC55-C704-A0A2-22FB-0240CE124CE4}"/>
          </ac:spMkLst>
        </pc:spChg>
      </pc:sldChg>
      <pc:sldChg chg="addSp modSp mod">
        <pc:chgData name="Kreger, Christine" userId="07b08700-4580-4b2b-8f3c-b5ccee8dc705" providerId="ADAL" clId="{E85BC03B-C8AE-4401-8C79-EBF6D55CFF11}" dt="2025-03-14T17:22:44.583" v="130" actId="20577"/>
        <pc:sldMkLst>
          <pc:docMk/>
          <pc:sldMk cId="0" sldId="275"/>
        </pc:sldMkLst>
        <pc:spChg chg="add mod">
          <ac:chgData name="Kreger, Christine" userId="07b08700-4580-4b2b-8f3c-b5ccee8dc705" providerId="ADAL" clId="{E85BC03B-C8AE-4401-8C79-EBF6D55CFF11}" dt="2025-03-14T17:22:44.583" v="130" actId="20577"/>
          <ac:spMkLst>
            <pc:docMk/>
            <pc:sldMk cId="0" sldId="275"/>
            <ac:spMk id="2" creationId="{A1E2503C-2E1A-68C0-0F9F-74A29679C03F}"/>
          </ac:spMkLst>
        </pc:spChg>
        <pc:picChg chg="mod">
          <ac:chgData name="Kreger, Christine" userId="07b08700-4580-4b2b-8f3c-b5ccee8dc705" providerId="ADAL" clId="{E85BC03B-C8AE-4401-8C79-EBF6D55CFF11}" dt="2025-03-14T17:17:42.794" v="4" actId="962"/>
          <ac:picMkLst>
            <pc:docMk/>
            <pc:sldMk cId="0" sldId="275"/>
            <ac:picMk id="160" creationId="{00000000-0000-0000-0000-000000000000}"/>
          </ac:picMkLst>
        </pc:picChg>
      </pc:sldChg>
      <pc:sldChg chg="addSp modSp mod">
        <pc:chgData name="Kreger, Christine" userId="07b08700-4580-4b2b-8f3c-b5ccee8dc705" providerId="ADAL" clId="{E85BC03B-C8AE-4401-8C79-EBF6D55CFF11}" dt="2025-03-14T17:27:52.932" v="473" actId="13244"/>
        <pc:sldMkLst>
          <pc:docMk/>
          <pc:sldMk cId="0" sldId="277"/>
        </pc:sldMkLst>
        <pc:spChg chg="add mod ord">
          <ac:chgData name="Kreger, Christine" userId="07b08700-4580-4b2b-8f3c-b5ccee8dc705" providerId="ADAL" clId="{E85BC03B-C8AE-4401-8C79-EBF6D55CFF11}" dt="2025-03-14T17:27:52.932" v="473" actId="13244"/>
          <ac:spMkLst>
            <pc:docMk/>
            <pc:sldMk cId="0" sldId="277"/>
            <ac:spMk id="2" creationId="{A726A70E-DA95-A397-6648-5B05440BB0E8}"/>
          </ac:spMkLst>
        </pc:spChg>
      </pc:sldChg>
      <pc:sldChg chg="addSp modSp mod">
        <pc:chgData name="Kreger, Christine" userId="07b08700-4580-4b2b-8f3c-b5ccee8dc705" providerId="ADAL" clId="{E85BC03B-C8AE-4401-8C79-EBF6D55CFF11}" dt="2025-03-14T17:28:00.613" v="474" actId="13244"/>
        <pc:sldMkLst>
          <pc:docMk/>
          <pc:sldMk cId="0" sldId="278"/>
        </pc:sldMkLst>
        <pc:spChg chg="add mod ord">
          <ac:chgData name="Kreger, Christine" userId="07b08700-4580-4b2b-8f3c-b5ccee8dc705" providerId="ADAL" clId="{E85BC03B-C8AE-4401-8C79-EBF6D55CFF11}" dt="2025-03-14T17:28:00.613" v="474" actId="13244"/>
          <ac:spMkLst>
            <pc:docMk/>
            <pc:sldMk cId="0" sldId="278"/>
            <ac:spMk id="2" creationId="{648793E9-5901-A50C-9982-99B29ED8AE32}"/>
          </ac:spMkLst>
        </pc:spChg>
      </pc:sldChg>
      <pc:sldChg chg="addSp modSp mod">
        <pc:chgData name="Kreger, Christine" userId="07b08700-4580-4b2b-8f3c-b5ccee8dc705" providerId="ADAL" clId="{E85BC03B-C8AE-4401-8C79-EBF6D55CFF11}" dt="2025-03-14T17:28:04.281" v="475" actId="13244"/>
        <pc:sldMkLst>
          <pc:docMk/>
          <pc:sldMk cId="0" sldId="280"/>
        </pc:sldMkLst>
        <pc:spChg chg="add mod ord">
          <ac:chgData name="Kreger, Christine" userId="07b08700-4580-4b2b-8f3c-b5ccee8dc705" providerId="ADAL" clId="{E85BC03B-C8AE-4401-8C79-EBF6D55CFF11}" dt="2025-03-14T17:28:04.281" v="475" actId="13244"/>
          <ac:spMkLst>
            <pc:docMk/>
            <pc:sldMk cId="0" sldId="280"/>
            <ac:spMk id="2" creationId="{B07A7215-7E20-2B63-0D8A-F7516BAAF1DA}"/>
          </ac:spMkLst>
        </pc:spChg>
      </pc:sldChg>
      <pc:sldChg chg="modSp mod">
        <pc:chgData name="Kreger, Christine" userId="07b08700-4580-4b2b-8f3c-b5ccee8dc705" providerId="ADAL" clId="{E85BC03B-C8AE-4401-8C79-EBF6D55CFF11}" dt="2025-03-14T17:23:54.317" v="261" actId="33553"/>
        <pc:sldMkLst>
          <pc:docMk/>
          <pc:sldMk cId="0" sldId="282"/>
        </pc:sldMkLst>
        <pc:spChg chg="mod">
          <ac:chgData name="Kreger, Christine" userId="07b08700-4580-4b2b-8f3c-b5ccee8dc705" providerId="ADAL" clId="{E85BC03B-C8AE-4401-8C79-EBF6D55CFF11}" dt="2025-03-14T17:23:54.317" v="261" actId="33553"/>
          <ac:spMkLst>
            <pc:docMk/>
            <pc:sldMk cId="0" sldId="282"/>
            <ac:spMk id="197" creationId="{00000000-0000-0000-0000-000000000000}"/>
          </ac:spMkLst>
        </pc:spChg>
        <pc:picChg chg="mod">
          <ac:chgData name="Kreger, Christine" userId="07b08700-4580-4b2b-8f3c-b5ccee8dc705" providerId="ADAL" clId="{E85BC03B-C8AE-4401-8C79-EBF6D55CFF11}" dt="2025-03-14T17:17:46.167" v="5" actId="962"/>
          <ac:picMkLst>
            <pc:docMk/>
            <pc:sldMk cId="0" sldId="282"/>
            <ac:picMk id="198" creationId="{00000000-0000-0000-0000-000000000000}"/>
          </ac:picMkLst>
        </pc:picChg>
      </pc:sldChg>
      <pc:sldChg chg="modSp mod">
        <pc:chgData name="Kreger, Christine" userId="07b08700-4580-4b2b-8f3c-b5ccee8dc705" providerId="ADAL" clId="{E85BC03B-C8AE-4401-8C79-EBF6D55CFF11}" dt="2025-03-14T17:28:18.144" v="481" actId="962"/>
        <pc:sldMkLst>
          <pc:docMk/>
          <pc:sldMk cId="0" sldId="284"/>
        </pc:sldMkLst>
        <pc:spChg chg="mod">
          <ac:chgData name="Kreger, Christine" userId="07b08700-4580-4b2b-8f3c-b5ccee8dc705" providerId="ADAL" clId="{E85BC03B-C8AE-4401-8C79-EBF6D55CFF11}" dt="2025-03-14T17:28:15.173" v="477" actId="962"/>
          <ac:spMkLst>
            <pc:docMk/>
            <pc:sldMk cId="0" sldId="284"/>
            <ac:spMk id="210" creationId="{00000000-0000-0000-0000-000000000000}"/>
          </ac:spMkLst>
        </pc:spChg>
        <pc:spChg chg="mod">
          <ac:chgData name="Kreger, Christine" userId="07b08700-4580-4b2b-8f3c-b5ccee8dc705" providerId="ADAL" clId="{E85BC03B-C8AE-4401-8C79-EBF6D55CFF11}" dt="2025-03-14T17:28:15.797" v="478" actId="962"/>
          <ac:spMkLst>
            <pc:docMk/>
            <pc:sldMk cId="0" sldId="284"/>
            <ac:spMk id="211" creationId="{00000000-0000-0000-0000-000000000000}"/>
          </ac:spMkLst>
        </pc:spChg>
        <pc:spChg chg="mod">
          <ac:chgData name="Kreger, Christine" userId="07b08700-4580-4b2b-8f3c-b5ccee8dc705" providerId="ADAL" clId="{E85BC03B-C8AE-4401-8C79-EBF6D55CFF11}" dt="2025-03-14T17:28:16.930" v="479" actId="962"/>
          <ac:spMkLst>
            <pc:docMk/>
            <pc:sldMk cId="0" sldId="284"/>
            <ac:spMk id="212" creationId="{00000000-0000-0000-0000-000000000000}"/>
          </ac:spMkLst>
        </pc:spChg>
        <pc:spChg chg="mod">
          <ac:chgData name="Kreger, Christine" userId="07b08700-4580-4b2b-8f3c-b5ccee8dc705" providerId="ADAL" clId="{E85BC03B-C8AE-4401-8C79-EBF6D55CFF11}" dt="2025-03-14T17:28:17.469" v="480" actId="962"/>
          <ac:spMkLst>
            <pc:docMk/>
            <pc:sldMk cId="0" sldId="284"/>
            <ac:spMk id="213" creationId="{00000000-0000-0000-0000-000000000000}"/>
          </ac:spMkLst>
        </pc:spChg>
        <pc:spChg chg="mod">
          <ac:chgData name="Kreger, Christine" userId="07b08700-4580-4b2b-8f3c-b5ccee8dc705" providerId="ADAL" clId="{E85BC03B-C8AE-4401-8C79-EBF6D55CFF11}" dt="2025-03-14T17:28:18.144" v="481" actId="962"/>
          <ac:spMkLst>
            <pc:docMk/>
            <pc:sldMk cId="0" sldId="284"/>
            <ac:spMk id="214" creationId="{00000000-0000-0000-0000-000000000000}"/>
          </ac:spMkLst>
        </pc:spChg>
        <pc:cxnChg chg="mod ord">
          <ac:chgData name="Kreger, Christine" userId="07b08700-4580-4b2b-8f3c-b5ccee8dc705" providerId="ADAL" clId="{E85BC03B-C8AE-4401-8C79-EBF6D55CFF11}" dt="2025-03-14T17:28:13.769" v="476" actId="13244"/>
          <ac:cxnSpMkLst>
            <pc:docMk/>
            <pc:sldMk cId="0" sldId="284"/>
            <ac:cxnSpMk id="215" creationId="{00000000-0000-0000-0000-000000000000}"/>
          </ac:cxnSpMkLst>
        </pc:cxnChg>
        <pc:cxnChg chg="mod">
          <ac:chgData name="Kreger, Christine" userId="07b08700-4580-4b2b-8f3c-b5ccee8dc705" providerId="ADAL" clId="{E85BC03B-C8AE-4401-8C79-EBF6D55CFF11}" dt="2025-03-14T17:19:09.112" v="8" actId="962"/>
          <ac:cxnSpMkLst>
            <pc:docMk/>
            <pc:sldMk cId="0" sldId="284"/>
            <ac:cxnSpMk id="216" creationId="{00000000-0000-0000-0000-000000000000}"/>
          </ac:cxnSpMkLst>
        </pc:cxnChg>
        <pc:cxnChg chg="mod">
          <ac:chgData name="Kreger, Christine" userId="07b08700-4580-4b2b-8f3c-b5ccee8dc705" providerId="ADAL" clId="{E85BC03B-C8AE-4401-8C79-EBF6D55CFF11}" dt="2025-03-14T17:19:10.180" v="9" actId="962"/>
          <ac:cxnSpMkLst>
            <pc:docMk/>
            <pc:sldMk cId="0" sldId="284"/>
            <ac:cxnSpMk id="217" creationId="{00000000-0000-0000-0000-000000000000}"/>
          </ac:cxnSpMkLst>
        </pc:cxnChg>
        <pc:cxnChg chg="mod">
          <ac:chgData name="Kreger, Christine" userId="07b08700-4580-4b2b-8f3c-b5ccee8dc705" providerId="ADAL" clId="{E85BC03B-C8AE-4401-8C79-EBF6D55CFF11}" dt="2025-03-14T17:19:11.198" v="10" actId="962"/>
          <ac:cxnSpMkLst>
            <pc:docMk/>
            <pc:sldMk cId="0" sldId="284"/>
            <ac:cxnSpMk id="218" creationId="{00000000-0000-0000-0000-000000000000}"/>
          </ac:cxnSpMkLst>
        </pc:cxnChg>
      </pc:sldChg>
      <pc:sldChg chg="addSp modSp mod">
        <pc:chgData name="Kreger, Christine" userId="07b08700-4580-4b2b-8f3c-b5ccee8dc705" providerId="ADAL" clId="{E85BC03B-C8AE-4401-8C79-EBF6D55CFF11}" dt="2025-03-14T17:28:22.379" v="482" actId="13244"/>
        <pc:sldMkLst>
          <pc:docMk/>
          <pc:sldMk cId="0" sldId="286"/>
        </pc:sldMkLst>
        <pc:spChg chg="add mod ord">
          <ac:chgData name="Kreger, Christine" userId="07b08700-4580-4b2b-8f3c-b5ccee8dc705" providerId="ADAL" clId="{E85BC03B-C8AE-4401-8C79-EBF6D55CFF11}" dt="2025-03-14T17:28:22.379" v="482" actId="13244"/>
          <ac:spMkLst>
            <pc:docMk/>
            <pc:sldMk cId="0" sldId="286"/>
            <ac:spMk id="2" creationId="{7BD32F27-55BF-0BAA-0643-7F9244FD950F}"/>
          </ac:spMkLst>
        </pc:spChg>
      </pc:sldChg>
      <pc:sldChg chg="addSp modSp mod">
        <pc:chgData name="Kreger, Christine" userId="07b08700-4580-4b2b-8f3c-b5ccee8dc705" providerId="ADAL" clId="{E85BC03B-C8AE-4401-8C79-EBF6D55CFF11}" dt="2025-03-14T17:28:27.520" v="483" actId="13244"/>
        <pc:sldMkLst>
          <pc:docMk/>
          <pc:sldMk cId="0" sldId="290"/>
        </pc:sldMkLst>
        <pc:spChg chg="add mod ord">
          <ac:chgData name="Kreger, Christine" userId="07b08700-4580-4b2b-8f3c-b5ccee8dc705" providerId="ADAL" clId="{E85BC03B-C8AE-4401-8C79-EBF6D55CFF11}" dt="2025-03-14T17:28:27.520" v="483" actId="13244"/>
          <ac:spMkLst>
            <pc:docMk/>
            <pc:sldMk cId="0" sldId="290"/>
            <ac:spMk id="2" creationId="{F63B580B-42D2-149E-BFC9-C3BA8BA538C9}"/>
          </ac:spMkLst>
        </pc:spChg>
      </pc:sldChg>
      <pc:sldChg chg="modSp mod">
        <pc:chgData name="Kreger, Christine" userId="07b08700-4580-4b2b-8f3c-b5ccee8dc705" providerId="ADAL" clId="{E85BC03B-C8AE-4401-8C79-EBF6D55CFF11}" dt="2025-03-14T17:19:16.940" v="11" actId="962"/>
        <pc:sldMkLst>
          <pc:docMk/>
          <pc:sldMk cId="0" sldId="291"/>
        </pc:sldMkLst>
        <pc:picChg chg="mod">
          <ac:chgData name="Kreger, Christine" userId="07b08700-4580-4b2b-8f3c-b5ccee8dc705" providerId="ADAL" clId="{E85BC03B-C8AE-4401-8C79-EBF6D55CFF11}" dt="2025-03-14T17:19:16.940" v="11" actId="962"/>
          <ac:picMkLst>
            <pc:docMk/>
            <pc:sldMk cId="0" sldId="291"/>
            <ac:picMk id="260" creationId="{00000000-0000-0000-0000-000000000000}"/>
          </ac:picMkLst>
        </pc:picChg>
      </pc:sldChg>
      <pc:sldChg chg="addSp modSp mod">
        <pc:chgData name="Kreger, Christine" userId="07b08700-4580-4b2b-8f3c-b5ccee8dc705" providerId="ADAL" clId="{E85BC03B-C8AE-4401-8C79-EBF6D55CFF11}" dt="2025-03-14T17:28:31.769" v="484" actId="13244"/>
        <pc:sldMkLst>
          <pc:docMk/>
          <pc:sldMk cId="0" sldId="292"/>
        </pc:sldMkLst>
        <pc:spChg chg="add mod ord">
          <ac:chgData name="Kreger, Christine" userId="07b08700-4580-4b2b-8f3c-b5ccee8dc705" providerId="ADAL" clId="{E85BC03B-C8AE-4401-8C79-EBF6D55CFF11}" dt="2025-03-14T17:28:31.769" v="484" actId="13244"/>
          <ac:spMkLst>
            <pc:docMk/>
            <pc:sldMk cId="0" sldId="292"/>
            <ac:spMk id="2" creationId="{945654BE-3C76-713D-617C-F1443F5243AC}"/>
          </ac:spMkLst>
        </pc:spChg>
      </pc:sldChg>
      <pc:sldChg chg="modSp mod">
        <pc:chgData name="Kreger, Christine" userId="07b08700-4580-4b2b-8f3c-b5ccee8dc705" providerId="ADAL" clId="{E85BC03B-C8AE-4401-8C79-EBF6D55CFF11}" dt="2025-03-14T17:28:36.493" v="485" actId="13244"/>
        <pc:sldMkLst>
          <pc:docMk/>
          <pc:sldMk cId="0" sldId="293"/>
        </pc:sldMkLst>
        <pc:spChg chg="mod ord">
          <ac:chgData name="Kreger, Christine" userId="07b08700-4580-4b2b-8f3c-b5ccee8dc705" providerId="ADAL" clId="{E85BC03B-C8AE-4401-8C79-EBF6D55CFF11}" dt="2025-03-14T17:28:36.493" v="485" actId="13244"/>
          <ac:spMkLst>
            <pc:docMk/>
            <pc:sldMk cId="0" sldId="293"/>
            <ac:spMk id="271" creationId="{00000000-0000-0000-0000-000000000000}"/>
          </ac:spMkLst>
        </pc:spChg>
      </pc:sldChg>
      <pc:sldChg chg="addSp modSp mod">
        <pc:chgData name="Kreger, Christine" userId="07b08700-4580-4b2b-8f3c-b5ccee8dc705" providerId="ADAL" clId="{E85BC03B-C8AE-4401-8C79-EBF6D55CFF11}" dt="2025-03-14T17:28:43.077" v="486" actId="13244"/>
        <pc:sldMkLst>
          <pc:docMk/>
          <pc:sldMk cId="0" sldId="294"/>
        </pc:sldMkLst>
        <pc:spChg chg="add mod ord">
          <ac:chgData name="Kreger, Christine" userId="07b08700-4580-4b2b-8f3c-b5ccee8dc705" providerId="ADAL" clId="{E85BC03B-C8AE-4401-8C79-EBF6D55CFF11}" dt="2025-03-14T17:28:43.077" v="486" actId="13244"/>
          <ac:spMkLst>
            <pc:docMk/>
            <pc:sldMk cId="0" sldId="294"/>
            <ac:spMk id="2" creationId="{2CF28B6E-AD2D-659C-CCFD-89BF39EA20D3}"/>
          </ac:spMkLst>
        </pc:spChg>
      </pc:sldChg>
      <pc:sldChg chg="addSp modSp mod">
        <pc:chgData name="Kreger, Christine" userId="07b08700-4580-4b2b-8f3c-b5ccee8dc705" providerId="ADAL" clId="{E85BC03B-C8AE-4401-8C79-EBF6D55CFF11}" dt="2025-03-14T17:28:48.444" v="487" actId="13244"/>
        <pc:sldMkLst>
          <pc:docMk/>
          <pc:sldMk cId="0" sldId="295"/>
        </pc:sldMkLst>
        <pc:spChg chg="add mod ord">
          <ac:chgData name="Kreger, Christine" userId="07b08700-4580-4b2b-8f3c-b5ccee8dc705" providerId="ADAL" clId="{E85BC03B-C8AE-4401-8C79-EBF6D55CFF11}" dt="2025-03-14T17:28:48.444" v="487" actId="13244"/>
          <ac:spMkLst>
            <pc:docMk/>
            <pc:sldMk cId="0" sldId="295"/>
            <ac:spMk id="2" creationId="{9C6F5931-AD8F-4075-196F-90D522CB628B}"/>
          </ac:spMkLst>
        </pc:spChg>
      </pc:sldChg>
      <pc:sldChg chg="modSp mod">
        <pc:chgData name="Kreger, Christine" userId="07b08700-4580-4b2b-8f3c-b5ccee8dc705" providerId="ADAL" clId="{E85BC03B-C8AE-4401-8C79-EBF6D55CFF11}" dt="2025-03-14T17:26:44.859" v="446" actId="20577"/>
        <pc:sldMkLst>
          <pc:docMk/>
          <pc:sldMk cId="0" sldId="297"/>
        </pc:sldMkLst>
        <pc:spChg chg="mod">
          <ac:chgData name="Kreger, Christine" userId="07b08700-4580-4b2b-8f3c-b5ccee8dc705" providerId="ADAL" clId="{E85BC03B-C8AE-4401-8C79-EBF6D55CFF11}" dt="2025-03-14T17:26:34.954" v="412" actId="14100"/>
          <ac:spMkLst>
            <pc:docMk/>
            <pc:sldMk cId="0" sldId="297"/>
            <ac:spMk id="292" creationId="{00000000-0000-0000-0000-000000000000}"/>
          </ac:spMkLst>
        </pc:spChg>
        <pc:spChg chg="mod">
          <ac:chgData name="Kreger, Christine" userId="07b08700-4580-4b2b-8f3c-b5ccee8dc705" providerId="ADAL" clId="{E85BC03B-C8AE-4401-8C79-EBF6D55CFF11}" dt="2025-03-14T17:26:44.859" v="446" actId="20577"/>
          <ac:spMkLst>
            <pc:docMk/>
            <pc:sldMk cId="0" sldId="297"/>
            <ac:spMk id="293" creationId="{00000000-0000-0000-0000-000000000000}"/>
          </ac:spMkLst>
        </pc:spChg>
      </pc:sldChg>
      <pc:sldChg chg="modSp mod">
        <pc:chgData name="Kreger, Christine" userId="07b08700-4580-4b2b-8f3c-b5ccee8dc705" providerId="ADAL" clId="{E85BC03B-C8AE-4401-8C79-EBF6D55CFF11}" dt="2025-03-14T17:26:57.014" v="451"/>
        <pc:sldMkLst>
          <pc:docMk/>
          <pc:sldMk cId="0" sldId="298"/>
        </pc:sldMkLst>
        <pc:spChg chg="mod">
          <ac:chgData name="Kreger, Christine" userId="07b08700-4580-4b2b-8f3c-b5ccee8dc705" providerId="ADAL" clId="{E85BC03B-C8AE-4401-8C79-EBF6D55CFF11}" dt="2025-03-14T17:26:57.014" v="451"/>
          <ac:spMkLst>
            <pc:docMk/>
            <pc:sldMk cId="0" sldId="298"/>
            <ac:spMk id="298" creationId="{00000000-0000-0000-0000-000000000000}"/>
          </ac:spMkLst>
        </pc:spChg>
        <pc:spChg chg="mod">
          <ac:chgData name="Kreger, Christine" userId="07b08700-4580-4b2b-8f3c-b5ccee8dc705" providerId="ADAL" clId="{E85BC03B-C8AE-4401-8C79-EBF6D55CFF11}" dt="2025-03-14T17:26:54.096" v="447" actId="21"/>
          <ac:spMkLst>
            <pc:docMk/>
            <pc:sldMk cId="0" sldId="298"/>
            <ac:spMk id="299" creationId="{00000000-0000-0000-0000-000000000000}"/>
          </ac:spMkLst>
        </pc:spChg>
      </pc:sldChg>
      <pc:sldChg chg="modSp mod">
        <pc:chgData name="Kreger, Christine" userId="07b08700-4580-4b2b-8f3c-b5ccee8dc705" providerId="ADAL" clId="{E85BC03B-C8AE-4401-8C79-EBF6D55CFF11}" dt="2025-03-14T17:27:09.011" v="457"/>
        <pc:sldMkLst>
          <pc:docMk/>
          <pc:sldMk cId="0" sldId="299"/>
        </pc:sldMkLst>
        <pc:spChg chg="mod">
          <ac:chgData name="Kreger, Christine" userId="07b08700-4580-4b2b-8f3c-b5ccee8dc705" providerId="ADAL" clId="{E85BC03B-C8AE-4401-8C79-EBF6D55CFF11}" dt="2025-03-14T17:27:09.011" v="457"/>
          <ac:spMkLst>
            <pc:docMk/>
            <pc:sldMk cId="0" sldId="299"/>
            <ac:spMk id="304" creationId="{00000000-0000-0000-0000-000000000000}"/>
          </ac:spMkLst>
        </pc:spChg>
        <pc:spChg chg="mod">
          <ac:chgData name="Kreger, Christine" userId="07b08700-4580-4b2b-8f3c-b5ccee8dc705" providerId="ADAL" clId="{E85BC03B-C8AE-4401-8C79-EBF6D55CFF11}" dt="2025-03-14T17:27:06.514" v="453" actId="21"/>
          <ac:spMkLst>
            <pc:docMk/>
            <pc:sldMk cId="0" sldId="299"/>
            <ac:spMk id="305" creationId="{00000000-0000-0000-0000-000000000000}"/>
          </ac:spMkLst>
        </pc:spChg>
      </pc:sldChg>
      <pc:sldChg chg="addSp modSp mod">
        <pc:chgData name="Kreger, Christine" userId="07b08700-4580-4b2b-8f3c-b5ccee8dc705" providerId="ADAL" clId="{E85BC03B-C8AE-4401-8C79-EBF6D55CFF11}" dt="2025-03-14T17:28:53.033" v="488" actId="13244"/>
        <pc:sldMkLst>
          <pc:docMk/>
          <pc:sldMk cId="0" sldId="301"/>
        </pc:sldMkLst>
        <pc:spChg chg="add mod ord">
          <ac:chgData name="Kreger, Christine" userId="07b08700-4580-4b2b-8f3c-b5ccee8dc705" providerId="ADAL" clId="{E85BC03B-C8AE-4401-8C79-EBF6D55CFF11}" dt="2025-03-14T17:28:53.033" v="488" actId="13244"/>
          <ac:spMkLst>
            <pc:docMk/>
            <pc:sldMk cId="0" sldId="301"/>
            <ac:spMk id="2" creationId="{A1FCAF7B-5EF2-D4C2-70E9-4D640743CF62}"/>
          </ac:spMkLst>
        </pc:spChg>
        <pc:picChg chg="mod">
          <ac:chgData name="Kreger, Christine" userId="07b08700-4580-4b2b-8f3c-b5ccee8dc705" providerId="ADAL" clId="{E85BC03B-C8AE-4401-8C79-EBF6D55CFF11}" dt="2025-03-14T17:20:36.550" v="13" actId="962"/>
          <ac:picMkLst>
            <pc:docMk/>
            <pc:sldMk cId="0" sldId="301"/>
            <ac:picMk id="315" creationId="{00000000-0000-0000-0000-000000000000}"/>
          </ac:picMkLst>
        </pc:picChg>
      </pc:sldChg>
      <pc:sldChg chg="addSp modSp mod">
        <pc:chgData name="Kreger, Christine" userId="07b08700-4580-4b2b-8f3c-b5ccee8dc705" providerId="ADAL" clId="{E85BC03B-C8AE-4401-8C79-EBF6D55CFF11}" dt="2025-03-14T17:28:57.222" v="489" actId="13244"/>
        <pc:sldMkLst>
          <pc:docMk/>
          <pc:sldMk cId="0" sldId="302"/>
        </pc:sldMkLst>
        <pc:spChg chg="add mod ord">
          <ac:chgData name="Kreger, Christine" userId="07b08700-4580-4b2b-8f3c-b5ccee8dc705" providerId="ADAL" clId="{E85BC03B-C8AE-4401-8C79-EBF6D55CFF11}" dt="2025-03-14T17:28:57.222" v="489" actId="13244"/>
          <ac:spMkLst>
            <pc:docMk/>
            <pc:sldMk cId="0" sldId="302"/>
            <ac:spMk id="2" creationId="{6FDC90C0-B604-CABB-99C9-91DE52FC7929}"/>
          </ac:spMkLst>
        </pc:spChg>
        <pc:picChg chg="mod">
          <ac:chgData name="Kreger, Christine" userId="07b08700-4580-4b2b-8f3c-b5ccee8dc705" providerId="ADAL" clId="{E85BC03B-C8AE-4401-8C79-EBF6D55CFF11}" dt="2025-03-14T17:21:42.220" v="15" actId="962"/>
          <ac:picMkLst>
            <pc:docMk/>
            <pc:sldMk cId="0" sldId="302"/>
            <ac:picMk id="320" creationId="{00000000-0000-0000-0000-000000000000}"/>
          </ac:picMkLst>
        </pc:picChg>
      </pc:sldChg>
      <pc:sldChg chg="addSp delSp modSp mod">
        <pc:chgData name="Kreger, Christine" userId="07b08700-4580-4b2b-8f3c-b5ccee8dc705" providerId="ADAL" clId="{E85BC03B-C8AE-4401-8C79-EBF6D55CFF11}" dt="2025-03-14T17:29:02.481" v="490" actId="13244"/>
        <pc:sldMkLst>
          <pc:docMk/>
          <pc:sldMk cId="0" sldId="305"/>
        </pc:sldMkLst>
        <pc:spChg chg="add del mod">
          <ac:chgData name="Kreger, Christine" userId="07b08700-4580-4b2b-8f3c-b5ccee8dc705" providerId="ADAL" clId="{E85BC03B-C8AE-4401-8C79-EBF6D55CFF11}" dt="2025-03-14T17:27:22.072" v="459" actId="478"/>
          <ac:spMkLst>
            <pc:docMk/>
            <pc:sldMk cId="0" sldId="305"/>
            <ac:spMk id="3" creationId="{ADE1E241-CA37-2364-2A7E-89DDF380258C}"/>
          </ac:spMkLst>
        </pc:spChg>
        <pc:spChg chg="add mod ord">
          <ac:chgData name="Kreger, Christine" userId="07b08700-4580-4b2b-8f3c-b5ccee8dc705" providerId="ADAL" clId="{E85BC03B-C8AE-4401-8C79-EBF6D55CFF11}" dt="2025-03-14T17:29:02.481" v="490" actId="13244"/>
          <ac:spMkLst>
            <pc:docMk/>
            <pc:sldMk cId="0" sldId="305"/>
            <ac:spMk id="4" creationId="{57D890AC-9716-E5AF-1601-542CC5087E91}"/>
          </ac:spMkLst>
        </pc:spChg>
        <pc:spChg chg="del">
          <ac:chgData name="Kreger, Christine" userId="07b08700-4580-4b2b-8f3c-b5ccee8dc705" providerId="ADAL" clId="{E85BC03B-C8AE-4401-8C79-EBF6D55CFF11}" dt="2025-03-14T17:27:20.093" v="458" actId="478"/>
          <ac:spMkLst>
            <pc:docMk/>
            <pc:sldMk cId="0" sldId="305"/>
            <ac:spMk id="3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575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1042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3987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648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111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8426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943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6414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3944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0083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419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4485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50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840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034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7243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117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096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233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701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3853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529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2548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252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45330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78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8117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1512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20219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4905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99357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3649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22955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5603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4490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39957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27589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91925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36994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7524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7090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7670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681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4297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4859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835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943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806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6148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Shape 11"/>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Shape 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Shape 46"/>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Shape 4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Shape 1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Shape 1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Shape 23"/>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Shape 2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Shape 30"/>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Shape 3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Shape 3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a:p>
        </p:txBody>
      </p:sp>
      <p:sp>
        <p:nvSpPr>
          <p:cNvPr id="37" name="Shape 37"/>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Shape 38"/>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Shape 3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Shape 4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lrs.org/documents/job-hunting/sample_resume.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lrs.org/documents/job-hunting/outstanding_cover_letter.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lrs.org/jobhunting"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33775" y="1466156"/>
            <a:ext cx="6390450" cy="777825"/>
          </a:xfrm>
          <a:prstGeom prst="rect">
            <a:avLst/>
          </a:prstGeom>
        </p:spPr>
        <p:txBody>
          <a:bodyPr spcFirstLastPara="1" wrap="square" lIns="68569" tIns="68569" rIns="68569" bIns="68569" anchor="b" anchorCtr="0">
            <a:noAutofit/>
          </a:bodyPr>
          <a:lstStyle/>
          <a:p>
            <a:r>
              <a:rPr lang="en" b="1"/>
              <a:t>Job Hunting Like a Boss</a:t>
            </a:r>
            <a:endParaRPr b="1"/>
          </a:p>
        </p:txBody>
      </p:sp>
      <p:sp>
        <p:nvSpPr>
          <p:cNvPr id="55" name="Shape 55"/>
          <p:cNvSpPr txBox="1">
            <a:spLocks noGrp="1"/>
          </p:cNvSpPr>
          <p:nvPr>
            <p:ph type="subTitle" idx="1"/>
          </p:nvPr>
        </p:nvSpPr>
        <p:spPr>
          <a:xfrm>
            <a:off x="233775" y="2419163"/>
            <a:ext cx="6390450" cy="1541025"/>
          </a:xfrm>
          <a:prstGeom prst="rect">
            <a:avLst/>
          </a:prstGeom>
        </p:spPr>
        <p:txBody>
          <a:bodyPr spcFirstLastPara="1" wrap="square" lIns="68569" tIns="68569" rIns="68569" bIns="68569" anchor="t" anchorCtr="0">
            <a:noAutofit/>
          </a:bodyPr>
          <a:lstStyle/>
          <a:p>
            <a:pPr marL="0" indent="0"/>
            <a:r>
              <a:rPr lang="en" sz="2250" b="1" dirty="0"/>
              <a:t>Dave Hodgins &amp; Miranda Doran-Myers</a:t>
            </a:r>
            <a:endParaRPr sz="2250" b="1" dirty="0"/>
          </a:p>
          <a:p>
            <a:pPr marL="0" indent="0"/>
            <a:r>
              <a:rPr lang="en" sz="1800" dirty="0"/>
              <a:t>Library Research Service</a:t>
            </a:r>
            <a:endParaRPr sz="1800" dirty="0"/>
          </a:p>
          <a:p>
            <a:pPr marL="0" indent="0"/>
            <a:endParaRPr sz="1800" dirty="0"/>
          </a:p>
          <a:p>
            <a:pPr marL="0" indent="0"/>
            <a:endParaRPr sz="2250" b="1" dirty="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Library Job Ads...</a:t>
            </a:r>
            <a:endParaRPr b="1"/>
          </a:p>
        </p:txBody>
      </p:sp>
      <p:sp>
        <p:nvSpPr>
          <p:cNvPr id="104" name="Shape 104"/>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Clr>
                <a:schemeClr val="dk1"/>
              </a:buClr>
              <a:buSzPts val="1100"/>
              <a:buNone/>
            </a:pPr>
            <a:r>
              <a:rPr lang="en"/>
              <a:t>Tell you </a:t>
            </a:r>
            <a:r>
              <a:rPr lang="en" b="1"/>
              <a:t>what you need in order to be hired</a:t>
            </a:r>
            <a:r>
              <a:rPr lang="en"/>
              <a:t>.</a:t>
            </a:r>
            <a:endParaRPr/>
          </a:p>
          <a:p>
            <a:pPr marL="0" indent="0">
              <a:spcBef>
                <a:spcPts val="1200"/>
              </a:spcBef>
              <a:buClr>
                <a:schemeClr val="dk1"/>
              </a:buClr>
              <a:buSzPts val="1100"/>
              <a:buNone/>
            </a:pPr>
            <a:r>
              <a:rPr lang="en" b="1"/>
              <a:t>DO NOT</a:t>
            </a:r>
            <a:r>
              <a:rPr lang="en"/>
              <a:t> not tell you </a:t>
            </a:r>
            <a:r>
              <a:rPr lang="en" b="1"/>
              <a:t>what you need in order to succeed</a:t>
            </a:r>
            <a:r>
              <a:rPr lang="en"/>
              <a:t>.</a:t>
            </a:r>
            <a:endParaRPr/>
          </a:p>
          <a:p>
            <a:pPr marL="0" indent="0">
              <a:spcBef>
                <a:spcPts val="1200"/>
              </a:spcBef>
              <a:spcAft>
                <a:spcPts val="1200"/>
              </a:spcAft>
              <a:buClr>
                <a:schemeClr val="dk1"/>
              </a:buClr>
              <a:buSzPts val="1100"/>
              <a:buNone/>
            </a:pPr>
            <a:r>
              <a:rPr lang="en" b="1"/>
              <a:t>DO NOT</a:t>
            </a:r>
            <a:r>
              <a:rPr lang="en"/>
              <a:t> convey </a:t>
            </a:r>
            <a:r>
              <a:rPr lang="en" b="1"/>
              <a:t>meaningful info</a:t>
            </a:r>
            <a:r>
              <a:rPr lang="en"/>
              <a:t> about the </a:t>
            </a:r>
            <a:r>
              <a:rPr lang="en" b="1"/>
              <a:t>culture</a:t>
            </a:r>
            <a:r>
              <a:rPr lang="en"/>
              <a:t> of the organization.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33775" y="873075"/>
            <a:ext cx="6390450" cy="3416625"/>
          </a:xfrm>
          <a:prstGeom prst="rect">
            <a:avLst/>
          </a:prstGeom>
          <a:ln>
            <a:noFill/>
          </a:ln>
        </p:spPr>
        <p:txBody>
          <a:bodyPr spcFirstLastPara="1" wrap="square" lIns="68569" tIns="68569" rIns="68569" bIns="68569" anchor="ctr" anchorCtr="0">
            <a:noAutofit/>
          </a:bodyPr>
          <a:lstStyle/>
          <a:p>
            <a:pPr algn="just">
              <a:lnSpc>
                <a:spcPct val="115000"/>
              </a:lnSpc>
            </a:pPr>
            <a:r>
              <a:rPr lang="en" b="1">
                <a:latin typeface="Times New Roman"/>
                <a:ea typeface="Times New Roman"/>
                <a:cs typeface="Times New Roman"/>
                <a:sym typeface="Times New Roman"/>
              </a:rPr>
              <a:t>Sailor Tech Wanted</a:t>
            </a:r>
            <a:endParaRPr b="1">
              <a:latin typeface="Times New Roman"/>
              <a:ea typeface="Times New Roman"/>
              <a:cs typeface="Times New Roman"/>
              <a:sym typeface="Times New Roman"/>
            </a:endParaRPr>
          </a:p>
          <a:p>
            <a:pPr marL="342900" indent="-342900" algn="just">
              <a:lnSpc>
                <a:spcPct val="115000"/>
              </a:lnSpc>
              <a:buFont typeface="Times New Roman"/>
              <a:buChar char="●"/>
            </a:pPr>
            <a:r>
              <a:rPr lang="en">
                <a:latin typeface="Times New Roman"/>
                <a:ea typeface="Times New Roman"/>
                <a:cs typeface="Times New Roman"/>
                <a:sym typeface="Times New Roman"/>
              </a:rPr>
              <a:t>Must be able to push a cart weighing 50 pounds.</a:t>
            </a:r>
            <a:endParaRPr>
              <a:latin typeface="Times New Roman"/>
              <a:ea typeface="Times New Roman"/>
              <a:cs typeface="Times New Roman"/>
              <a:sym typeface="Times New Roman"/>
            </a:endParaRPr>
          </a:p>
          <a:p>
            <a:pPr marL="342900" indent="-342900" algn="just">
              <a:lnSpc>
                <a:spcPct val="115000"/>
              </a:lnSpc>
              <a:buFont typeface="Times New Roman"/>
              <a:buChar char="●"/>
            </a:pPr>
            <a:r>
              <a:rPr lang="en">
                <a:latin typeface="Times New Roman"/>
                <a:ea typeface="Times New Roman"/>
                <a:cs typeface="Times New Roman"/>
                <a:sym typeface="Times New Roman"/>
              </a:rPr>
              <a:t>Occasionally bend, stoop, kneel, crouch, crawl climb or balance.</a:t>
            </a:r>
            <a:endParaRPr>
              <a:latin typeface="Times New Roman"/>
              <a:ea typeface="Times New Roman"/>
              <a:cs typeface="Times New Roman"/>
              <a:sym typeface="Times New Roman"/>
            </a:endParaRPr>
          </a:p>
          <a:p>
            <a:pPr marL="342900" indent="-342900" algn="just">
              <a:lnSpc>
                <a:spcPct val="115000"/>
              </a:lnSpc>
              <a:buFont typeface="Times New Roman"/>
              <a:buChar char="●"/>
            </a:pPr>
            <a:r>
              <a:rPr lang="en">
                <a:latin typeface="Times New Roman"/>
                <a:ea typeface="Times New Roman"/>
                <a:cs typeface="Times New Roman"/>
                <a:sym typeface="Times New Roman"/>
              </a:rPr>
              <a:t>Must have rope typing skills.</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431813" y="1050506"/>
            <a:ext cx="3192300" cy="3021300"/>
          </a:xfrm>
          <a:prstGeom prst="rect">
            <a:avLst/>
          </a:prstGeom>
        </p:spPr>
        <p:txBody>
          <a:bodyPr spcFirstLastPara="1" wrap="square" lIns="68569" tIns="68569" rIns="68569" bIns="68569" anchor="ctr" anchorCtr="0">
            <a:noAutofit/>
          </a:bodyPr>
          <a:lstStyle/>
          <a:p>
            <a:pPr>
              <a:lnSpc>
                <a:spcPct val="115000"/>
              </a:lnSpc>
            </a:pPr>
            <a:r>
              <a:rPr lang="en" b="1"/>
              <a:t>Research Makes - or BREAKS - Your Chances</a:t>
            </a:r>
            <a:endParaRPr b="1"/>
          </a:p>
        </p:txBody>
      </p:sp>
      <p:pic>
        <p:nvPicPr>
          <p:cNvPr id="115" name="Shape 1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4300" y="838810"/>
            <a:ext cx="3203213" cy="3465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It’s not You, It’s Me</a:t>
            </a:r>
            <a:endParaRPr b="1"/>
          </a:p>
        </p:txBody>
      </p:sp>
      <p:sp>
        <p:nvSpPr>
          <p:cNvPr id="121" name="Shape 121"/>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Bosses look for “</a:t>
            </a:r>
            <a:r>
              <a:rPr lang="en" b="1"/>
              <a:t>good fit</a:t>
            </a:r>
            <a:r>
              <a:rPr lang="en"/>
              <a:t>,” because excellent bosses know that </a:t>
            </a:r>
            <a:r>
              <a:rPr lang="en" b="1"/>
              <a:t>skills can be taught but personality cannot</a:t>
            </a:r>
            <a:r>
              <a:rPr lang="en"/>
              <a:t>.</a:t>
            </a:r>
            <a:endParaRPr/>
          </a:p>
          <a:p>
            <a:pPr marL="0" indent="0">
              <a:spcBef>
                <a:spcPts val="1200"/>
              </a:spcBef>
              <a:buNone/>
            </a:pPr>
            <a:r>
              <a:rPr lang="en"/>
              <a:t>The </a:t>
            </a:r>
            <a:r>
              <a:rPr lang="en" b="1"/>
              <a:t>least compelling</a:t>
            </a:r>
            <a:r>
              <a:rPr lang="en"/>
              <a:t> thing you can demonstrate to an employer is that you </a:t>
            </a:r>
            <a:r>
              <a:rPr lang="en" b="1"/>
              <a:t>meet the requirements</a:t>
            </a:r>
            <a:r>
              <a:rPr lang="en"/>
              <a:t> of the job.</a:t>
            </a:r>
            <a:endParaRPr/>
          </a:p>
          <a:p>
            <a:pPr marL="0" indent="0">
              <a:spcBef>
                <a:spcPts val="1200"/>
              </a:spcBef>
              <a:spcAft>
                <a:spcPts val="1200"/>
              </a:spcAft>
              <a:buNone/>
            </a:pPr>
            <a:r>
              <a:rPr lang="en"/>
              <a:t>The </a:t>
            </a:r>
            <a:r>
              <a:rPr lang="en" b="1"/>
              <a:t>most compelling</a:t>
            </a:r>
            <a:r>
              <a:rPr lang="en"/>
              <a:t> thing you can demonstrate is that you </a:t>
            </a:r>
            <a:r>
              <a:rPr lang="en" b="1"/>
              <a:t>understand the the role</a:t>
            </a:r>
            <a:r>
              <a:rPr lang="en"/>
              <a:t> of the position and how it fits within the </a:t>
            </a:r>
            <a:r>
              <a:rPr lang="en" b="1"/>
              <a:t>organization</a:t>
            </a:r>
            <a:r>
              <a:rPr lang="en"/>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B67F8FF5-4815-7793-5FAD-BE1629523DB4}"/>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Organizational Culture</a:t>
            </a:r>
          </a:p>
        </p:txBody>
      </p:sp>
      <p:pic>
        <p:nvPicPr>
          <p:cNvPr id="126" name="Shape 126" descr="Dilbert cartoon. First panel, Dilbert says, &quot;We're looking for employees that fit our culture.&quot; Interviewee responds, &quot;What's so great about your culture that it can't be improved? Dilbert replies, &quot;You might be too smart to work here.&quot; Interviewee responds, &quot;That's the vibe I'm getting too.&quot;"/>
          <p:cNvPicPr preferRelativeResize="0"/>
          <p:nvPr/>
        </p:nvPicPr>
        <p:blipFill>
          <a:blip r:embed="rId3">
            <a:alphaModFix/>
          </a:blip>
          <a:stretch>
            <a:fillRect/>
          </a:stretch>
        </p:blipFill>
        <p:spPr>
          <a:xfrm>
            <a:off x="214313" y="1571625"/>
            <a:ext cx="6429375" cy="2000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Know the Position</a:t>
            </a:r>
            <a:endParaRPr b="1"/>
          </a:p>
        </p:txBody>
      </p:sp>
      <p:sp>
        <p:nvSpPr>
          <p:cNvPr id="132" name="Shape 132"/>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Research </a:t>
            </a:r>
            <a:r>
              <a:rPr lang="en" b="1"/>
              <a:t>conferences and workshops</a:t>
            </a:r>
            <a:r>
              <a:rPr lang="en"/>
              <a:t> relevant to the position. Find </a:t>
            </a:r>
            <a:r>
              <a:rPr lang="en" b="1"/>
              <a:t>presentations, handouts, publications</a:t>
            </a:r>
            <a:r>
              <a:rPr lang="en"/>
              <a:t>, and other materials by </a:t>
            </a:r>
            <a:r>
              <a:rPr lang="en" b="1"/>
              <a:t>professionals</a:t>
            </a:r>
            <a:r>
              <a:rPr lang="en"/>
              <a:t> in similar positions.</a:t>
            </a:r>
            <a:endParaRPr/>
          </a:p>
          <a:p>
            <a:pPr marL="0" indent="0">
              <a:spcBef>
                <a:spcPts val="1200"/>
              </a:spcBef>
              <a:buNone/>
            </a:pPr>
            <a:r>
              <a:rPr lang="en"/>
              <a:t>Research </a:t>
            </a:r>
            <a:r>
              <a:rPr lang="en" b="1"/>
              <a:t>job ads</a:t>
            </a:r>
            <a:r>
              <a:rPr lang="en"/>
              <a:t> for the same/similar positions. Look for keywords and concepts that you should research further.</a:t>
            </a:r>
            <a:endParaRPr/>
          </a:p>
          <a:p>
            <a:pPr marL="0" indent="0">
              <a:spcBef>
                <a:spcPts val="1200"/>
              </a:spcBef>
              <a:spcAft>
                <a:spcPts val="1200"/>
              </a:spcAft>
              <a:buNone/>
            </a:pPr>
            <a:r>
              <a:rPr lang="en" b="1"/>
              <a:t>You are building a vocabulary that will create dialog that goes beyond you simply parroting the job ad</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Know the Organization</a:t>
            </a:r>
            <a:endParaRPr b="1"/>
          </a:p>
        </p:txBody>
      </p:sp>
      <p:sp>
        <p:nvSpPr>
          <p:cNvPr id="138" name="Shape 138"/>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Find the organization’s </a:t>
            </a:r>
            <a:r>
              <a:rPr lang="en" b="1"/>
              <a:t>blogs, social media, newsletters</a:t>
            </a:r>
            <a:r>
              <a:rPr lang="en"/>
              <a:t>, and, if you are really hardcore, their meeting minutes. </a:t>
            </a:r>
            <a:r>
              <a:rPr lang="en" b="1"/>
              <a:t>Find presentations and publications by potential managers and colleagues</a:t>
            </a:r>
            <a:r>
              <a:rPr lang="en"/>
              <a:t>.  Be prepared to answer questions like...</a:t>
            </a:r>
            <a:endParaRPr/>
          </a:p>
          <a:p>
            <a:pPr marL="0" indent="0">
              <a:spcBef>
                <a:spcPts val="1200"/>
              </a:spcBef>
              <a:buNone/>
            </a:pPr>
            <a:r>
              <a:rPr lang="en" i="1"/>
              <a:t>How many employees are there?</a:t>
            </a:r>
            <a:endParaRPr i="1"/>
          </a:p>
          <a:p>
            <a:pPr marL="0" indent="0">
              <a:spcBef>
                <a:spcPts val="1200"/>
              </a:spcBef>
              <a:buNone/>
            </a:pPr>
            <a:r>
              <a:rPr lang="en" i="1"/>
              <a:t>How does the position’s unit fit within the organization’s hierarchy?</a:t>
            </a:r>
            <a:endParaRPr i="1"/>
          </a:p>
          <a:p>
            <a:pPr marL="0" indent="0">
              <a:spcBef>
                <a:spcPts val="1200"/>
              </a:spcBef>
              <a:buNone/>
            </a:pPr>
            <a:r>
              <a:rPr lang="en" i="1"/>
              <a:t>What are the mission and vision of the organization?</a:t>
            </a:r>
            <a:endParaRPr i="1"/>
          </a:p>
          <a:p>
            <a:pPr marL="0" indent="0">
              <a:spcBef>
                <a:spcPts val="1200"/>
              </a:spcBef>
              <a:spcAft>
                <a:spcPts val="1200"/>
              </a:spcAft>
              <a:buNone/>
            </a:pPr>
            <a:r>
              <a:rPr lang="en" i="1"/>
              <a:t>What major projects are in the works?</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42"/>
        <p:cNvGrpSpPr/>
        <p:nvPr/>
      </p:nvGrpSpPr>
      <p:grpSpPr>
        <a:xfrm>
          <a:off x="0" y="0"/>
          <a:ext cx="0" cy="0"/>
          <a:chOff x="0" y="0"/>
          <a:chExt cx="0" cy="0"/>
        </a:xfrm>
      </p:grpSpPr>
      <p:sp>
        <p:nvSpPr>
          <p:cNvPr id="2" name="Title 1">
            <a:extLst>
              <a:ext uri="{FF2B5EF4-FFF2-40B4-BE49-F238E27FC236}">
                <a16:creationId xmlns:a16="http://schemas.microsoft.com/office/drawing/2014/main" id="{E203BC55-C704-A0A2-22FB-0240CE124CE4}"/>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Set yourself apart</a:t>
            </a:r>
          </a:p>
        </p:txBody>
      </p:sp>
      <p:sp>
        <p:nvSpPr>
          <p:cNvPr id="143" name="Shape 143"/>
          <p:cNvSpPr txBox="1">
            <a:spLocks noGrp="1"/>
          </p:cNvSpPr>
          <p:nvPr>
            <p:ph type="body" idx="1"/>
          </p:nvPr>
        </p:nvSpPr>
        <p:spPr>
          <a:xfrm>
            <a:off x="233775" y="928838"/>
            <a:ext cx="6390450" cy="3350700"/>
          </a:xfrm>
          <a:prstGeom prst="rect">
            <a:avLst/>
          </a:prstGeom>
        </p:spPr>
        <p:txBody>
          <a:bodyPr spcFirstLastPara="1" wrap="square" lIns="68569" tIns="68569" rIns="68569" bIns="68569" anchor="t" anchorCtr="0">
            <a:noAutofit/>
          </a:bodyPr>
          <a:lstStyle/>
          <a:p>
            <a:pPr marL="0" indent="0">
              <a:spcAft>
                <a:spcPts val="1200"/>
              </a:spcAft>
              <a:buNone/>
            </a:pPr>
            <a:r>
              <a:rPr lang="en" sz="2700" b="1">
                <a:solidFill>
                  <a:schemeClr val="lt1"/>
                </a:solidFill>
              </a:rPr>
              <a:t>Casually mention a project, area of interest, or idea that you found in one of the aforementioned sources and you are guaranteed to set yourself apart from 99% of the other candidates.</a:t>
            </a:r>
            <a:endParaRPr sz="2700"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A Job Interview is Not a Pop Quiz</a:t>
            </a:r>
            <a:endParaRPr b="1"/>
          </a:p>
        </p:txBody>
      </p:sp>
      <p:sp>
        <p:nvSpPr>
          <p:cNvPr id="149" name="Shape 149"/>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Anticipate </a:t>
            </a:r>
            <a:r>
              <a:rPr lang="en" b="1"/>
              <a:t>insightful</a:t>
            </a:r>
            <a:r>
              <a:rPr lang="en"/>
              <a:t> questions.</a:t>
            </a:r>
            <a:endParaRPr/>
          </a:p>
          <a:p>
            <a:pPr marL="0" indent="0">
              <a:spcBef>
                <a:spcPts val="1200"/>
              </a:spcBef>
              <a:buNone/>
            </a:pPr>
            <a:r>
              <a:rPr lang="en"/>
              <a:t>Bosses ARE NOT looking for </a:t>
            </a:r>
            <a:r>
              <a:rPr lang="en" b="1"/>
              <a:t>off-the-cuff responses</a:t>
            </a:r>
            <a:r>
              <a:rPr lang="en"/>
              <a:t>.</a:t>
            </a:r>
            <a:endParaRPr/>
          </a:p>
          <a:p>
            <a:pPr marL="0" indent="0">
              <a:spcBef>
                <a:spcPts val="1200"/>
              </a:spcBef>
              <a:spcAft>
                <a:spcPts val="1200"/>
              </a:spcAft>
              <a:buNone/>
            </a:pPr>
            <a:r>
              <a:rPr lang="en"/>
              <a:t>Bosses ARE looking for </a:t>
            </a:r>
            <a:r>
              <a:rPr lang="en" b="1"/>
              <a:t>good conversation</a:t>
            </a:r>
            <a:r>
              <a:rPr lang="en"/>
              <a:t>, and that only happens when you are well-prepared.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pPr>
              <a:buSzPts val="1100"/>
            </a:pPr>
            <a:r>
              <a:rPr lang="en" b="1"/>
              <a:t>Anticipate Smart Questions</a:t>
            </a:r>
            <a:endParaRPr b="1"/>
          </a:p>
        </p:txBody>
      </p:sp>
      <p:sp>
        <p:nvSpPr>
          <p:cNvPr id="155" name="Shape 155"/>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Create a list of </a:t>
            </a:r>
            <a:r>
              <a:rPr lang="en" b="1"/>
              <a:t>20 questions</a:t>
            </a:r>
            <a:r>
              <a:rPr lang="en"/>
              <a:t> that, based on your research so far, </a:t>
            </a:r>
            <a:r>
              <a:rPr lang="en" b="1"/>
              <a:t>you anticipate being asked</a:t>
            </a:r>
            <a:r>
              <a:rPr lang="en"/>
              <a:t>.</a:t>
            </a:r>
            <a:endParaRPr/>
          </a:p>
          <a:p>
            <a:pPr marL="0" indent="0">
              <a:spcBef>
                <a:spcPts val="1200"/>
              </a:spcBef>
              <a:buNone/>
            </a:pPr>
            <a:r>
              <a:rPr lang="en" b="1"/>
              <a:t>Show, don’t tell</a:t>
            </a:r>
            <a:r>
              <a:rPr lang="en"/>
              <a:t>. Draw from your </a:t>
            </a:r>
            <a:r>
              <a:rPr lang="en" b="1"/>
              <a:t>experiences</a:t>
            </a:r>
            <a:r>
              <a:rPr lang="en"/>
              <a:t> and come up with real-world examples of how you make a difference. If you are </a:t>
            </a:r>
            <a:r>
              <a:rPr lang="en" b="1"/>
              <a:t>new to the profession</a:t>
            </a:r>
            <a:r>
              <a:rPr lang="en"/>
              <a:t>, tell me how you </a:t>
            </a:r>
            <a:r>
              <a:rPr lang="en" b="1"/>
              <a:t>would</a:t>
            </a:r>
            <a:r>
              <a:rPr lang="en"/>
              <a:t> do something.</a:t>
            </a:r>
            <a:endParaRPr/>
          </a:p>
          <a:p>
            <a:pPr marL="0" indent="0">
              <a:spcBef>
                <a:spcPts val="1200"/>
              </a:spcBef>
              <a:spcAft>
                <a:spcPts val="1200"/>
              </a:spcAft>
              <a:buNone/>
            </a:pPr>
            <a:r>
              <a:rPr lang="en" b="1"/>
              <a:t>Hand write</a:t>
            </a:r>
            <a:r>
              <a:rPr lang="en"/>
              <a:t> your responses until you can repeat them from memory.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33638" y="878138"/>
            <a:ext cx="5474700" cy="3360825"/>
          </a:xfrm>
          <a:prstGeom prst="rect">
            <a:avLst/>
          </a:prstGeom>
        </p:spPr>
        <p:txBody>
          <a:bodyPr spcFirstLastPara="1" wrap="square" lIns="68569" tIns="68569" rIns="68569" bIns="68569" anchor="t" anchorCtr="0">
            <a:noAutofit/>
          </a:bodyPr>
          <a:lstStyle/>
          <a:p>
            <a:pPr algn="l">
              <a:lnSpc>
                <a:spcPct val="115000"/>
              </a:lnSpc>
            </a:pPr>
            <a:r>
              <a:rPr lang="en" sz="2250" b="1">
                <a:solidFill>
                  <a:srgbClr val="FFFFFF"/>
                </a:solidFill>
              </a:rPr>
              <a:t>LRS conducted a survey of job seekers. Respondents were more likely to have applied for how many positions?</a:t>
            </a:r>
            <a:endParaRPr sz="2250" b="1">
              <a:solidFill>
                <a:srgbClr val="FFFFFF"/>
              </a:solidFill>
            </a:endParaRPr>
          </a:p>
          <a:p>
            <a:pPr algn="l">
              <a:lnSpc>
                <a:spcPct val="115000"/>
              </a:lnSpc>
            </a:pPr>
            <a:endParaRPr sz="2250">
              <a:solidFill>
                <a:srgbClr val="FFFFFF"/>
              </a:solidFill>
            </a:endParaRPr>
          </a:p>
          <a:p>
            <a:pPr marL="342900" indent="-314325" algn="l">
              <a:lnSpc>
                <a:spcPct val="115000"/>
              </a:lnSpc>
              <a:buClr>
                <a:srgbClr val="FFFFFF"/>
              </a:buClr>
              <a:buSzPts val="3000"/>
              <a:buChar char="●"/>
            </a:pPr>
            <a:r>
              <a:rPr lang="en" sz="2250">
                <a:solidFill>
                  <a:srgbClr val="FFFFFF"/>
                </a:solidFill>
              </a:rPr>
              <a:t>Less than 10</a:t>
            </a:r>
            <a:endParaRPr sz="2250">
              <a:solidFill>
                <a:srgbClr val="FFFFFF"/>
              </a:solidFill>
            </a:endParaRPr>
          </a:p>
          <a:p>
            <a:pPr marL="342900" indent="-314325" algn="l">
              <a:lnSpc>
                <a:spcPct val="115000"/>
              </a:lnSpc>
              <a:buClr>
                <a:srgbClr val="FFFFFF"/>
              </a:buClr>
              <a:buSzPts val="3000"/>
              <a:buChar char="●"/>
            </a:pPr>
            <a:r>
              <a:rPr lang="en" sz="2250">
                <a:solidFill>
                  <a:srgbClr val="FFFFFF"/>
                </a:solidFill>
              </a:rPr>
              <a:t>10 to 20</a:t>
            </a:r>
            <a:endParaRPr sz="2250">
              <a:solidFill>
                <a:srgbClr val="FFFFFF"/>
              </a:solidFill>
            </a:endParaRPr>
          </a:p>
          <a:p>
            <a:pPr marL="342900" indent="-314325" algn="l">
              <a:lnSpc>
                <a:spcPct val="115000"/>
              </a:lnSpc>
              <a:buClr>
                <a:srgbClr val="FFFFFF"/>
              </a:buClr>
              <a:buSzPts val="3000"/>
              <a:buChar char="●"/>
            </a:pPr>
            <a:r>
              <a:rPr lang="en" sz="2250">
                <a:solidFill>
                  <a:srgbClr val="FFFFFF"/>
                </a:solidFill>
              </a:rPr>
              <a:t>More than 20+</a:t>
            </a:r>
            <a:endParaRPr sz="225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90960" y="757238"/>
            <a:ext cx="3476078" cy="3629025"/>
          </a:xfrm>
          <a:prstGeom prst="rect">
            <a:avLst/>
          </a:prstGeom>
          <a:noFill/>
          <a:ln>
            <a:noFill/>
          </a:ln>
        </p:spPr>
      </p:pic>
      <p:sp>
        <p:nvSpPr>
          <p:cNvPr id="2" name="Title 1">
            <a:extLst>
              <a:ext uri="{FF2B5EF4-FFF2-40B4-BE49-F238E27FC236}">
                <a16:creationId xmlns:a16="http://schemas.microsoft.com/office/drawing/2014/main" id="{A1E2503C-2E1A-68C0-0F9F-74A29679C03F}"/>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She had no idea she was bombing a job interview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A726A70E-DA95-A397-6648-5B05440BB0E8}"/>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How will the organization benefit from hiring you?</a:t>
            </a:r>
          </a:p>
        </p:txBody>
      </p:sp>
      <p:sp>
        <p:nvSpPr>
          <p:cNvPr id="170" name="Shape 170"/>
          <p:cNvSpPr txBox="1">
            <a:spLocks noGrp="1"/>
          </p:cNvSpPr>
          <p:nvPr>
            <p:ph type="body" idx="1"/>
          </p:nvPr>
        </p:nvSpPr>
        <p:spPr>
          <a:xfrm>
            <a:off x="233775" y="1111331"/>
            <a:ext cx="6390450" cy="2958300"/>
          </a:xfrm>
          <a:prstGeom prst="rect">
            <a:avLst/>
          </a:prstGeom>
        </p:spPr>
        <p:txBody>
          <a:bodyPr spcFirstLastPara="1" wrap="square" lIns="68569" tIns="68569" rIns="68569" bIns="68569" anchor="t" anchorCtr="0">
            <a:noAutofit/>
          </a:bodyPr>
          <a:lstStyle/>
          <a:p>
            <a:pPr marL="0" indent="0">
              <a:buNone/>
            </a:pPr>
            <a:r>
              <a:rPr lang="en" sz="2250" b="1">
                <a:solidFill>
                  <a:srgbClr val="FFFFFF"/>
                </a:solidFill>
              </a:rPr>
              <a:t>The hardest question to answer is, “How does this position fit with your short- and long-term career goals?”</a:t>
            </a:r>
            <a:endParaRPr sz="2250" b="1">
              <a:solidFill>
                <a:srgbClr val="FFFFFF"/>
              </a:solidFill>
            </a:endParaRPr>
          </a:p>
          <a:p>
            <a:pPr marL="0" indent="0">
              <a:spcBef>
                <a:spcPts val="1200"/>
              </a:spcBef>
              <a:spcAft>
                <a:spcPts val="1200"/>
              </a:spcAft>
              <a:buNone/>
            </a:pPr>
            <a:r>
              <a:rPr lang="en">
                <a:solidFill>
                  <a:srgbClr val="FFFFFF"/>
                </a:solidFill>
              </a:rPr>
              <a:t>Your response should demonstrate that you and the organization will benefit from your continued professional growth.</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74"/>
        <p:cNvGrpSpPr/>
        <p:nvPr/>
      </p:nvGrpSpPr>
      <p:grpSpPr>
        <a:xfrm>
          <a:off x="0" y="0"/>
          <a:ext cx="0" cy="0"/>
          <a:chOff x="0" y="0"/>
          <a:chExt cx="0" cy="0"/>
        </a:xfrm>
      </p:grpSpPr>
      <p:sp>
        <p:nvSpPr>
          <p:cNvPr id="2" name="Title 1">
            <a:extLst>
              <a:ext uri="{FF2B5EF4-FFF2-40B4-BE49-F238E27FC236}">
                <a16:creationId xmlns:a16="http://schemas.microsoft.com/office/drawing/2014/main" id="{648793E9-5901-A50C-9982-99B29ED8AE32}"/>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Be able to share a job specific weakness</a:t>
            </a:r>
          </a:p>
        </p:txBody>
      </p:sp>
      <p:sp>
        <p:nvSpPr>
          <p:cNvPr id="175" name="Shape 175"/>
          <p:cNvSpPr txBox="1">
            <a:spLocks noGrp="1"/>
          </p:cNvSpPr>
          <p:nvPr>
            <p:ph type="body" idx="1"/>
          </p:nvPr>
        </p:nvSpPr>
        <p:spPr>
          <a:xfrm>
            <a:off x="233775" y="1111331"/>
            <a:ext cx="6390450" cy="2958300"/>
          </a:xfrm>
          <a:prstGeom prst="rect">
            <a:avLst/>
          </a:prstGeom>
        </p:spPr>
        <p:txBody>
          <a:bodyPr spcFirstLastPara="1" wrap="square" lIns="68569" tIns="68569" rIns="68569" bIns="68569" anchor="t" anchorCtr="0">
            <a:noAutofit/>
          </a:bodyPr>
          <a:lstStyle/>
          <a:p>
            <a:pPr marL="0" indent="0">
              <a:buNone/>
            </a:pPr>
            <a:r>
              <a:rPr lang="en" sz="2250" b="1">
                <a:solidFill>
                  <a:srgbClr val="FFFFFF"/>
                </a:solidFill>
              </a:rPr>
              <a:t>The easiest question to answer - and one that 99% of candidates screw up - is, “What is one of your weaknesses”</a:t>
            </a:r>
            <a:endParaRPr sz="2250" b="1">
              <a:solidFill>
                <a:srgbClr val="FFFFFF"/>
              </a:solidFill>
            </a:endParaRPr>
          </a:p>
          <a:p>
            <a:pPr marL="0" indent="0">
              <a:spcBef>
                <a:spcPts val="1200"/>
              </a:spcBef>
              <a:buNone/>
            </a:pPr>
            <a:r>
              <a:rPr lang="en">
                <a:solidFill>
                  <a:srgbClr val="FFFFFF"/>
                </a:solidFill>
              </a:rPr>
              <a:t>Your response should NOT including anything personal, significant, and/or potentially devastating, but should instead focus on some trivial part of the job description.</a:t>
            </a:r>
            <a:endParaRPr>
              <a:solidFill>
                <a:srgbClr val="FFFFFF"/>
              </a:solidFill>
            </a:endParaRPr>
          </a:p>
          <a:p>
            <a:pPr marL="0" indent="0">
              <a:spcBef>
                <a:spcPts val="1200"/>
              </a:spcBef>
              <a:spcAft>
                <a:spcPts val="1200"/>
              </a:spcAft>
              <a:buNone/>
            </a:pPr>
            <a:r>
              <a:rPr lang="en">
                <a:solidFill>
                  <a:srgbClr val="FFFFFF"/>
                </a:solidFill>
              </a:rPr>
              <a:t>“I see your library uses Library of Congress. I only have experience with Dewey, so…”</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Tell Your Story</a:t>
            </a:r>
            <a:endParaRPr b="1"/>
          </a:p>
        </p:txBody>
      </p:sp>
      <p:sp>
        <p:nvSpPr>
          <p:cNvPr id="181" name="Shape 181"/>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Your questions are </a:t>
            </a:r>
            <a:r>
              <a:rPr lang="en" b="1"/>
              <a:t>not really questions</a:t>
            </a:r>
            <a:r>
              <a:rPr lang="en"/>
              <a:t>, but are opportunities for </a:t>
            </a:r>
            <a:r>
              <a:rPr lang="en" b="1"/>
              <a:t>further conversation</a:t>
            </a:r>
            <a:r>
              <a:rPr lang="en"/>
              <a:t>.</a:t>
            </a:r>
            <a:endParaRPr/>
          </a:p>
          <a:p>
            <a:pPr marL="0" indent="0">
              <a:spcBef>
                <a:spcPts val="1200"/>
              </a:spcBef>
              <a:buNone/>
            </a:pPr>
            <a:r>
              <a:rPr lang="en"/>
              <a:t>Since your question time is always at the end of the interview, use the additional conversation time to </a:t>
            </a:r>
            <a:r>
              <a:rPr lang="en" b="1"/>
              <a:t>emphasize what you can do for the organization</a:t>
            </a:r>
            <a:r>
              <a:rPr lang="en"/>
              <a:t>, and to discuss skills and/or experiences that were </a:t>
            </a:r>
            <a:r>
              <a:rPr lang="en" b="1"/>
              <a:t>not addressed by the questions</a:t>
            </a:r>
            <a:r>
              <a:rPr lang="en"/>
              <a:t> they asked you.</a:t>
            </a:r>
            <a:endParaRPr/>
          </a:p>
          <a:p>
            <a:pPr marL="0" indent="0">
              <a:spcBef>
                <a:spcPts val="1200"/>
              </a:spcBef>
              <a:spcAft>
                <a:spcPts val="1200"/>
              </a:spcAft>
              <a:buNone/>
            </a:pPr>
            <a:r>
              <a:rPr lang="en"/>
              <a:t>Give the organization opportunities to </a:t>
            </a:r>
            <a:r>
              <a:rPr lang="en" b="1"/>
              <a:t>showcase their success</a:t>
            </a:r>
            <a:r>
              <a:rPr lang="en"/>
              <a:t>. “</a:t>
            </a:r>
            <a:r>
              <a:rPr lang="en" i="1"/>
              <a:t>I noticed on your website that you are currently doing X and Y; how are those projects coming along?</a:t>
            </a:r>
            <a:r>
              <a:rPr lang="en"/>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85"/>
        <p:cNvGrpSpPr/>
        <p:nvPr/>
      </p:nvGrpSpPr>
      <p:grpSpPr>
        <a:xfrm>
          <a:off x="0" y="0"/>
          <a:ext cx="0" cy="0"/>
          <a:chOff x="0" y="0"/>
          <a:chExt cx="0" cy="0"/>
        </a:xfrm>
      </p:grpSpPr>
      <p:sp>
        <p:nvSpPr>
          <p:cNvPr id="2" name="Title 1">
            <a:extLst>
              <a:ext uri="{FF2B5EF4-FFF2-40B4-BE49-F238E27FC236}">
                <a16:creationId xmlns:a16="http://schemas.microsoft.com/office/drawing/2014/main" id="{B07A7215-7E20-2B63-0D8A-F7516BAAF1DA}"/>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Prepare questions</a:t>
            </a:r>
          </a:p>
        </p:txBody>
      </p:sp>
      <p:sp>
        <p:nvSpPr>
          <p:cNvPr id="186" name="Shape 186"/>
          <p:cNvSpPr txBox="1">
            <a:spLocks noGrp="1"/>
          </p:cNvSpPr>
          <p:nvPr>
            <p:ph type="body" idx="1"/>
          </p:nvPr>
        </p:nvSpPr>
        <p:spPr>
          <a:xfrm>
            <a:off x="233775" y="969394"/>
            <a:ext cx="6390450" cy="2973375"/>
          </a:xfrm>
          <a:prstGeom prst="rect">
            <a:avLst/>
          </a:prstGeom>
        </p:spPr>
        <p:txBody>
          <a:bodyPr spcFirstLastPara="1" wrap="square" lIns="68569" tIns="68569" rIns="68569" bIns="68569" anchor="t" anchorCtr="0">
            <a:noAutofit/>
          </a:bodyPr>
          <a:lstStyle/>
          <a:p>
            <a:pPr marL="0" indent="0">
              <a:spcAft>
                <a:spcPts val="1200"/>
              </a:spcAft>
              <a:buNone/>
            </a:pPr>
            <a:r>
              <a:rPr lang="en" sz="4500" b="1">
                <a:solidFill>
                  <a:srgbClr val="666666"/>
                </a:solidFill>
              </a:rPr>
              <a:t>Boring candidates ask  boring questions which make for </a:t>
            </a:r>
            <a:r>
              <a:rPr lang="en" sz="4500" b="1">
                <a:solidFill>
                  <a:srgbClr val="FFFFFF"/>
                </a:solidFill>
              </a:rPr>
              <a:t>boring conversations</a:t>
            </a:r>
            <a:r>
              <a:rPr lang="en" sz="4500" b="1">
                <a:solidFill>
                  <a:srgbClr val="666666"/>
                </a:solidFill>
              </a:rPr>
              <a:t>.</a:t>
            </a:r>
            <a:endParaRPr sz="4500" b="1">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Your Questions Must Demonstrate...</a:t>
            </a:r>
            <a:endParaRPr b="1"/>
          </a:p>
        </p:txBody>
      </p:sp>
      <p:sp>
        <p:nvSpPr>
          <p:cNvPr id="192" name="Shape 192"/>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b="1"/>
              <a:t>You are excited about the position</a:t>
            </a:r>
            <a:r>
              <a:rPr lang="en"/>
              <a:t>. “What are 1 or 2 projects that will want me to tackle in my first 6 months?</a:t>
            </a:r>
            <a:endParaRPr/>
          </a:p>
          <a:p>
            <a:pPr marL="0" indent="0">
              <a:spcBef>
                <a:spcPts val="1200"/>
              </a:spcBef>
              <a:buNone/>
            </a:pPr>
            <a:r>
              <a:rPr lang="en" b="1"/>
              <a:t>You have a good understanding of the position</a:t>
            </a:r>
            <a:r>
              <a:rPr lang="en"/>
              <a:t>. “I see the position requires web development skills. Tell me about your use of open-source frameworks or other types of content management systems?</a:t>
            </a:r>
            <a:endParaRPr/>
          </a:p>
          <a:p>
            <a:pPr marL="0" indent="0">
              <a:spcBef>
                <a:spcPts val="1200"/>
              </a:spcBef>
              <a:spcAft>
                <a:spcPts val="1200"/>
              </a:spcAft>
              <a:buNone/>
            </a:pPr>
            <a:r>
              <a:rPr lang="en" b="1"/>
              <a:t>You understand that work is about people and relationships</a:t>
            </a:r>
            <a:r>
              <a:rPr lang="en"/>
              <a:t>. “How do you all, as a team or organization, celebrate your successes?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idx="4294967295"/>
          </p:nvPr>
        </p:nvSpPr>
        <p:spPr>
          <a:xfrm>
            <a:off x="369888" y="2051050"/>
            <a:ext cx="6148387" cy="2236788"/>
          </a:xfrm>
          <a:prstGeom prst="rect">
            <a:avLst/>
          </a:prstGeom>
          <a:noFill/>
          <a:ln>
            <a:noFill/>
            <a:prstDash/>
          </a:ln>
          <a:effectLst/>
        </p:spPr>
        <p:txBody>
          <a:bodyPr rot="0" spcFirstLastPara="1" vertOverflow="overflow" horzOverflow="overflow" vert="horz" wrap="square" lIns="68569" tIns="68569" rIns="68569" bIns="68569"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850" b="1" i="0" u="none" strike="noStrike" kern="0" cap="none" spc="0" normalizeH="0" baseline="0" noProof="0" dirty="0">
                <a:ln>
                  <a:noFill/>
                </a:ln>
                <a:solidFill>
                  <a:srgbClr val="000000"/>
                </a:solidFill>
                <a:effectLst/>
                <a:uLnTx/>
                <a:uFillTx/>
                <a:latin typeface="Arial"/>
                <a:ea typeface="Arial"/>
                <a:cs typeface="Arial"/>
                <a:sym typeface="Arial"/>
              </a:rPr>
              <a:t>Your</a:t>
            </a:r>
          </a:p>
          <a:p>
            <a:pPr marL="0" marR="0" lvl="0" indent="0" algn="l" defTabSz="914400" rtl="0" eaLnBrk="1" fontAlgn="auto" latinLnBrk="0" hangingPunct="1">
              <a:lnSpc>
                <a:spcPct val="115000"/>
              </a:lnSpc>
              <a:spcBef>
                <a:spcPts val="1200"/>
              </a:spcBef>
              <a:spcAft>
                <a:spcPts val="1200"/>
              </a:spcAft>
              <a:buClr>
                <a:schemeClr val="dk2"/>
              </a:buClr>
              <a:buSzPts val="1800"/>
              <a:buFont typeface="Arial"/>
              <a:buNone/>
              <a:tabLst/>
              <a:defRPr/>
            </a:pPr>
            <a:r>
              <a:rPr kumimoji="0" lang="en-US" sz="2850" b="1" i="0" u="none" strike="noStrike" kern="0" cap="none" spc="0" normalizeH="0" baseline="0" noProof="0" dirty="0">
                <a:ln>
                  <a:noFill/>
                </a:ln>
                <a:solidFill>
                  <a:srgbClr val="000000"/>
                </a:solidFill>
                <a:effectLst/>
                <a:uLnTx/>
                <a:uFillTx/>
                <a:latin typeface="Arial"/>
                <a:ea typeface="Arial"/>
                <a:cs typeface="Arial"/>
                <a:sym typeface="Arial"/>
              </a:rPr>
              <a:t>Application Materials (in General)</a:t>
            </a:r>
          </a:p>
        </p:txBody>
      </p:sp>
      <p:pic>
        <p:nvPicPr>
          <p:cNvPr id="198" name="Shape 1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36035" y="642929"/>
            <a:ext cx="4221956" cy="22359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Outsource Your Proofreading</a:t>
            </a:r>
            <a:endParaRPr b="1"/>
          </a:p>
        </p:txBody>
      </p:sp>
      <p:sp>
        <p:nvSpPr>
          <p:cNvPr id="204" name="Shape 204"/>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You usually have </a:t>
            </a:r>
            <a:r>
              <a:rPr lang="en" b="1"/>
              <a:t>grammar, spelling, and situational awareness</a:t>
            </a:r>
            <a:r>
              <a:rPr lang="en"/>
              <a:t> issues in your documents.</a:t>
            </a:r>
            <a:endParaRPr/>
          </a:p>
          <a:p>
            <a:pPr marL="0" indent="0">
              <a:spcBef>
                <a:spcPts val="1200"/>
              </a:spcBef>
              <a:buNone/>
            </a:pPr>
            <a:r>
              <a:rPr lang="en"/>
              <a:t>If you are doing it right, you spend so much time staring at your own work that your </a:t>
            </a:r>
            <a:r>
              <a:rPr lang="en" b="1"/>
              <a:t>perception and reality...diverge</a:t>
            </a:r>
            <a:r>
              <a:rPr lang="en"/>
              <a:t>.</a:t>
            </a:r>
            <a:endParaRPr/>
          </a:p>
          <a:p>
            <a:pPr marL="0" indent="0">
              <a:spcBef>
                <a:spcPts val="1200"/>
              </a:spcBef>
              <a:spcAft>
                <a:spcPts val="1200"/>
              </a:spcAft>
              <a:buNone/>
            </a:pPr>
            <a:r>
              <a:rPr lang="en"/>
              <a:t>Identify </a:t>
            </a:r>
            <a:r>
              <a:rPr lang="en" b="1"/>
              <a:t>two reliable proofreaders</a:t>
            </a:r>
            <a:r>
              <a:rPr lang="en"/>
              <a:t>: one “</a:t>
            </a:r>
            <a:r>
              <a:rPr lang="en" b="1"/>
              <a:t>in</a:t>
            </a:r>
            <a:r>
              <a:rPr lang="en"/>
              <a:t>” the profession and one </a:t>
            </a:r>
            <a:r>
              <a:rPr lang="en" b="1"/>
              <a:t>out</a:t>
            </a:r>
            <a:r>
              <a:rPr lang="en"/>
              <a:t>. You will find that they focus on different, but important, aspects of your work.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208350" y="631087"/>
            <a:ext cx="6390450" cy="429525"/>
          </a:xfrm>
          <a:prstGeom prst="rect">
            <a:avLst/>
          </a:prstGeom>
        </p:spPr>
        <p:txBody>
          <a:bodyPr spcFirstLastPara="1" wrap="square" lIns="68569" tIns="68569" rIns="68569" bIns="68569" anchor="t" anchorCtr="0">
            <a:noAutofit/>
          </a:bodyPr>
          <a:lstStyle/>
          <a:p>
            <a:pPr algn="ctr"/>
            <a:r>
              <a:rPr lang="en" b="1" dirty="0"/>
              <a:t>Please Stop Designing Your Documents</a:t>
            </a:r>
            <a:endParaRPr b="1" dirty="0"/>
          </a:p>
        </p:txBody>
      </p:sp>
      <p:cxnSp>
        <p:nvCxnSpPr>
          <p:cNvPr id="215" name="Shape 215" descr="Flow chart that asks, &quot;Are you applying for a graphic design job? If yes, feel free to be creative with topography, color, etc. If no, dont even think about designing."/>
          <p:cNvCxnSpPr/>
          <p:nvPr/>
        </p:nvCxnSpPr>
        <p:spPr>
          <a:xfrm flipH="1">
            <a:off x="2448281" y="1988288"/>
            <a:ext cx="856800" cy="294075"/>
          </a:xfrm>
          <a:prstGeom prst="straightConnector1">
            <a:avLst/>
          </a:prstGeom>
          <a:noFill/>
          <a:ln w="9525" cap="flat" cmpd="sng">
            <a:solidFill>
              <a:schemeClr val="dk2"/>
            </a:solidFill>
            <a:prstDash val="solid"/>
            <a:round/>
            <a:headEnd type="none" w="med" len="med"/>
            <a:tailEnd type="triangle" w="med" len="med"/>
          </a:ln>
        </p:spPr>
      </p:cxnSp>
      <p:sp>
        <p:nvSpPr>
          <p:cNvPr id="210" name="Shape 210">
            <a:extLst>
              <a:ext uri="{C183D7F6-B498-43B3-948B-1728B52AA6E4}">
                <adec:decorative xmlns:adec="http://schemas.microsoft.com/office/drawing/2017/decorative" val="1"/>
              </a:ext>
            </a:extLst>
          </p:cNvPr>
          <p:cNvSpPr txBox="1"/>
          <p:nvPr/>
        </p:nvSpPr>
        <p:spPr>
          <a:xfrm>
            <a:off x="1690313" y="1562475"/>
            <a:ext cx="3426525" cy="364950"/>
          </a:xfrm>
          <a:prstGeom prst="rect">
            <a:avLst/>
          </a:prstGeom>
          <a:noFill/>
          <a:ln>
            <a:noFill/>
          </a:ln>
        </p:spPr>
        <p:txBody>
          <a:bodyPr spcFirstLastPara="1" wrap="square" lIns="68569" tIns="68569" rIns="68569" bIns="68569" anchor="t" anchorCtr="0">
            <a:noAutofit/>
          </a:bodyPr>
          <a:lstStyle/>
          <a:p>
            <a:pPr algn="ctr"/>
            <a:r>
              <a:rPr lang="en" sz="1050" b="1" dirty="0"/>
              <a:t>Are you applying for a graphic design job</a:t>
            </a:r>
            <a:r>
              <a:rPr lang="en" sz="1050" dirty="0"/>
              <a:t>? </a:t>
            </a:r>
            <a:endParaRPr sz="1050" dirty="0"/>
          </a:p>
        </p:txBody>
      </p:sp>
      <p:sp>
        <p:nvSpPr>
          <p:cNvPr id="211" name="Shape 211">
            <a:extLst>
              <a:ext uri="{C183D7F6-B498-43B3-948B-1728B52AA6E4}">
                <adec:decorative xmlns:adec="http://schemas.microsoft.com/office/drawing/2017/decorative" val="1"/>
              </a:ext>
            </a:extLst>
          </p:cNvPr>
          <p:cNvSpPr txBox="1"/>
          <p:nvPr/>
        </p:nvSpPr>
        <p:spPr>
          <a:xfrm>
            <a:off x="2083163" y="2305088"/>
            <a:ext cx="436050" cy="248400"/>
          </a:xfrm>
          <a:prstGeom prst="rect">
            <a:avLst/>
          </a:prstGeom>
          <a:noFill/>
          <a:ln>
            <a:noFill/>
          </a:ln>
        </p:spPr>
        <p:txBody>
          <a:bodyPr spcFirstLastPara="1" wrap="square" lIns="68569" tIns="68569" rIns="68569" bIns="68569" anchor="t" anchorCtr="0">
            <a:noAutofit/>
          </a:bodyPr>
          <a:lstStyle/>
          <a:p>
            <a:r>
              <a:rPr lang="en" sz="1050"/>
              <a:t>YES</a:t>
            </a:r>
            <a:endParaRPr sz="1050"/>
          </a:p>
        </p:txBody>
      </p:sp>
      <p:sp>
        <p:nvSpPr>
          <p:cNvPr id="212" name="Shape 212">
            <a:extLst>
              <a:ext uri="{C183D7F6-B498-43B3-948B-1728B52AA6E4}">
                <adec:decorative xmlns:adec="http://schemas.microsoft.com/office/drawing/2017/decorative" val="1"/>
              </a:ext>
            </a:extLst>
          </p:cNvPr>
          <p:cNvSpPr txBox="1"/>
          <p:nvPr/>
        </p:nvSpPr>
        <p:spPr>
          <a:xfrm>
            <a:off x="4424963" y="2305088"/>
            <a:ext cx="349875" cy="248400"/>
          </a:xfrm>
          <a:prstGeom prst="rect">
            <a:avLst/>
          </a:prstGeom>
          <a:noFill/>
          <a:ln>
            <a:noFill/>
          </a:ln>
        </p:spPr>
        <p:txBody>
          <a:bodyPr spcFirstLastPara="1" wrap="square" lIns="68569" tIns="68569" rIns="68569" bIns="68569" anchor="t" anchorCtr="0">
            <a:noAutofit/>
          </a:bodyPr>
          <a:lstStyle/>
          <a:p>
            <a:r>
              <a:rPr lang="en" sz="1050" b="1"/>
              <a:t>NO</a:t>
            </a:r>
            <a:endParaRPr sz="1050" b="1"/>
          </a:p>
        </p:txBody>
      </p:sp>
      <p:sp>
        <p:nvSpPr>
          <p:cNvPr id="213" name="Shape 213">
            <a:extLst>
              <a:ext uri="{C183D7F6-B498-43B3-948B-1728B52AA6E4}">
                <adec:decorative xmlns:adec="http://schemas.microsoft.com/office/drawing/2017/decorative" val="1"/>
              </a:ext>
            </a:extLst>
          </p:cNvPr>
          <p:cNvSpPr txBox="1"/>
          <p:nvPr/>
        </p:nvSpPr>
        <p:spPr>
          <a:xfrm>
            <a:off x="1690313" y="2900738"/>
            <a:ext cx="1221750" cy="897300"/>
          </a:xfrm>
          <a:prstGeom prst="rect">
            <a:avLst/>
          </a:prstGeom>
          <a:noFill/>
          <a:ln>
            <a:noFill/>
          </a:ln>
        </p:spPr>
        <p:txBody>
          <a:bodyPr spcFirstLastPara="1" wrap="square" lIns="68569" tIns="68569" rIns="68569" bIns="68569" anchor="t" anchorCtr="0">
            <a:noAutofit/>
          </a:bodyPr>
          <a:lstStyle/>
          <a:p>
            <a:pPr algn="ctr"/>
            <a:r>
              <a:rPr lang="en" sz="1050"/>
              <a:t>Feel free to be creative with typography, color, etc.</a:t>
            </a:r>
            <a:endParaRPr sz="1050"/>
          </a:p>
        </p:txBody>
      </p:sp>
      <p:sp>
        <p:nvSpPr>
          <p:cNvPr id="214" name="Shape 214">
            <a:extLst>
              <a:ext uri="{C183D7F6-B498-43B3-948B-1728B52AA6E4}">
                <adec:decorative xmlns:adec="http://schemas.microsoft.com/office/drawing/2017/decorative" val="1"/>
              </a:ext>
            </a:extLst>
          </p:cNvPr>
          <p:cNvSpPr txBox="1"/>
          <p:nvPr/>
        </p:nvSpPr>
        <p:spPr>
          <a:xfrm>
            <a:off x="4082850" y="2931150"/>
            <a:ext cx="1034100" cy="775575"/>
          </a:xfrm>
          <a:prstGeom prst="rect">
            <a:avLst/>
          </a:prstGeom>
          <a:noFill/>
          <a:ln>
            <a:noFill/>
          </a:ln>
        </p:spPr>
        <p:txBody>
          <a:bodyPr spcFirstLastPara="1" wrap="square" lIns="68569" tIns="68569" rIns="68569" bIns="68569" anchor="t" anchorCtr="0">
            <a:noAutofit/>
          </a:bodyPr>
          <a:lstStyle/>
          <a:p>
            <a:pPr algn="ctr"/>
            <a:r>
              <a:rPr lang="en" sz="1050" b="1"/>
              <a:t>Don’t even think about “designing”</a:t>
            </a:r>
            <a:endParaRPr sz="1050" b="1"/>
          </a:p>
        </p:txBody>
      </p:sp>
      <p:cxnSp>
        <p:nvCxnSpPr>
          <p:cNvPr id="216" name="Shape 216">
            <a:extLst>
              <a:ext uri="{C183D7F6-B498-43B3-948B-1728B52AA6E4}">
                <adec:decorative xmlns:adec="http://schemas.microsoft.com/office/drawing/2017/decorative" val="1"/>
              </a:ext>
            </a:extLst>
          </p:cNvPr>
          <p:cNvCxnSpPr/>
          <p:nvPr/>
        </p:nvCxnSpPr>
        <p:spPr>
          <a:xfrm>
            <a:off x="3484763" y="1978163"/>
            <a:ext cx="879750" cy="314325"/>
          </a:xfrm>
          <a:prstGeom prst="straightConnector1">
            <a:avLst/>
          </a:prstGeom>
          <a:noFill/>
          <a:ln w="9525" cap="flat" cmpd="sng">
            <a:solidFill>
              <a:schemeClr val="dk2"/>
            </a:solidFill>
            <a:prstDash val="solid"/>
            <a:round/>
            <a:headEnd type="none" w="med" len="med"/>
            <a:tailEnd type="triangle" w="med" len="med"/>
          </a:ln>
        </p:spPr>
      </p:cxnSp>
      <p:cxnSp>
        <p:nvCxnSpPr>
          <p:cNvPr id="217" name="Shape 217">
            <a:extLst>
              <a:ext uri="{C183D7F6-B498-43B3-948B-1728B52AA6E4}">
                <adec:decorative xmlns:adec="http://schemas.microsoft.com/office/drawing/2017/decorative" val="1"/>
              </a:ext>
            </a:extLst>
          </p:cNvPr>
          <p:cNvCxnSpPr>
            <a:endCxn id="213" idx="0"/>
          </p:cNvCxnSpPr>
          <p:nvPr/>
        </p:nvCxnSpPr>
        <p:spPr>
          <a:xfrm>
            <a:off x="2296238" y="2667638"/>
            <a:ext cx="4950" cy="233100"/>
          </a:xfrm>
          <a:prstGeom prst="straightConnector1">
            <a:avLst/>
          </a:prstGeom>
          <a:noFill/>
          <a:ln w="9525" cap="flat" cmpd="sng">
            <a:solidFill>
              <a:schemeClr val="dk2"/>
            </a:solidFill>
            <a:prstDash val="solid"/>
            <a:round/>
            <a:headEnd type="none" w="med" len="med"/>
            <a:tailEnd type="triangle" w="med" len="med"/>
          </a:ln>
        </p:spPr>
      </p:cxnSp>
      <p:cxnSp>
        <p:nvCxnSpPr>
          <p:cNvPr id="218" name="Shape 218">
            <a:extLst>
              <a:ext uri="{C183D7F6-B498-43B3-948B-1728B52AA6E4}">
                <adec:decorative xmlns:adec="http://schemas.microsoft.com/office/drawing/2017/decorative" val="1"/>
              </a:ext>
            </a:extLst>
          </p:cNvPr>
          <p:cNvCxnSpPr/>
          <p:nvPr/>
        </p:nvCxnSpPr>
        <p:spPr>
          <a:xfrm>
            <a:off x="4597425" y="2667638"/>
            <a:ext cx="4950" cy="233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33775" y="576184"/>
            <a:ext cx="6390450" cy="429525"/>
          </a:xfrm>
          <a:prstGeom prst="rect">
            <a:avLst/>
          </a:prstGeom>
        </p:spPr>
        <p:txBody>
          <a:bodyPr spcFirstLastPara="1" wrap="square" lIns="68569" tIns="68569" rIns="68569" bIns="68569" anchor="t" anchorCtr="0">
            <a:noAutofit/>
          </a:bodyPr>
          <a:lstStyle/>
          <a:p>
            <a:r>
              <a:rPr lang="en" b="1" dirty="0"/>
              <a:t>The One and Only Rule for Application Design</a:t>
            </a:r>
            <a:endParaRPr b="1" dirty="0"/>
          </a:p>
        </p:txBody>
      </p:sp>
      <p:sp>
        <p:nvSpPr>
          <p:cNvPr id="224" name="Shape 224"/>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b="1" dirty="0"/>
              <a:t>Be consistent.</a:t>
            </a:r>
            <a:endParaRPr b="1" dirty="0"/>
          </a:p>
          <a:p>
            <a:pPr marL="0" indent="0">
              <a:spcBef>
                <a:spcPts val="1200"/>
              </a:spcBef>
              <a:buNone/>
            </a:pPr>
            <a:r>
              <a:rPr lang="en" dirty="0"/>
              <a:t>Body text is 12 pt Arial</a:t>
            </a:r>
            <a:endParaRPr dirty="0"/>
          </a:p>
          <a:p>
            <a:pPr marL="0" indent="0">
              <a:spcBef>
                <a:spcPts val="1200"/>
              </a:spcBef>
              <a:buNone/>
            </a:pPr>
            <a:r>
              <a:rPr lang="en" dirty="0"/>
              <a:t>Headings are 24 and 36 pt (no more than 2)</a:t>
            </a:r>
            <a:endParaRPr dirty="0"/>
          </a:p>
          <a:p>
            <a:pPr marL="0" indent="0">
              <a:spcBef>
                <a:spcPts val="1200"/>
              </a:spcBef>
              <a:buNone/>
            </a:pPr>
            <a:r>
              <a:rPr lang="en" dirty="0"/>
              <a:t>1” margins</a:t>
            </a:r>
            <a:endParaRPr dirty="0"/>
          </a:p>
          <a:p>
            <a:pPr marL="0" indent="0">
              <a:spcBef>
                <a:spcPts val="1200"/>
              </a:spcBef>
              <a:spcAft>
                <a:spcPts val="1200"/>
              </a:spcAft>
              <a:buNone/>
            </a:pPr>
            <a:r>
              <a:rPr lang="en" dirty="0"/>
              <a:t>Black and white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Objectives</a:t>
            </a:r>
            <a:endParaRPr b="1"/>
          </a:p>
        </p:txBody>
      </p:sp>
      <p:sp>
        <p:nvSpPr>
          <p:cNvPr id="66" name="Shape 66"/>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You gain a better understanding of how employers view the hiring process.</a:t>
            </a:r>
            <a:endParaRPr/>
          </a:p>
          <a:p>
            <a:pPr marL="0" indent="0">
              <a:spcBef>
                <a:spcPts val="1200"/>
              </a:spcBef>
              <a:buNone/>
            </a:pPr>
            <a:r>
              <a:rPr lang="en"/>
              <a:t>You talk with colleagues about ideas for how your library can better support patrons who are job hunting.</a:t>
            </a:r>
            <a:endParaRPr/>
          </a:p>
          <a:p>
            <a:pPr marL="0" indent="0">
              <a:spcBef>
                <a:spcPts val="1200"/>
              </a:spcBef>
              <a:spcAft>
                <a:spcPts val="1200"/>
              </a:spcAft>
              <a:buNone/>
            </a:pPr>
            <a:r>
              <a:rPr lang="en"/>
              <a:t>You are better prepared to compete for your dream job!</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7BD32F27-55BF-0BAA-0643-7F9244FD950F}"/>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PDF Application Materials</a:t>
            </a:r>
          </a:p>
        </p:txBody>
      </p:sp>
      <p:sp>
        <p:nvSpPr>
          <p:cNvPr id="229" name="Shape 229"/>
          <p:cNvSpPr txBox="1">
            <a:spLocks noGrp="1"/>
          </p:cNvSpPr>
          <p:nvPr>
            <p:ph type="body" idx="1"/>
          </p:nvPr>
        </p:nvSpPr>
        <p:spPr>
          <a:xfrm>
            <a:off x="233775" y="807188"/>
            <a:ext cx="6390450" cy="3064725"/>
          </a:xfrm>
          <a:prstGeom prst="rect">
            <a:avLst/>
          </a:prstGeom>
        </p:spPr>
        <p:txBody>
          <a:bodyPr spcFirstLastPara="1" wrap="square" lIns="68569" tIns="68569" rIns="68569" bIns="68569" anchor="t" anchorCtr="0">
            <a:noAutofit/>
          </a:bodyPr>
          <a:lstStyle/>
          <a:p>
            <a:pPr marL="0" indent="0">
              <a:buNone/>
            </a:pPr>
            <a:r>
              <a:rPr lang="en" sz="3600" b="1">
                <a:solidFill>
                  <a:schemeClr val="lt1"/>
                </a:solidFill>
              </a:rPr>
              <a:t>Always submit your application materials in PDF format</a:t>
            </a:r>
            <a:r>
              <a:rPr lang="en" sz="3600">
                <a:solidFill>
                  <a:schemeClr val="lt1"/>
                </a:solidFill>
              </a:rPr>
              <a:t>. </a:t>
            </a:r>
            <a:endParaRPr sz="3600">
              <a:solidFill>
                <a:schemeClr val="lt1"/>
              </a:solidFill>
            </a:endParaRPr>
          </a:p>
          <a:p>
            <a:pPr marL="0" indent="0">
              <a:spcBef>
                <a:spcPts val="1200"/>
              </a:spcBef>
              <a:spcAft>
                <a:spcPts val="1200"/>
              </a:spcAft>
              <a:buNone/>
            </a:pPr>
            <a:r>
              <a:rPr lang="en">
                <a:solidFill>
                  <a:schemeClr val="lt1"/>
                </a:solidFill>
              </a:rPr>
              <a:t>When I open your .doc[x] files, there is no guarantee that I will experience the </a:t>
            </a:r>
            <a:r>
              <a:rPr lang="en">
                <a:solidFill>
                  <a:srgbClr val="FFFFFF"/>
                </a:solidFill>
              </a:rPr>
              <a:t>formatting and layout</a:t>
            </a:r>
            <a:r>
              <a:rPr lang="en">
                <a:solidFill>
                  <a:schemeClr val="lt1"/>
                </a:solidFill>
              </a:rPr>
              <a:t> that you intend. (P.s. you also sometimes have metadata, “tracked changes,” and comments that, while often humorous, are not relevant.</a:t>
            </a: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I am not interested in...</a:t>
            </a:r>
            <a:endParaRPr b="1"/>
          </a:p>
        </p:txBody>
      </p:sp>
      <p:sp>
        <p:nvSpPr>
          <p:cNvPr id="235" name="Shape 235"/>
          <p:cNvSpPr txBox="1">
            <a:spLocks noGrp="1"/>
          </p:cNvSpPr>
          <p:nvPr>
            <p:ph type="body" idx="1"/>
          </p:nvPr>
        </p:nvSpPr>
        <p:spPr>
          <a:xfrm>
            <a:off x="233775" y="1507294"/>
            <a:ext cx="6390450" cy="491175"/>
          </a:xfrm>
          <a:prstGeom prst="rect">
            <a:avLst/>
          </a:prstGeom>
        </p:spPr>
        <p:txBody>
          <a:bodyPr spcFirstLastPara="1" wrap="square" lIns="68569" tIns="68569" rIns="68569" bIns="68569" anchor="t" anchorCtr="0">
            <a:noAutofit/>
          </a:bodyPr>
          <a:lstStyle/>
          <a:p>
            <a:pPr marL="0" indent="0">
              <a:spcAft>
                <a:spcPts val="1200"/>
              </a:spcAft>
              <a:buNone/>
            </a:pPr>
            <a:r>
              <a:rPr lang="en"/>
              <a:t>Your social media, personal blogs, hobbies, college clubs, reading preferences.</a:t>
            </a:r>
            <a:endParaRPr/>
          </a:p>
        </p:txBody>
      </p:sp>
      <p:sp>
        <p:nvSpPr>
          <p:cNvPr id="236" name="Shape 236"/>
          <p:cNvSpPr txBox="1">
            <a:spLocks noGrp="1"/>
          </p:cNvSpPr>
          <p:nvPr>
            <p:ph type="title"/>
          </p:nvPr>
        </p:nvSpPr>
        <p:spPr>
          <a:xfrm>
            <a:off x="233775" y="2150475"/>
            <a:ext cx="6390450" cy="429525"/>
          </a:xfrm>
          <a:prstGeom prst="rect">
            <a:avLst/>
          </a:prstGeom>
        </p:spPr>
        <p:txBody>
          <a:bodyPr spcFirstLastPara="1" wrap="square" lIns="68569" tIns="68569" rIns="68569" bIns="68569" anchor="t" anchorCtr="0">
            <a:noAutofit/>
          </a:bodyPr>
          <a:lstStyle/>
          <a:p>
            <a:r>
              <a:rPr lang="en" b="1"/>
              <a:t>You almost never submit (but I would love to see)...</a:t>
            </a:r>
            <a:endParaRPr b="1"/>
          </a:p>
        </p:txBody>
      </p:sp>
      <p:sp>
        <p:nvSpPr>
          <p:cNvPr id="237" name="Shape 237"/>
          <p:cNvSpPr txBox="1">
            <a:spLocks noGrp="1"/>
          </p:cNvSpPr>
          <p:nvPr>
            <p:ph type="body" idx="1"/>
          </p:nvPr>
        </p:nvSpPr>
        <p:spPr>
          <a:xfrm>
            <a:off x="233775" y="3020963"/>
            <a:ext cx="6390450" cy="491175"/>
          </a:xfrm>
          <a:prstGeom prst="rect">
            <a:avLst/>
          </a:prstGeom>
        </p:spPr>
        <p:txBody>
          <a:bodyPr spcFirstLastPara="1" wrap="square" lIns="68569" tIns="68569" rIns="68569" bIns="68569" anchor="t" anchorCtr="0">
            <a:noAutofit/>
          </a:bodyPr>
          <a:lstStyle/>
          <a:p>
            <a:pPr marL="0" indent="0">
              <a:spcAft>
                <a:spcPts val="1200"/>
              </a:spcAft>
              <a:buNone/>
            </a:pPr>
            <a:r>
              <a:rPr lang="en"/>
              <a:t>Portfolios, publications, and other relevant professional works.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a:t>Your Resume</a:t>
            </a:r>
            <a:endParaRPr/>
          </a:p>
        </p:txBody>
      </p:sp>
      <p:sp>
        <p:nvSpPr>
          <p:cNvPr id="243" name="Shape 243"/>
          <p:cNvSpPr txBox="1">
            <a:spLocks noGrp="1"/>
          </p:cNvSpPr>
          <p:nvPr>
            <p:ph type="body" idx="1"/>
          </p:nvPr>
        </p:nvSpPr>
        <p:spPr>
          <a:xfrm>
            <a:off x="233775" y="1507294"/>
            <a:ext cx="6390450" cy="3064706"/>
          </a:xfrm>
          <a:prstGeom prst="rect">
            <a:avLst/>
          </a:prstGeom>
        </p:spPr>
        <p:txBody>
          <a:bodyPr spcFirstLastPara="1" wrap="square" lIns="68569" tIns="68569" rIns="68569" bIns="68569" anchor="t" anchorCtr="0">
            <a:noAutofit/>
          </a:bodyPr>
          <a:lstStyle/>
          <a:p>
            <a:pPr marL="0" indent="0">
              <a:lnSpc>
                <a:spcPct val="90000"/>
              </a:lnSpc>
              <a:spcBef>
                <a:spcPts val="750"/>
              </a:spcBef>
              <a:buNone/>
            </a:pPr>
            <a:r>
              <a:rPr lang="en" dirty="0"/>
              <a:t>Choose a consistent format (Googling is perfectly acceptable here).</a:t>
            </a:r>
            <a:endParaRPr dirty="0"/>
          </a:p>
          <a:p>
            <a:pPr marL="0" indent="0">
              <a:lnSpc>
                <a:spcPct val="90000"/>
              </a:lnSpc>
              <a:spcBef>
                <a:spcPts val="750"/>
              </a:spcBef>
              <a:buNone/>
            </a:pPr>
            <a:r>
              <a:rPr lang="en" dirty="0"/>
              <a:t>Relevance is more important than length.</a:t>
            </a:r>
            <a:endParaRPr dirty="0"/>
          </a:p>
          <a:p>
            <a:pPr marL="0" indent="0">
              <a:lnSpc>
                <a:spcPct val="90000"/>
              </a:lnSpc>
              <a:spcBef>
                <a:spcPts val="750"/>
              </a:spcBef>
              <a:buNone/>
            </a:pPr>
            <a:r>
              <a:rPr lang="en" dirty="0"/>
              <a:t>Focus on your WHAT.</a:t>
            </a:r>
            <a:endParaRPr dirty="0"/>
          </a:p>
          <a:p>
            <a:pPr marL="0" indent="0">
              <a:lnSpc>
                <a:spcPct val="90000"/>
              </a:lnSpc>
              <a:spcBef>
                <a:spcPts val="750"/>
              </a:spcBef>
              <a:buNone/>
            </a:pPr>
            <a:r>
              <a:rPr lang="en" dirty="0"/>
              <a:t>Keep it up-to-date.</a:t>
            </a:r>
            <a:endParaRPr dirty="0"/>
          </a:p>
          <a:p>
            <a:pPr marL="0" indent="0">
              <a:lnSpc>
                <a:spcPct val="90000"/>
              </a:lnSpc>
              <a:spcBef>
                <a:spcPts val="750"/>
              </a:spcBef>
              <a:buNone/>
            </a:pPr>
            <a:endParaRPr dirty="0"/>
          </a:p>
          <a:p>
            <a:pPr marL="0" indent="0">
              <a:lnSpc>
                <a:spcPct val="90000"/>
              </a:lnSpc>
              <a:spcBef>
                <a:spcPts val="750"/>
              </a:spcBef>
              <a:buNone/>
            </a:pPr>
            <a:r>
              <a:rPr lang="en" sz="1600" b="1" dirty="0">
                <a:solidFill>
                  <a:srgbClr val="FF9900"/>
                </a:solidFill>
                <a:hlinkClick r:id="rId3"/>
              </a:rPr>
              <a:t>https://www.lrs.org/documents/job-hunting/sample_resume.pdf</a:t>
            </a:r>
            <a:endParaRPr lang="en" sz="1600" b="1" dirty="0">
              <a:solidFill>
                <a:srgbClr val="FF9900"/>
              </a:solidFill>
            </a:endParaRPr>
          </a:p>
          <a:p>
            <a:pPr marL="0" indent="0" algn="ctr">
              <a:lnSpc>
                <a:spcPct val="90000"/>
              </a:lnSpc>
              <a:spcBef>
                <a:spcPts val="750"/>
              </a:spcBef>
              <a:buNone/>
            </a:pPr>
            <a:endParaRPr b="1" dirty="0">
              <a:solidFill>
                <a:srgbClr val="FF99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a:t>Your References</a:t>
            </a:r>
            <a:endParaRPr/>
          </a:p>
        </p:txBody>
      </p:sp>
      <p:sp>
        <p:nvSpPr>
          <p:cNvPr id="249" name="Shape 249"/>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lnSpc>
                <a:spcPct val="90000"/>
              </a:lnSpc>
              <a:spcBef>
                <a:spcPts val="750"/>
              </a:spcBef>
              <a:buNone/>
            </a:pPr>
            <a:r>
              <a:rPr lang="en"/>
              <a:t>Assume nothing. </a:t>
            </a:r>
            <a:r>
              <a:rPr lang="en" b="1"/>
              <a:t>Interview your references</a:t>
            </a:r>
            <a:r>
              <a:rPr lang="en"/>
              <a:t>.</a:t>
            </a:r>
            <a:endParaRPr/>
          </a:p>
          <a:p>
            <a:pPr marL="0" indent="0">
              <a:lnSpc>
                <a:spcPct val="90000"/>
              </a:lnSpc>
              <a:spcBef>
                <a:spcPts val="750"/>
              </a:spcBef>
              <a:buNone/>
            </a:pPr>
            <a:r>
              <a:rPr lang="en"/>
              <a:t>When choosing a reference, go for </a:t>
            </a:r>
            <a:r>
              <a:rPr lang="en" b="1"/>
              <a:t>substance over title</a:t>
            </a:r>
            <a:r>
              <a:rPr lang="en"/>
              <a:t>.  A “Director of…” who cannot speak directly to the quality of your work is less effective than a colleague with whom you have worked closely.</a:t>
            </a:r>
            <a:endParaRPr/>
          </a:p>
          <a:p>
            <a:pPr marL="0" indent="0">
              <a:lnSpc>
                <a:spcPct val="90000"/>
              </a:lnSpc>
              <a:spcBef>
                <a:spcPts val="750"/>
              </a:spcBef>
              <a:buNone/>
            </a:pPr>
            <a:r>
              <a:rPr lang="en"/>
              <a:t>You should provide every reference with a copy of the job description, and the cover letter and resume you will submit.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53"/>
        <p:cNvGrpSpPr/>
        <p:nvPr/>
      </p:nvGrpSpPr>
      <p:grpSpPr>
        <a:xfrm>
          <a:off x="0" y="0"/>
          <a:ext cx="0" cy="0"/>
          <a:chOff x="0" y="0"/>
          <a:chExt cx="0" cy="0"/>
        </a:xfrm>
      </p:grpSpPr>
      <p:sp>
        <p:nvSpPr>
          <p:cNvPr id="2" name="Title 1">
            <a:extLst>
              <a:ext uri="{FF2B5EF4-FFF2-40B4-BE49-F238E27FC236}">
                <a16:creationId xmlns:a16="http://schemas.microsoft.com/office/drawing/2014/main" id="{F63B580B-42D2-149E-BFC9-C3BA8BA538C9}"/>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Prepare your references</a:t>
            </a:r>
          </a:p>
        </p:txBody>
      </p:sp>
      <p:sp>
        <p:nvSpPr>
          <p:cNvPr id="254" name="Shape 254"/>
          <p:cNvSpPr txBox="1">
            <a:spLocks noGrp="1"/>
          </p:cNvSpPr>
          <p:nvPr>
            <p:ph type="body" idx="1"/>
          </p:nvPr>
        </p:nvSpPr>
        <p:spPr>
          <a:xfrm>
            <a:off x="233775" y="807188"/>
            <a:ext cx="6390450" cy="3064725"/>
          </a:xfrm>
          <a:prstGeom prst="rect">
            <a:avLst/>
          </a:prstGeom>
        </p:spPr>
        <p:txBody>
          <a:bodyPr spcFirstLastPara="1" wrap="square" lIns="68569" tIns="68569" rIns="68569" bIns="68569" anchor="t" anchorCtr="0">
            <a:noAutofit/>
          </a:bodyPr>
          <a:lstStyle/>
          <a:p>
            <a:pPr marL="0" indent="0">
              <a:buNone/>
            </a:pPr>
            <a:r>
              <a:rPr lang="en" sz="3600" b="1">
                <a:solidFill>
                  <a:schemeClr val="lt1"/>
                </a:solidFill>
              </a:rPr>
              <a:t>Give your references talking points.</a:t>
            </a:r>
            <a:endParaRPr sz="3600">
              <a:solidFill>
                <a:schemeClr val="lt1"/>
              </a:solidFill>
            </a:endParaRPr>
          </a:p>
          <a:p>
            <a:pPr marL="0" indent="0">
              <a:spcBef>
                <a:spcPts val="1200"/>
              </a:spcBef>
              <a:spcAft>
                <a:spcPts val="1200"/>
              </a:spcAft>
              <a:buNone/>
            </a:pPr>
            <a:r>
              <a:rPr lang="en">
                <a:solidFill>
                  <a:schemeClr val="lt1"/>
                </a:solidFill>
              </a:rPr>
              <a:t>It is not “cheating” to help your references help you. Period. End of sentence.</a:t>
            </a: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32338" y="2356979"/>
            <a:ext cx="2602125" cy="429525"/>
          </a:xfrm>
          <a:prstGeom prst="rect">
            <a:avLst/>
          </a:prstGeom>
        </p:spPr>
        <p:txBody>
          <a:bodyPr spcFirstLastPara="1" wrap="square" lIns="68569" tIns="68569" rIns="68569" bIns="68569" anchor="t" anchorCtr="0">
            <a:noAutofit/>
          </a:bodyPr>
          <a:lstStyle/>
          <a:p>
            <a:r>
              <a:rPr lang="en" b="1"/>
              <a:t>Your Cover Letter</a:t>
            </a:r>
            <a:endParaRPr b="1"/>
          </a:p>
        </p:txBody>
      </p:sp>
      <p:pic>
        <p:nvPicPr>
          <p:cNvPr id="260" name="Shape 2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438919" y="1138885"/>
            <a:ext cx="2865731" cy="286573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64"/>
        <p:cNvGrpSpPr/>
        <p:nvPr/>
      </p:nvGrpSpPr>
      <p:grpSpPr>
        <a:xfrm>
          <a:off x="0" y="0"/>
          <a:ext cx="0" cy="0"/>
          <a:chOff x="0" y="0"/>
          <a:chExt cx="0" cy="0"/>
        </a:xfrm>
      </p:grpSpPr>
      <p:sp>
        <p:nvSpPr>
          <p:cNvPr id="2" name="Title 1">
            <a:extLst>
              <a:ext uri="{FF2B5EF4-FFF2-40B4-BE49-F238E27FC236}">
                <a16:creationId xmlns:a16="http://schemas.microsoft.com/office/drawing/2014/main" id="{945654BE-3C76-713D-617C-F1443F5243AC}"/>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Cover Letters</a:t>
            </a:r>
          </a:p>
        </p:txBody>
      </p:sp>
      <p:sp>
        <p:nvSpPr>
          <p:cNvPr id="265" name="Shape 265"/>
          <p:cNvSpPr txBox="1">
            <a:spLocks noGrp="1"/>
          </p:cNvSpPr>
          <p:nvPr>
            <p:ph type="body" idx="1"/>
          </p:nvPr>
        </p:nvSpPr>
        <p:spPr>
          <a:xfrm>
            <a:off x="233775" y="969394"/>
            <a:ext cx="6390450" cy="2973375"/>
          </a:xfrm>
          <a:prstGeom prst="rect">
            <a:avLst/>
          </a:prstGeom>
        </p:spPr>
        <p:txBody>
          <a:bodyPr spcFirstLastPara="1" wrap="square" lIns="68569" tIns="68569" rIns="68569" bIns="68569" anchor="t" anchorCtr="0">
            <a:noAutofit/>
          </a:bodyPr>
          <a:lstStyle/>
          <a:p>
            <a:pPr marL="0" indent="0">
              <a:spcAft>
                <a:spcPts val="1200"/>
              </a:spcAft>
              <a:buNone/>
            </a:pPr>
            <a:r>
              <a:rPr lang="en" sz="3600" b="1">
                <a:solidFill>
                  <a:srgbClr val="666666"/>
                </a:solidFill>
              </a:rPr>
              <a:t>It is (painfully) obvious to us when you have simply</a:t>
            </a:r>
            <a:r>
              <a:rPr lang="en" sz="3600" b="1">
                <a:solidFill>
                  <a:schemeClr val="lt1"/>
                </a:solidFill>
              </a:rPr>
              <a:t> Googled “cover letter example.”</a:t>
            </a:r>
            <a:endParaRPr sz="3600" b="1">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Shape 271"/>
          <p:cNvSpPr txBox="1">
            <a:spLocks noGrp="1"/>
          </p:cNvSpPr>
          <p:nvPr>
            <p:ph type="title" idx="4294967295"/>
          </p:nvPr>
        </p:nvSpPr>
        <p:spPr>
          <a:xfrm>
            <a:off x="233775" y="851424"/>
            <a:ext cx="6390450" cy="575325"/>
          </a:xfrm>
          <a:prstGeom prst="rect">
            <a:avLst/>
          </a:prstGeom>
          <a:noFill/>
          <a:ln>
            <a:noFill/>
            <a:prstDash/>
          </a:ln>
          <a:effectLst/>
        </p:spPr>
        <p:txBody>
          <a:bodyPr rot="0" spcFirstLastPara="1" vertOverflow="overflow" horzOverflow="overflow" vert="horz" wrap="square" lIns="68569" tIns="68569" rIns="68569" bIns="68569"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000000"/>
                </a:solidFill>
                <a:effectLst/>
                <a:uLnTx/>
                <a:uFillTx/>
                <a:latin typeface="Arial"/>
                <a:ea typeface="Arial"/>
                <a:cs typeface="Arial"/>
                <a:sym typeface="Arial"/>
              </a:rPr>
              <a:t>Cover Letters are Hard</a:t>
            </a:r>
          </a:p>
        </p:txBody>
      </p:sp>
      <p:sp>
        <p:nvSpPr>
          <p:cNvPr id="270" name="Shape 270"/>
          <p:cNvSpPr txBox="1">
            <a:spLocks noGrp="1"/>
          </p:cNvSpPr>
          <p:nvPr>
            <p:ph type="body" idx="1"/>
          </p:nvPr>
        </p:nvSpPr>
        <p:spPr>
          <a:xfrm>
            <a:off x="233775" y="1426749"/>
            <a:ext cx="6390450" cy="2392875"/>
          </a:xfrm>
          <a:prstGeom prst="rect">
            <a:avLst/>
          </a:prstGeom>
        </p:spPr>
        <p:txBody>
          <a:bodyPr spcFirstLastPara="1" wrap="square" lIns="68569" tIns="68569" rIns="68569" bIns="68569" anchor="t" anchorCtr="0">
            <a:noAutofit/>
          </a:bodyPr>
          <a:lstStyle/>
          <a:p>
            <a:pPr marL="0" indent="0">
              <a:buNone/>
            </a:pPr>
            <a:r>
              <a:rPr lang="en" dirty="0"/>
              <a:t>To whom it may concern,</a:t>
            </a:r>
            <a:endParaRPr dirty="0"/>
          </a:p>
          <a:p>
            <a:pPr marL="0" indent="0">
              <a:spcBef>
                <a:spcPts val="1200"/>
              </a:spcBef>
              <a:buNone/>
            </a:pPr>
            <a:r>
              <a:rPr lang="en" dirty="0"/>
              <a:t>Please accept this letter in application for the position of Librarian at Pebble Brook Library, as advertised on LibraryJobline.org.  I believe you will find that I am well qualified for the position.  You will also find attached my resume and a list of 5 references.</a:t>
            </a:r>
            <a:endParaRPr dirty="0"/>
          </a:p>
          <a:p>
            <a:pPr marL="0" indent="0">
              <a:spcBef>
                <a:spcPts val="1200"/>
              </a:spcBef>
              <a:spcAft>
                <a:spcPts val="1200"/>
              </a:spcAft>
              <a:buNone/>
            </a:pPr>
            <a:r>
              <a:rPr lang="en" dirty="0"/>
              <a:t>I have 10 years of experience working in public libraries.  My current and previous duties include working at the reference desk for 20 hours per week, processing interlibrary loan (ILL) materials, and supervising 5-10 student shelvers.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2CF28B6E-AD2D-659C-CCFD-89BF39EA20D3}"/>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Tell us who you are</a:t>
            </a:r>
          </a:p>
        </p:txBody>
      </p:sp>
      <p:sp>
        <p:nvSpPr>
          <p:cNvPr id="276" name="Shape 276"/>
          <p:cNvSpPr txBox="1">
            <a:spLocks noGrp="1"/>
          </p:cNvSpPr>
          <p:nvPr>
            <p:ph type="body" idx="1"/>
          </p:nvPr>
        </p:nvSpPr>
        <p:spPr>
          <a:xfrm>
            <a:off x="233775" y="969394"/>
            <a:ext cx="6390450" cy="2973375"/>
          </a:xfrm>
          <a:prstGeom prst="rect">
            <a:avLst/>
          </a:prstGeom>
        </p:spPr>
        <p:txBody>
          <a:bodyPr spcFirstLastPara="1" wrap="square" lIns="68569" tIns="68569" rIns="68569" bIns="68569" anchor="t" anchorCtr="0">
            <a:noAutofit/>
          </a:bodyPr>
          <a:lstStyle/>
          <a:p>
            <a:pPr marL="0" indent="0">
              <a:spcAft>
                <a:spcPts val="1200"/>
              </a:spcAft>
              <a:buNone/>
            </a:pPr>
            <a:r>
              <a:rPr lang="en" sz="3600" b="1">
                <a:solidFill>
                  <a:srgbClr val="666666"/>
                </a:solidFill>
              </a:rPr>
              <a:t>Your cover letter is not an </a:t>
            </a:r>
            <a:r>
              <a:rPr lang="en" sz="3600" b="1">
                <a:solidFill>
                  <a:srgbClr val="FFFFFF"/>
                </a:solidFill>
              </a:rPr>
              <a:t>annotated version of your resume</a:t>
            </a:r>
            <a:r>
              <a:rPr lang="en" sz="3600" b="1">
                <a:solidFill>
                  <a:srgbClr val="666666"/>
                </a:solidFill>
              </a:rPr>
              <a:t>. It is the </a:t>
            </a:r>
            <a:r>
              <a:rPr lang="en" sz="3600" b="1">
                <a:solidFill>
                  <a:srgbClr val="FFFFFF"/>
                </a:solidFill>
              </a:rPr>
              <a:t>start of a conversation</a:t>
            </a:r>
            <a:r>
              <a:rPr lang="en" sz="3600" b="1">
                <a:solidFill>
                  <a:srgbClr val="666666"/>
                </a:solidFill>
              </a:rPr>
              <a:t>.</a:t>
            </a:r>
            <a:endParaRPr sz="3600" b="1">
              <a:solidFill>
                <a:srgbClr val="66666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80"/>
        <p:cNvGrpSpPr/>
        <p:nvPr/>
      </p:nvGrpSpPr>
      <p:grpSpPr>
        <a:xfrm>
          <a:off x="0" y="0"/>
          <a:ext cx="0" cy="0"/>
          <a:chOff x="0" y="0"/>
          <a:chExt cx="0" cy="0"/>
        </a:xfrm>
      </p:grpSpPr>
      <p:sp>
        <p:nvSpPr>
          <p:cNvPr id="2" name="Title 1">
            <a:extLst>
              <a:ext uri="{FF2B5EF4-FFF2-40B4-BE49-F238E27FC236}">
                <a16:creationId xmlns:a16="http://schemas.microsoft.com/office/drawing/2014/main" id="{9C6F5931-AD8F-4075-196F-90D522CB628B}"/>
              </a:ext>
            </a:extLst>
          </p:cNvPr>
          <p:cNvSpPr>
            <a:spLocks noGrp="1"/>
          </p:cNvSpPr>
          <p:nvPr>
            <p:ph type="title"/>
          </p:nvPr>
        </p:nvSpPr>
        <p:spPr>
          <a:xfrm>
            <a:off x="233775" y="-572700"/>
            <a:ext cx="6390450" cy="572700"/>
          </a:xfrm>
        </p:spPr>
        <p:txBody>
          <a:bodyPr spcFirstLastPara="1" wrap="square" lIns="91425" tIns="91425" rIns="91425" bIns="91425" anchor="b" anchorCtr="0"/>
          <a:lstStyle/>
          <a:p>
            <a:r>
              <a:rPr lang="en-US" dirty="0"/>
              <a:t>One-time Use Only</a:t>
            </a:r>
          </a:p>
        </p:txBody>
      </p:sp>
      <p:sp>
        <p:nvSpPr>
          <p:cNvPr id="281" name="Shape 281"/>
          <p:cNvSpPr txBox="1">
            <a:spLocks noGrp="1"/>
          </p:cNvSpPr>
          <p:nvPr>
            <p:ph type="body" idx="1"/>
          </p:nvPr>
        </p:nvSpPr>
        <p:spPr>
          <a:xfrm>
            <a:off x="233775" y="969394"/>
            <a:ext cx="6390450" cy="2973375"/>
          </a:xfrm>
          <a:prstGeom prst="rect">
            <a:avLst/>
          </a:prstGeom>
        </p:spPr>
        <p:txBody>
          <a:bodyPr spcFirstLastPara="1" wrap="square" lIns="68569" tIns="68569" rIns="68569" bIns="68569" anchor="t" anchorCtr="0">
            <a:noAutofit/>
          </a:bodyPr>
          <a:lstStyle/>
          <a:p>
            <a:pPr marL="0" indent="0">
              <a:spcAft>
                <a:spcPts val="1200"/>
              </a:spcAft>
              <a:buNone/>
            </a:pPr>
            <a:r>
              <a:rPr lang="en" sz="3600" b="1">
                <a:solidFill>
                  <a:srgbClr val="666666"/>
                </a:solidFill>
              </a:rPr>
              <a:t>An excellent cover letter is almost always </a:t>
            </a:r>
            <a:r>
              <a:rPr lang="en" sz="3600" b="1">
                <a:solidFill>
                  <a:srgbClr val="FFFFFF"/>
                </a:solidFill>
              </a:rPr>
              <a:t>one-time-use only</a:t>
            </a:r>
            <a:r>
              <a:rPr lang="en" sz="3600" b="1">
                <a:solidFill>
                  <a:srgbClr val="666666"/>
                </a:solidFill>
              </a:rPr>
              <a:t>.</a:t>
            </a:r>
            <a:endParaRPr sz="3600" b="1">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t>60 Second Survey</a:t>
            </a:r>
            <a:endParaRPr b="1"/>
          </a:p>
        </p:txBody>
      </p:sp>
      <p:sp>
        <p:nvSpPr>
          <p:cNvPr id="72" name="Shape 72"/>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a:t>Those looking for a library job were </a:t>
            </a:r>
            <a:r>
              <a:rPr lang="en" b="1"/>
              <a:t>more likely</a:t>
            </a:r>
            <a:r>
              <a:rPr lang="en"/>
              <a:t> to say they had </a:t>
            </a:r>
            <a:r>
              <a:rPr lang="en" b="1"/>
              <a:t>applied to more than 20 positions</a:t>
            </a:r>
            <a:r>
              <a:rPr lang="en"/>
              <a:t> - some had applied to </a:t>
            </a:r>
            <a:r>
              <a:rPr lang="en" b="1"/>
              <a:t>up to 100</a:t>
            </a:r>
            <a:r>
              <a:rPr lang="en"/>
              <a:t>!</a:t>
            </a:r>
            <a:endParaRPr/>
          </a:p>
          <a:p>
            <a:pPr marL="0" indent="0">
              <a:spcBef>
                <a:spcPts val="1200"/>
              </a:spcBef>
              <a:buNone/>
            </a:pPr>
            <a:r>
              <a:rPr lang="en"/>
              <a:t>Those who </a:t>
            </a:r>
            <a:r>
              <a:rPr lang="en" b="1"/>
              <a:t>are employed</a:t>
            </a:r>
            <a:r>
              <a:rPr lang="en"/>
              <a:t> were </a:t>
            </a:r>
            <a:r>
              <a:rPr lang="en" b="1"/>
              <a:t>more likely</a:t>
            </a:r>
            <a:r>
              <a:rPr lang="en"/>
              <a:t> to say that they </a:t>
            </a:r>
            <a:r>
              <a:rPr lang="en" b="1"/>
              <a:t>applied to 1-5 jobs</a:t>
            </a:r>
            <a:r>
              <a:rPr lang="en"/>
              <a:t> before getting a position. However, a significant portion also said they applied for more than 20.</a:t>
            </a:r>
            <a:endParaRPr/>
          </a:p>
          <a:p>
            <a:pPr marL="0" indent="0">
              <a:spcBef>
                <a:spcPts val="1200"/>
              </a:spcBef>
              <a:spcAft>
                <a:spcPts val="1200"/>
              </a:spcAft>
              <a:buNone/>
            </a:pPr>
            <a:r>
              <a:rPr lang="en"/>
              <a:t>Most people who </a:t>
            </a:r>
            <a:r>
              <a:rPr lang="en" b="1"/>
              <a:t>are employed</a:t>
            </a:r>
            <a:r>
              <a:rPr lang="en"/>
              <a:t> in a library position </a:t>
            </a:r>
            <a:r>
              <a:rPr lang="en" b="1"/>
              <a:t>interviewed one time</a:t>
            </a:r>
            <a:r>
              <a:rPr lang="en"/>
              <a:t> before getting their job, while </a:t>
            </a:r>
            <a:r>
              <a:rPr lang="en" b="1"/>
              <a:t>hardly anyone who is seeking a library position has had the chance to interview</a:t>
            </a:r>
            <a:r>
              <a:rPr lang="en"/>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233775" y="712210"/>
            <a:ext cx="6390450" cy="429525"/>
          </a:xfrm>
          <a:prstGeom prst="rect">
            <a:avLst/>
          </a:prstGeom>
        </p:spPr>
        <p:txBody>
          <a:bodyPr spcFirstLastPara="1" wrap="square" lIns="68569" tIns="68569" rIns="68569" bIns="68569" anchor="t" anchorCtr="0">
            <a:noAutofit/>
          </a:bodyPr>
          <a:lstStyle/>
          <a:p>
            <a:r>
              <a:rPr lang="en" b="1" dirty="0"/>
              <a:t>Elements of an Excellent Cover Letter</a:t>
            </a:r>
            <a:endParaRPr b="1" dirty="0"/>
          </a:p>
        </p:txBody>
      </p:sp>
      <p:sp>
        <p:nvSpPr>
          <p:cNvPr id="287" name="Shape 287"/>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r>
              <a:rPr lang="en" b="1" dirty="0"/>
              <a:t>Open with enthusiasm</a:t>
            </a:r>
            <a:endParaRPr b="1" dirty="0"/>
          </a:p>
          <a:p>
            <a:pPr marL="0" indent="0">
              <a:spcBef>
                <a:spcPts val="1200"/>
              </a:spcBef>
              <a:buNone/>
            </a:pPr>
            <a:r>
              <a:rPr lang="en" dirty="0"/>
              <a:t>I am excited to apply for the position of Research Assistant currently open at the Colorado State Library…</a:t>
            </a:r>
            <a:endParaRPr dirty="0"/>
          </a:p>
          <a:p>
            <a:pPr marL="0" indent="0">
              <a:spcBef>
                <a:spcPts val="1200"/>
              </a:spcBef>
              <a:buNone/>
            </a:pPr>
            <a:r>
              <a:rPr lang="en" b="1" dirty="0"/>
              <a:t>Share vision/beliefs</a:t>
            </a:r>
            <a:endParaRPr b="1" dirty="0"/>
          </a:p>
          <a:p>
            <a:pPr marL="0" indent="0">
              <a:spcBef>
                <a:spcPts val="1200"/>
              </a:spcBef>
              <a:spcAft>
                <a:spcPts val="1200"/>
              </a:spcAft>
              <a:buClr>
                <a:schemeClr val="dk1"/>
              </a:buClr>
              <a:buSzPts val="1100"/>
              <a:buNone/>
            </a:pPr>
            <a:r>
              <a:rPr lang="en" dirty="0"/>
              <a:t>I believe that harnessing data and making it accessible is essential for helping libraries to demonstrate impact in their communities, and my communication skills and sharp attention to detail would make me an asset in furthering this cause.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233775" y="613969"/>
            <a:ext cx="6390450" cy="1331709"/>
          </a:xfrm>
          <a:prstGeom prst="rect">
            <a:avLst/>
          </a:prstGeom>
        </p:spPr>
        <p:txBody>
          <a:bodyPr spcFirstLastPara="1" wrap="square" lIns="68569" tIns="68569" rIns="68569" bIns="68569" anchor="t" anchorCtr="0">
            <a:noAutofit/>
          </a:bodyPr>
          <a:lstStyle/>
          <a:p>
            <a:r>
              <a:rPr lang="en" b="1" dirty="0"/>
              <a:t>Elements of an Excellent Cover Letter - </a:t>
            </a:r>
            <a:r>
              <a:rPr lang="en-US" b="1" dirty="0"/>
              <a:t>Reflect on your success/experience</a:t>
            </a:r>
            <a:br>
              <a:rPr lang="en-US" b="1" dirty="0"/>
            </a:br>
            <a:endParaRPr b="1" dirty="0"/>
          </a:p>
        </p:txBody>
      </p:sp>
      <p:sp>
        <p:nvSpPr>
          <p:cNvPr id="293" name="Shape 29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buNone/>
            </a:pPr>
            <a:endParaRPr b="1" dirty="0"/>
          </a:p>
          <a:p>
            <a:pPr marL="0" indent="0">
              <a:spcBef>
                <a:spcPts val="1200"/>
              </a:spcBef>
              <a:spcAft>
                <a:spcPts val="1200"/>
              </a:spcAft>
              <a:buNone/>
            </a:pPr>
            <a:r>
              <a:rPr lang="en" dirty="0"/>
              <a:t>Through this combination of theoretical and practical training, I have learned the importance of data and emerging technologies for helping libraries to both engage with their communities and understand how to better serve those communities as they evolve.</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33775" y="644197"/>
            <a:ext cx="6390450" cy="429525"/>
          </a:xfrm>
          <a:prstGeom prst="rect">
            <a:avLst/>
          </a:prstGeom>
        </p:spPr>
        <p:txBody>
          <a:bodyPr spcFirstLastPara="1" wrap="square" lIns="68569" tIns="68569" rIns="68569" bIns="68569" anchor="t" anchorCtr="0">
            <a:noAutofit/>
          </a:bodyPr>
          <a:lstStyle/>
          <a:p>
            <a:r>
              <a:rPr lang="en" b="1" dirty="0"/>
              <a:t>Elements of an Excellent Cover Letter - </a:t>
            </a:r>
            <a:r>
              <a:rPr lang="en-US" b="1" dirty="0"/>
              <a:t>Show ambition</a:t>
            </a:r>
            <a:br>
              <a:rPr lang="en-US" b="1" dirty="0"/>
            </a:br>
            <a:endParaRPr b="1" dirty="0"/>
          </a:p>
        </p:txBody>
      </p:sp>
      <p:sp>
        <p:nvSpPr>
          <p:cNvPr id="299" name="Shape 299"/>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0" indent="0">
              <a:spcBef>
                <a:spcPts val="1200"/>
              </a:spcBef>
              <a:buNone/>
            </a:pPr>
            <a:r>
              <a:rPr lang="en" dirty="0"/>
              <a:t>I was drawn to a career in libraries because I know it is a rapidly changing profession and want to be a part of redefining the role of libraries in all the kinds of communities that they serve.</a:t>
            </a:r>
            <a:endParaRPr dirty="0"/>
          </a:p>
          <a:p>
            <a:pPr marL="0" indent="0">
              <a:spcBef>
                <a:spcPts val="1200"/>
              </a:spcBef>
              <a:spcAft>
                <a:spcPts val="1200"/>
              </a:spcAft>
              <a:buNone/>
            </a:pPr>
            <a:r>
              <a:rPr lang="en" dirty="0"/>
              <a:t>I also would like to strengthen my leadership abilities by working with library stakeholders in a variety of forums to become an effective voice for how libraries can use data to demonstrate their impact on and importance to 21st century communities.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233775" y="651754"/>
            <a:ext cx="6390450" cy="943290"/>
          </a:xfrm>
          <a:prstGeom prst="rect">
            <a:avLst/>
          </a:prstGeom>
        </p:spPr>
        <p:txBody>
          <a:bodyPr spcFirstLastPara="1" wrap="square" lIns="68569" tIns="68569" rIns="68569" bIns="68569" anchor="t" anchorCtr="0">
            <a:noAutofit/>
          </a:bodyPr>
          <a:lstStyle/>
          <a:p>
            <a:r>
              <a:rPr lang="en" b="1" dirty="0"/>
              <a:t>Elements of an Excellent Cover Letter - </a:t>
            </a:r>
            <a:r>
              <a:rPr lang="en-US" b="1" dirty="0"/>
              <a:t>WHY, not WHAT</a:t>
            </a:r>
            <a:br>
              <a:rPr lang="en-US" b="1" dirty="0"/>
            </a:br>
            <a:endParaRPr b="1" dirty="0"/>
          </a:p>
        </p:txBody>
      </p:sp>
      <p:sp>
        <p:nvSpPr>
          <p:cNvPr id="305" name="Shape 305"/>
          <p:cNvSpPr txBox="1">
            <a:spLocks noGrp="1"/>
          </p:cNvSpPr>
          <p:nvPr>
            <p:ph type="body" idx="1"/>
          </p:nvPr>
        </p:nvSpPr>
        <p:spPr>
          <a:xfrm>
            <a:off x="233775" y="1507293"/>
            <a:ext cx="6390450" cy="2792653"/>
          </a:xfrm>
          <a:prstGeom prst="rect">
            <a:avLst/>
          </a:prstGeom>
        </p:spPr>
        <p:txBody>
          <a:bodyPr spcFirstLastPara="1" wrap="square" lIns="68569" tIns="68569" rIns="68569" bIns="68569" anchor="t" anchorCtr="0">
            <a:noAutofit/>
          </a:bodyPr>
          <a:lstStyle/>
          <a:p>
            <a:pPr marL="0" indent="0">
              <a:spcBef>
                <a:spcPts val="1200"/>
              </a:spcBef>
              <a:buNone/>
            </a:pPr>
            <a:r>
              <a:rPr lang="en" dirty="0"/>
              <a:t>What I offer is a strong foundation of theory and practice in research and data analysis, coupled with a vision of how advocating data-driven evaluation initiatives can enrich conversations about the role of libraries today.</a:t>
            </a:r>
            <a:endParaRPr dirty="0"/>
          </a:p>
          <a:p>
            <a:pPr marL="0" indent="0">
              <a:spcBef>
                <a:spcPts val="1200"/>
              </a:spcBef>
              <a:buNone/>
            </a:pPr>
            <a:endParaRPr dirty="0"/>
          </a:p>
          <a:p>
            <a:pPr marL="0" indent="0">
              <a:spcBef>
                <a:spcPts val="1200"/>
              </a:spcBef>
              <a:spcAft>
                <a:spcPts val="1200"/>
              </a:spcAft>
              <a:buNone/>
            </a:pPr>
            <a:r>
              <a:rPr lang="en" sz="1400" b="1" dirty="0">
                <a:solidFill>
                  <a:srgbClr val="FF9900"/>
                </a:solidFill>
                <a:hlinkClick r:id="rId3"/>
              </a:rPr>
              <a:t>https://www.lrs.org/documents/job-hunting/outstanding_cover_letter.pdf</a:t>
            </a:r>
            <a:endParaRPr lang="en" sz="1400" b="1" dirty="0">
              <a:solidFill>
                <a:srgbClr val="FF9900"/>
              </a:solidFill>
            </a:endParaRPr>
          </a:p>
          <a:p>
            <a:pPr marL="0" indent="0" algn="ctr">
              <a:spcBef>
                <a:spcPts val="1200"/>
              </a:spcBef>
              <a:spcAft>
                <a:spcPts val="1200"/>
              </a:spcAft>
              <a:buNone/>
            </a:pPr>
            <a:endParaRPr b="1" dirty="0">
              <a:solidFill>
                <a:srgbClr val="FF99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233775" y="2256075"/>
            <a:ext cx="6390450" cy="631350"/>
          </a:xfrm>
          <a:prstGeom prst="rect">
            <a:avLst/>
          </a:prstGeom>
        </p:spPr>
        <p:txBody>
          <a:bodyPr spcFirstLastPara="1" wrap="square" lIns="68569" tIns="68569" rIns="68569" bIns="68569" anchor="ctr" anchorCtr="0">
            <a:noAutofit/>
          </a:bodyPr>
          <a:lstStyle/>
          <a:p>
            <a:pPr algn="l"/>
            <a:r>
              <a:rPr lang="en" sz="5400" b="1">
                <a:solidFill>
                  <a:srgbClr val="FFFFFF"/>
                </a:solidFill>
              </a:rPr>
              <a:t>WHY do you do what you do?</a:t>
            </a:r>
            <a:endParaRPr sz="5400" b="1">
              <a:solidFill>
                <a:srgbClr val="FFFFFF"/>
              </a:solidFill>
            </a:endParaRPr>
          </a:p>
          <a:p>
            <a:pPr algn="l"/>
            <a:endParaRPr sz="1350" b="1">
              <a:solidFill>
                <a:srgbClr val="FFFFFF"/>
              </a:solidFill>
            </a:endParaRPr>
          </a:p>
          <a:p>
            <a:pPr algn="l"/>
            <a:r>
              <a:rPr lang="en" sz="1800" b="1">
                <a:solidFill>
                  <a:srgbClr val="666666"/>
                </a:solidFill>
              </a:rPr>
              <a:t>Everyone has a WHY. Your WHY is the purpose, cause or belief that inspires you.</a:t>
            </a:r>
            <a:endParaRPr sz="5400" b="1">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Title 1">
            <a:extLst>
              <a:ext uri="{FF2B5EF4-FFF2-40B4-BE49-F238E27FC236}">
                <a16:creationId xmlns:a16="http://schemas.microsoft.com/office/drawing/2014/main" id="{A1FCAF7B-5EF2-D4C2-70E9-4D640743CF62}"/>
              </a:ext>
            </a:extLst>
          </p:cNvPr>
          <p:cNvSpPr>
            <a:spLocks noGrp="1"/>
          </p:cNvSpPr>
          <p:nvPr>
            <p:ph type="title" idx="4294967295"/>
          </p:nvPr>
        </p:nvSpPr>
        <p:spPr>
          <a:xfrm>
            <a:off x="233775" y="-572700"/>
            <a:ext cx="6390450" cy="572700"/>
          </a:xfrm>
        </p:spPr>
        <p:txBody>
          <a:bodyPr spcFirstLastPara="1" wrap="square" lIns="91425" tIns="91425" rIns="91425" bIns="91425" anchor="b" anchorCtr="0"/>
          <a:lstStyle/>
          <a:p>
            <a:r>
              <a:rPr lang="en-US" dirty="0"/>
              <a:t>What is the why?</a:t>
            </a:r>
          </a:p>
        </p:txBody>
      </p:sp>
      <p:pic>
        <p:nvPicPr>
          <p:cNvPr id="315" name="Shape 315" descr="&quot;If you hire people just becuae they can do a job, they'll work for your money. But if you hire people who believe what you beleive, they'll work for you with blood, sweat, and tears.&quot; Simon Sinek"/>
          <p:cNvPicPr preferRelativeResize="0"/>
          <p:nvPr/>
        </p:nvPicPr>
        <p:blipFill>
          <a:blip r:embed="rId3">
            <a:alphaModFix/>
          </a:blip>
          <a:stretch>
            <a:fillRect/>
          </a:stretch>
        </p:blipFill>
        <p:spPr>
          <a:xfrm>
            <a:off x="0" y="28543"/>
            <a:ext cx="6858000" cy="469478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2" name="Title 1">
            <a:extLst>
              <a:ext uri="{FF2B5EF4-FFF2-40B4-BE49-F238E27FC236}">
                <a16:creationId xmlns:a16="http://schemas.microsoft.com/office/drawing/2014/main" id="{6FDC90C0-B604-CABB-99C9-91DE52FC7929}"/>
              </a:ext>
            </a:extLst>
          </p:cNvPr>
          <p:cNvSpPr>
            <a:spLocks noGrp="1"/>
          </p:cNvSpPr>
          <p:nvPr>
            <p:ph type="title" idx="4294967295"/>
          </p:nvPr>
        </p:nvSpPr>
        <p:spPr>
          <a:xfrm>
            <a:off x="233775" y="-572700"/>
            <a:ext cx="6390450" cy="572700"/>
          </a:xfrm>
        </p:spPr>
        <p:txBody>
          <a:bodyPr spcFirstLastPara="1" wrap="square" lIns="91425" tIns="91425" rIns="91425" bIns="91425" anchor="b" anchorCtr="0"/>
          <a:lstStyle/>
          <a:p>
            <a:r>
              <a:rPr lang="en-US" dirty="0"/>
              <a:t>The Golden Circle</a:t>
            </a:r>
          </a:p>
        </p:txBody>
      </p:sp>
      <p:pic>
        <p:nvPicPr>
          <p:cNvPr id="320" name="Shape 320" descr="The Golden Circle has three layers, The outermost circle represents the what. The middle circle represents the how. The innermost circle represents the why."/>
          <p:cNvPicPr preferRelativeResize="0"/>
          <p:nvPr/>
        </p:nvPicPr>
        <p:blipFill>
          <a:blip r:embed="rId3">
            <a:alphaModFix/>
          </a:blip>
          <a:stretch>
            <a:fillRect/>
          </a:stretch>
        </p:blipFill>
        <p:spPr>
          <a:xfrm>
            <a:off x="114300" y="985837"/>
            <a:ext cx="6629400" cy="31622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233775" y="976706"/>
            <a:ext cx="6390450" cy="429525"/>
          </a:xfrm>
          <a:prstGeom prst="rect">
            <a:avLst/>
          </a:prstGeom>
        </p:spPr>
        <p:txBody>
          <a:bodyPr spcFirstLastPara="1" wrap="square" lIns="68569" tIns="68569" rIns="68569" bIns="68569" anchor="t" anchorCtr="0">
            <a:noAutofit/>
          </a:bodyPr>
          <a:lstStyle/>
          <a:p>
            <a:r>
              <a:rPr lang="en" b="1">
                <a:solidFill>
                  <a:srgbClr val="666666"/>
                </a:solidFill>
              </a:rPr>
              <a:t>WHAT</a:t>
            </a:r>
            <a:r>
              <a:rPr lang="en"/>
              <a:t>                              </a:t>
            </a:r>
            <a:r>
              <a:rPr lang="en" b="1"/>
              <a:t>   </a:t>
            </a:r>
            <a:r>
              <a:rPr lang="en" b="1">
                <a:solidFill>
                  <a:schemeClr val="dk2"/>
                </a:solidFill>
              </a:rPr>
              <a:t>  WHY</a:t>
            </a:r>
            <a:endParaRPr b="1">
              <a:solidFill>
                <a:schemeClr val="dk2"/>
              </a:solidFill>
            </a:endParaRPr>
          </a:p>
        </p:txBody>
      </p:sp>
      <p:sp>
        <p:nvSpPr>
          <p:cNvPr id="326" name="Shape 326"/>
          <p:cNvSpPr txBox="1">
            <a:spLocks noGrp="1"/>
          </p:cNvSpPr>
          <p:nvPr>
            <p:ph type="body" idx="1"/>
          </p:nvPr>
        </p:nvSpPr>
        <p:spPr>
          <a:xfrm>
            <a:off x="233775" y="1507294"/>
            <a:ext cx="3361275" cy="2562300"/>
          </a:xfrm>
          <a:prstGeom prst="rect">
            <a:avLst/>
          </a:prstGeom>
        </p:spPr>
        <p:txBody>
          <a:bodyPr spcFirstLastPara="1" wrap="square" lIns="68569" tIns="68569" rIns="68569" bIns="68569" anchor="t" anchorCtr="0">
            <a:noAutofit/>
          </a:bodyPr>
          <a:lstStyle/>
          <a:p>
            <a:pPr marL="0" indent="0">
              <a:buNone/>
            </a:pPr>
            <a:r>
              <a:rPr lang="en" sz="1200"/>
              <a:t>Provided reference service for genealogy     </a:t>
            </a:r>
            <a:r>
              <a:rPr lang="en" sz="1200" b="1">
                <a:solidFill>
                  <a:srgbClr val="FF9900"/>
                </a:solidFill>
              </a:rPr>
              <a:t>vs.</a:t>
            </a:r>
            <a:r>
              <a:rPr lang="en" sz="1200"/>
              <a:t> </a:t>
            </a:r>
            <a:endParaRPr sz="1200"/>
          </a:p>
          <a:p>
            <a:pPr marL="0" indent="0">
              <a:spcBef>
                <a:spcPts val="1200"/>
              </a:spcBef>
              <a:buNone/>
            </a:pPr>
            <a:r>
              <a:rPr lang="en" sz="1200"/>
              <a:t>Worked at the welcome/circulation desk       </a:t>
            </a:r>
            <a:r>
              <a:rPr lang="en" sz="1200" b="1">
                <a:solidFill>
                  <a:srgbClr val="FF9900"/>
                </a:solidFill>
              </a:rPr>
              <a:t>vs.</a:t>
            </a:r>
            <a:r>
              <a:rPr lang="en" sz="1200"/>
              <a:t> </a:t>
            </a:r>
            <a:endParaRPr sz="1200"/>
          </a:p>
          <a:p>
            <a:pPr marL="0" indent="0">
              <a:spcBef>
                <a:spcPts val="1200"/>
              </a:spcBef>
              <a:buNone/>
            </a:pPr>
            <a:endParaRPr sz="1200"/>
          </a:p>
          <a:p>
            <a:pPr marL="0" indent="0">
              <a:buNone/>
            </a:pPr>
            <a:r>
              <a:rPr lang="en" sz="1200"/>
              <a:t>Maintained the library website                       </a:t>
            </a:r>
            <a:r>
              <a:rPr lang="en" sz="1200" b="1">
                <a:solidFill>
                  <a:srgbClr val="FF9900"/>
                </a:solidFill>
              </a:rPr>
              <a:t>vs.</a:t>
            </a:r>
            <a:r>
              <a:rPr lang="en" sz="1200"/>
              <a:t> </a:t>
            </a:r>
            <a:endParaRPr sz="1200"/>
          </a:p>
          <a:p>
            <a:pPr marL="0" indent="0">
              <a:spcBef>
                <a:spcPts val="1200"/>
              </a:spcBef>
              <a:buNone/>
            </a:pPr>
            <a:endParaRPr sz="1200"/>
          </a:p>
          <a:p>
            <a:pPr marL="0" indent="0">
              <a:buNone/>
            </a:pPr>
            <a:r>
              <a:rPr lang="en" sz="1200"/>
              <a:t>In charge of toddler storytime                        </a:t>
            </a:r>
            <a:r>
              <a:rPr lang="en" sz="1200" b="1">
                <a:solidFill>
                  <a:srgbClr val="FF9900"/>
                </a:solidFill>
              </a:rPr>
              <a:t>vs.</a:t>
            </a:r>
            <a:r>
              <a:rPr lang="en" sz="1200"/>
              <a:t> </a:t>
            </a:r>
            <a:endParaRPr sz="1200"/>
          </a:p>
          <a:p>
            <a:pPr marL="0" indent="0">
              <a:spcBef>
                <a:spcPts val="1200"/>
              </a:spcBef>
              <a:spcAft>
                <a:spcPts val="1200"/>
              </a:spcAft>
              <a:buNone/>
            </a:pPr>
            <a:endParaRPr sz="1200"/>
          </a:p>
        </p:txBody>
      </p:sp>
      <p:sp>
        <p:nvSpPr>
          <p:cNvPr id="327" name="Shape 327"/>
          <p:cNvSpPr txBox="1">
            <a:spLocks noGrp="1"/>
          </p:cNvSpPr>
          <p:nvPr>
            <p:ph type="body" idx="2"/>
          </p:nvPr>
        </p:nvSpPr>
        <p:spPr>
          <a:xfrm>
            <a:off x="3624300" y="1507294"/>
            <a:ext cx="2999925" cy="2562300"/>
          </a:xfrm>
          <a:prstGeom prst="rect">
            <a:avLst/>
          </a:prstGeom>
        </p:spPr>
        <p:txBody>
          <a:bodyPr spcFirstLastPara="1" wrap="square" lIns="68569" tIns="68569" rIns="68569" bIns="68569" anchor="t" anchorCtr="0">
            <a:noAutofit/>
          </a:bodyPr>
          <a:lstStyle/>
          <a:p>
            <a:pPr marL="0" indent="0">
              <a:buNone/>
            </a:pPr>
            <a:r>
              <a:rPr lang="en" sz="1200"/>
              <a:t>Connected my patrons to their past</a:t>
            </a:r>
            <a:endParaRPr sz="1200"/>
          </a:p>
          <a:p>
            <a:pPr marL="0" indent="0">
              <a:spcBef>
                <a:spcPts val="1200"/>
              </a:spcBef>
              <a:buNone/>
            </a:pPr>
            <a:r>
              <a:rPr lang="en" sz="1200"/>
              <a:t>Created a welcoming environment for my community</a:t>
            </a:r>
            <a:endParaRPr sz="1200"/>
          </a:p>
          <a:p>
            <a:pPr marL="0" indent="0">
              <a:spcBef>
                <a:spcPts val="1200"/>
              </a:spcBef>
              <a:buNone/>
            </a:pPr>
            <a:r>
              <a:rPr lang="en" sz="1200"/>
              <a:t>Provided access to the library for those who can’t make it to the physical premises</a:t>
            </a:r>
            <a:endParaRPr sz="1200"/>
          </a:p>
          <a:p>
            <a:pPr marL="0" indent="0">
              <a:spcBef>
                <a:spcPts val="1200"/>
              </a:spcBef>
              <a:spcAft>
                <a:spcPts val="1200"/>
              </a:spcAft>
              <a:buClr>
                <a:schemeClr val="dk1"/>
              </a:buClr>
              <a:buSzPts val="1100"/>
              <a:buNone/>
            </a:pPr>
            <a:r>
              <a:rPr lang="en" sz="1200"/>
              <a:t>Passionate advocate for the importance of early childhood literacy</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4" name="Title 3">
            <a:extLst>
              <a:ext uri="{FF2B5EF4-FFF2-40B4-BE49-F238E27FC236}">
                <a16:creationId xmlns:a16="http://schemas.microsoft.com/office/drawing/2014/main" id="{57D890AC-9716-E5AF-1601-542CC5087E91}"/>
              </a:ext>
            </a:extLst>
          </p:cNvPr>
          <p:cNvSpPr>
            <a:spLocks noGrp="1"/>
          </p:cNvSpPr>
          <p:nvPr>
            <p:ph type="ctrTitle"/>
          </p:nvPr>
        </p:nvSpPr>
        <p:spPr>
          <a:xfrm>
            <a:off x="233781" y="-2052600"/>
            <a:ext cx="6390450" cy="2052600"/>
          </a:xfrm>
        </p:spPr>
        <p:txBody>
          <a:bodyPr spcFirstLastPara="1" wrap="square" lIns="91425" tIns="91425" rIns="91425" bIns="91425" anchor="b" anchorCtr="0"/>
          <a:lstStyle/>
          <a:p>
            <a:r>
              <a:rPr lang="en-US" dirty="0"/>
              <a:t>Contact Us</a:t>
            </a:r>
          </a:p>
        </p:txBody>
      </p:sp>
      <p:sp>
        <p:nvSpPr>
          <p:cNvPr id="339" name="Shape 339"/>
          <p:cNvSpPr txBox="1">
            <a:spLocks noGrp="1"/>
          </p:cNvSpPr>
          <p:nvPr>
            <p:ph type="subTitle" idx="1"/>
          </p:nvPr>
        </p:nvSpPr>
        <p:spPr>
          <a:xfrm>
            <a:off x="233775" y="1803938"/>
            <a:ext cx="6390450" cy="2606400"/>
          </a:xfrm>
          <a:prstGeom prst="rect">
            <a:avLst/>
          </a:prstGeom>
        </p:spPr>
        <p:txBody>
          <a:bodyPr spcFirstLastPara="1" wrap="square" lIns="68569" tIns="68569" rIns="68569" bIns="68569" anchor="t" anchorCtr="0">
            <a:noAutofit/>
          </a:bodyPr>
          <a:lstStyle/>
          <a:p>
            <a:pPr marL="0" indent="0"/>
            <a:r>
              <a:rPr lang="en" sz="2250" b="1" dirty="0"/>
              <a:t>Dave Hodgins</a:t>
            </a:r>
            <a:endParaRPr sz="2250" b="1" dirty="0"/>
          </a:p>
          <a:p>
            <a:pPr marL="0" indent="0"/>
            <a:r>
              <a:rPr lang="en" sz="1800" dirty="0"/>
              <a:t>hodgins_d@cde.state.co.us</a:t>
            </a:r>
            <a:endParaRPr sz="1800" dirty="0"/>
          </a:p>
          <a:p>
            <a:pPr marL="0" indent="0"/>
            <a:endParaRPr sz="2250" b="1" dirty="0"/>
          </a:p>
          <a:p>
            <a:pPr marL="0" indent="0"/>
            <a:r>
              <a:rPr lang="en" sz="2250" b="1" dirty="0"/>
              <a:t>Miranda Doran-Myers</a:t>
            </a:r>
            <a:endParaRPr sz="2250" b="1" dirty="0"/>
          </a:p>
          <a:p>
            <a:pPr marL="0" indent="0"/>
            <a:r>
              <a:rPr lang="en" sz="1800" dirty="0"/>
              <a:t>doran-myers_m@cde.state.co.us</a:t>
            </a:r>
            <a:endParaRPr sz="1800" dirty="0"/>
          </a:p>
          <a:p>
            <a:pPr marL="0" indent="0"/>
            <a:endParaRPr sz="1800" dirty="0"/>
          </a:p>
          <a:p>
            <a:pPr marL="0" indent="0"/>
            <a:r>
              <a:rPr lang="en" sz="2250" b="1">
                <a:solidFill>
                  <a:srgbClr val="FF9900"/>
                </a:solidFill>
                <a:hlinkClick r:id="rId3"/>
              </a:rPr>
              <a:t>https://www.lrs.org/jobhunting</a:t>
            </a:r>
            <a:endParaRPr lang="en" sz="2250" b="1">
              <a:solidFill>
                <a:srgbClr val="FF9900"/>
              </a:solidFill>
            </a:endParaRPr>
          </a:p>
          <a:p>
            <a:pPr marL="0" indent="0"/>
            <a:endParaRPr sz="2250" b="1" dirty="0">
              <a:solidFill>
                <a:srgbClr val="FF99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33775" y="1004869"/>
            <a:ext cx="6390450" cy="3163275"/>
          </a:xfrm>
          <a:prstGeom prst="rect">
            <a:avLst/>
          </a:prstGeom>
        </p:spPr>
        <p:txBody>
          <a:bodyPr spcFirstLastPara="1" wrap="square" lIns="68569" tIns="68569" rIns="68569" bIns="68569" anchor="ctr" anchorCtr="0">
            <a:noAutofit/>
          </a:bodyPr>
          <a:lstStyle/>
          <a:p>
            <a:r>
              <a:rPr lang="en" sz="15000" b="1">
                <a:solidFill>
                  <a:schemeClr val="lt1"/>
                </a:solidFill>
              </a:rPr>
              <a:t>1914</a:t>
            </a:r>
            <a:endParaRPr sz="150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33775" y="890531"/>
            <a:ext cx="6390450" cy="429525"/>
          </a:xfrm>
          <a:prstGeom prst="rect">
            <a:avLst/>
          </a:prstGeom>
          <a:solidFill>
            <a:srgbClr val="434343"/>
          </a:solidFill>
        </p:spPr>
        <p:txBody>
          <a:bodyPr spcFirstLastPara="1" wrap="square" lIns="68569" tIns="68569" rIns="68569" bIns="68569" anchor="t" anchorCtr="0">
            <a:noAutofit/>
          </a:bodyPr>
          <a:lstStyle/>
          <a:p>
            <a:r>
              <a:rPr lang="en" b="1">
                <a:solidFill>
                  <a:schemeClr val="lt1"/>
                </a:solidFill>
              </a:rPr>
              <a:t>Shackleton &amp; The Endurance</a:t>
            </a:r>
            <a:endParaRPr b="1">
              <a:solidFill>
                <a:schemeClr val="lt1"/>
              </a:solidFill>
            </a:endParaRPr>
          </a:p>
        </p:txBody>
      </p:sp>
      <p:sp>
        <p:nvSpPr>
          <p:cNvPr id="83" name="Shape 83"/>
          <p:cNvSpPr txBox="1">
            <a:spLocks noGrp="1"/>
          </p:cNvSpPr>
          <p:nvPr>
            <p:ph type="body" idx="1"/>
          </p:nvPr>
        </p:nvSpPr>
        <p:spPr>
          <a:xfrm>
            <a:off x="233775" y="3423450"/>
            <a:ext cx="6390450" cy="1397932"/>
          </a:xfrm>
          <a:prstGeom prst="rect">
            <a:avLst/>
          </a:prstGeom>
          <a:solidFill>
            <a:srgbClr val="434343"/>
          </a:solidFill>
        </p:spPr>
        <p:txBody>
          <a:bodyPr spcFirstLastPara="1" wrap="square" lIns="68569" tIns="68569" rIns="68569" bIns="68569" anchor="t" anchorCtr="0">
            <a:noAutofit/>
          </a:bodyPr>
          <a:lstStyle/>
          <a:p>
            <a:pPr>
              <a:buClr>
                <a:schemeClr val="lt1"/>
              </a:buClr>
            </a:pPr>
            <a:r>
              <a:rPr lang="en" dirty="0">
                <a:solidFill>
                  <a:schemeClr val="lt1"/>
                </a:solidFill>
              </a:rPr>
              <a:t>28 crew members</a:t>
            </a:r>
            <a:endParaRPr dirty="0">
              <a:solidFill>
                <a:schemeClr val="lt1"/>
              </a:solidFill>
            </a:endParaRPr>
          </a:p>
          <a:p>
            <a:pPr>
              <a:buClr>
                <a:schemeClr val="lt1"/>
              </a:buClr>
            </a:pPr>
            <a:r>
              <a:rPr lang="en" dirty="0">
                <a:solidFill>
                  <a:schemeClr val="lt1"/>
                </a:solidFill>
              </a:rPr>
              <a:t>Several months stranded on ice and remote, uninhabited islands</a:t>
            </a:r>
            <a:endParaRPr dirty="0">
              <a:solidFill>
                <a:schemeClr val="lt1"/>
              </a:solidFill>
            </a:endParaRPr>
          </a:p>
          <a:p>
            <a:pPr>
              <a:buClr>
                <a:schemeClr val="lt1"/>
              </a:buClr>
            </a:pPr>
            <a:r>
              <a:rPr lang="en" dirty="0">
                <a:solidFill>
                  <a:schemeClr val="lt1"/>
                </a:solidFill>
              </a:rPr>
              <a:t>Two lifeboat journeys over hundreds of miles of open seas</a:t>
            </a:r>
            <a:endParaRPr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22131" y="944044"/>
            <a:ext cx="5935950" cy="3310200"/>
          </a:xfrm>
          <a:prstGeom prst="rect">
            <a:avLst/>
          </a:prstGeom>
        </p:spPr>
        <p:txBody>
          <a:bodyPr spcFirstLastPara="1" wrap="square" lIns="68569" tIns="68569" rIns="68569" bIns="68569" anchor="ctr" anchorCtr="0">
            <a:noAutofit/>
          </a:bodyPr>
          <a:lstStyle/>
          <a:p>
            <a:pPr algn="l"/>
            <a:r>
              <a:rPr lang="en" sz="4500" b="1">
                <a:solidFill>
                  <a:schemeClr val="lt1"/>
                </a:solidFill>
              </a:rPr>
              <a:t>Every.</a:t>
            </a:r>
            <a:endParaRPr sz="4500" b="1">
              <a:solidFill>
                <a:schemeClr val="lt1"/>
              </a:solidFill>
            </a:endParaRPr>
          </a:p>
          <a:p>
            <a:pPr algn="l"/>
            <a:r>
              <a:rPr lang="en" sz="4500" b="1">
                <a:solidFill>
                  <a:schemeClr val="lt1"/>
                </a:solidFill>
              </a:rPr>
              <a:t>Single.</a:t>
            </a:r>
            <a:endParaRPr sz="4500" b="1">
              <a:solidFill>
                <a:schemeClr val="lt1"/>
              </a:solidFill>
            </a:endParaRPr>
          </a:p>
          <a:p>
            <a:pPr algn="l"/>
            <a:r>
              <a:rPr lang="en" sz="4500" b="1">
                <a:solidFill>
                  <a:schemeClr val="lt1"/>
                </a:solidFill>
              </a:rPr>
              <a:t>Person.</a:t>
            </a:r>
            <a:endParaRPr sz="4500" b="1">
              <a:solidFill>
                <a:schemeClr val="lt1"/>
              </a:solidFill>
            </a:endParaRPr>
          </a:p>
          <a:p>
            <a:pPr algn="l"/>
            <a:r>
              <a:rPr lang="en" sz="4500" b="1">
                <a:solidFill>
                  <a:schemeClr val="lt1"/>
                </a:solidFill>
              </a:rPr>
              <a:t>Survived.</a:t>
            </a:r>
            <a:endParaRPr sz="4500"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33775" y="873075"/>
            <a:ext cx="6390450" cy="3416625"/>
          </a:xfrm>
          <a:prstGeom prst="rect">
            <a:avLst/>
          </a:prstGeom>
          <a:ln>
            <a:noFill/>
          </a:ln>
        </p:spPr>
        <p:txBody>
          <a:bodyPr spcFirstLastPara="1" wrap="square" lIns="68569" tIns="68569" rIns="68569" bIns="68569" anchor="ctr" anchorCtr="0">
            <a:noAutofit/>
          </a:bodyPr>
          <a:lstStyle/>
          <a:p>
            <a:pPr algn="just">
              <a:lnSpc>
                <a:spcPct val="115000"/>
              </a:lnSpc>
            </a:pPr>
            <a:r>
              <a:rPr lang="en" sz="3000" b="1">
                <a:latin typeface="Times New Roman"/>
                <a:ea typeface="Times New Roman"/>
                <a:cs typeface="Times New Roman"/>
                <a:sym typeface="Times New Roman"/>
              </a:rPr>
              <a:t>MEN WANTED</a:t>
            </a:r>
            <a:endParaRPr sz="3000" b="1">
              <a:latin typeface="Times New Roman"/>
              <a:ea typeface="Times New Roman"/>
              <a:cs typeface="Times New Roman"/>
              <a:sym typeface="Times New Roman"/>
            </a:endParaRPr>
          </a:p>
          <a:p>
            <a:pPr algn="just">
              <a:lnSpc>
                <a:spcPct val="115000"/>
              </a:lnSpc>
            </a:pPr>
            <a:r>
              <a:rPr lang="en" sz="3000">
                <a:latin typeface="Times New Roman"/>
                <a:ea typeface="Times New Roman"/>
                <a:cs typeface="Times New Roman"/>
                <a:sym typeface="Times New Roman"/>
              </a:rPr>
              <a:t>Men wanted for hazardous journey. Low wages, bitter cold, long hours of complete darkness. Safe return doubtful. Honour and recognition in event of success.</a:t>
            </a:r>
            <a:endParaRPr sz="30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33638" y="878138"/>
            <a:ext cx="5474700" cy="3360825"/>
          </a:xfrm>
          <a:prstGeom prst="rect">
            <a:avLst/>
          </a:prstGeom>
        </p:spPr>
        <p:txBody>
          <a:bodyPr spcFirstLastPara="1" wrap="square" lIns="68569" tIns="68569" rIns="68569" bIns="68569" anchor="ctr" anchorCtr="0">
            <a:noAutofit/>
          </a:bodyPr>
          <a:lstStyle/>
          <a:p>
            <a:pPr algn="l">
              <a:lnSpc>
                <a:spcPct val="115000"/>
              </a:lnSpc>
            </a:pPr>
            <a:r>
              <a:rPr lang="en" sz="4500" b="1">
                <a:solidFill>
                  <a:srgbClr val="666666"/>
                </a:solidFill>
              </a:rPr>
              <a:t>Library job ads </a:t>
            </a:r>
            <a:endParaRPr sz="4500" b="1">
              <a:solidFill>
                <a:srgbClr val="666666"/>
              </a:solidFill>
            </a:endParaRPr>
          </a:p>
          <a:p>
            <a:pPr algn="l">
              <a:lnSpc>
                <a:spcPct val="115000"/>
              </a:lnSpc>
            </a:pPr>
            <a:r>
              <a:rPr lang="en" sz="4500" b="1">
                <a:solidFill>
                  <a:srgbClr val="666666"/>
                </a:solidFill>
              </a:rPr>
              <a:t>are generally... </a:t>
            </a:r>
            <a:r>
              <a:rPr lang="en" sz="4500" b="1">
                <a:solidFill>
                  <a:srgbClr val="FFFFFF"/>
                </a:solidFill>
              </a:rPr>
              <a:t>terrible</a:t>
            </a:r>
            <a:endParaRPr sz="4500" b="1">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2041</Words>
  <Application>Microsoft Office PowerPoint</Application>
  <PresentationFormat>Custom</PresentationFormat>
  <Paragraphs>170</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Times New Roman</vt:lpstr>
      <vt:lpstr>Simple Light</vt:lpstr>
      <vt:lpstr>Job Hunting Like a Boss</vt:lpstr>
      <vt:lpstr>LRS conducted a survey of job seekers. Respondents were more likely to have applied for how many positions?  Less than 10 10 to 20 More than 20+</vt:lpstr>
      <vt:lpstr>Objectives</vt:lpstr>
      <vt:lpstr>60 Second Survey</vt:lpstr>
      <vt:lpstr>1914</vt:lpstr>
      <vt:lpstr>Shackleton &amp; The Endurance</vt:lpstr>
      <vt:lpstr>Every. Single. Person. Survived.</vt:lpstr>
      <vt:lpstr>MEN WANTED Men wanted for hazardous journey. Low wages, bitter cold, long hours of complete darkness. Safe return doubtful. Honour and recognition in event of success.</vt:lpstr>
      <vt:lpstr>Library job ads  are generally... terrible</vt:lpstr>
      <vt:lpstr>Library Job Ads...</vt:lpstr>
      <vt:lpstr>Sailor Tech Wanted Must be able to push a cart weighing 50 pounds. Occasionally bend, stoop, kneel, crouch, crawl climb or balance. Must have rope typing skills.</vt:lpstr>
      <vt:lpstr>Research Makes - or BREAKS - Your Chances</vt:lpstr>
      <vt:lpstr>It’s not You, It’s Me</vt:lpstr>
      <vt:lpstr>Organizational Culture</vt:lpstr>
      <vt:lpstr>Know the Position</vt:lpstr>
      <vt:lpstr>Know the Organization</vt:lpstr>
      <vt:lpstr>Set yourself apart</vt:lpstr>
      <vt:lpstr>A Job Interview is Not a Pop Quiz</vt:lpstr>
      <vt:lpstr>Anticipate Smart Questions</vt:lpstr>
      <vt:lpstr>She had no idea she was bombing a job interview</vt:lpstr>
      <vt:lpstr>How will the organization benefit from hiring you?</vt:lpstr>
      <vt:lpstr>Be able to share a job specific weakness</vt:lpstr>
      <vt:lpstr>Tell Your Story</vt:lpstr>
      <vt:lpstr>Prepare questions</vt:lpstr>
      <vt:lpstr>Your Questions Must Demonstrate...</vt:lpstr>
      <vt:lpstr>Your Application Materials (in General)</vt:lpstr>
      <vt:lpstr>Outsource Your Proofreading</vt:lpstr>
      <vt:lpstr>Please Stop Designing Your Documents</vt:lpstr>
      <vt:lpstr>The One and Only Rule for Application Design</vt:lpstr>
      <vt:lpstr>PDF Application Materials</vt:lpstr>
      <vt:lpstr>I am not interested in...</vt:lpstr>
      <vt:lpstr>Your Resume</vt:lpstr>
      <vt:lpstr>Your References</vt:lpstr>
      <vt:lpstr>Prepare your references</vt:lpstr>
      <vt:lpstr>Your Cover Letter</vt:lpstr>
      <vt:lpstr>Cover Letters</vt:lpstr>
      <vt:lpstr>Cover Letters are Hard</vt:lpstr>
      <vt:lpstr>Tell us who you are</vt:lpstr>
      <vt:lpstr>One-time Use Only</vt:lpstr>
      <vt:lpstr>Elements of an Excellent Cover Letter</vt:lpstr>
      <vt:lpstr>Elements of an Excellent Cover Letter - Reflect on your success/experience </vt:lpstr>
      <vt:lpstr>Elements of an Excellent Cover Letter - Show ambition </vt:lpstr>
      <vt:lpstr>Elements of an Excellent Cover Letter - WHY, not WHAT </vt:lpstr>
      <vt:lpstr>WHY do you do what you do?  Everyone has a WHY. Your WHY is the purpose, cause or belief that inspires you.</vt:lpstr>
      <vt:lpstr>What is the why?</vt:lpstr>
      <vt:lpstr>The Golden Circle</vt:lpstr>
      <vt:lpstr>WHAT                                   WHY</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Hunting Like a Boss</dc:title>
  <dc:creator>Kreger, Christine</dc:creator>
  <cp:lastModifiedBy>Kreger, Christine</cp:lastModifiedBy>
  <cp:revision>4</cp:revision>
  <dcterms:modified xsi:type="dcterms:W3CDTF">2025-03-14T17:29:10Z</dcterms:modified>
</cp:coreProperties>
</file>