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59" r:id="rId3"/>
    <p:sldId id="261" r:id="rId4"/>
    <p:sldId id="281" r:id="rId5"/>
    <p:sldId id="282" r:id="rId6"/>
    <p:sldId id="283" r:id="rId7"/>
    <p:sldId id="284" r:id="rId8"/>
    <p:sldId id="287" r:id="rId9"/>
    <p:sldId id="288" r:id="rId10"/>
    <p:sldId id="289" r:id="rId11"/>
    <p:sldId id="286" r:id="rId12"/>
    <p:sldId id="269" r:id="rId13"/>
    <p:sldId id="290" r:id="rId14"/>
    <p:sldId id="291" r:id="rId15"/>
    <p:sldId id="270" r:id="rId16"/>
    <p:sldId id="292" r:id="rId17"/>
    <p:sldId id="272" r:id="rId18"/>
    <p:sldId id="293" r:id="rId19"/>
    <p:sldId id="262" r:id="rId20"/>
    <p:sldId id="302" r:id="rId21"/>
    <p:sldId id="267" r:id="rId22"/>
    <p:sldId id="268" r:id="rId23"/>
    <p:sldId id="274" r:id="rId24"/>
    <p:sldId id="275" r:id="rId25"/>
    <p:sldId id="276" r:id="rId26"/>
    <p:sldId id="294" r:id="rId27"/>
    <p:sldId id="295" r:id="rId28"/>
    <p:sldId id="296" r:id="rId29"/>
    <p:sldId id="297" r:id="rId30"/>
    <p:sldId id="298" r:id="rId31"/>
    <p:sldId id="299" r:id="rId32"/>
    <p:sldId id="300" r:id="rId33"/>
    <p:sldId id="301"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284"/>
            <p14:sldId id="287"/>
            <p14:sldId id="288"/>
            <p14:sldId id="289"/>
            <p14:sldId id="286"/>
            <p14:sldId id="269"/>
            <p14:sldId id="290"/>
            <p14:sldId id="291"/>
            <p14:sldId id="270"/>
            <p14:sldId id="292"/>
            <p14:sldId id="272"/>
            <p14:sldId id="293"/>
            <p14:sldId id="262"/>
            <p14:sldId id="302"/>
          </p14:sldIdLst>
        </p14:section>
        <p14:section name="Topic 1" id="{6D9936A3-3945-4757-BC8B-B5C252D8E036}">
          <p14:sldIdLst>
            <p14:sldId id="267"/>
          </p14:sldIdLst>
        </p14:section>
        <p14:section name="Sample Slides for Visuals" id="{BAB3A466-96C9-4230-9978-795378D75699}">
          <p14:sldIdLst>
            <p14:sldId id="268"/>
          </p14:sldIdLst>
        </p14:section>
        <p14:section name="Case Study" id="{8C0305C9-B152-4FBA-A789-FE1976D53990}">
          <p14:sldIdLst>
            <p14:sldId id="274"/>
          </p14:sldIdLst>
        </p14:section>
        <p14:section name="Conclusion and Summary" id="{790CEF5B-569A-4C2F-BED5-750B08C0E5AD}">
          <p14:sldIdLst>
            <p14:sldId id="275"/>
            <p14:sldId id="276"/>
            <p14:sldId id="294"/>
            <p14:sldId id="295"/>
            <p14:sldId id="296"/>
            <p14:sldId id="297"/>
            <p14:sldId id="298"/>
            <p14:sldId id="299"/>
            <p14:sldId id="300"/>
            <p14:sldId id="301"/>
            <p14:sldId id="277"/>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p:scale>
          <a:sx n="205" d="100"/>
          <a:sy n="205" d="100"/>
        </p:scale>
        <p:origin x="5720" y="316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10/8/12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12387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55466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highlighted the traces that actually connect this sensor to the other pin connections on the microcontroller. The pin 3 connection is how the microcontroller gets a reading off of the sensor. The PWR connection is where the sensor is connected to a power supply. The GND connection is where the circuit is completed by running to the Ground connection on a power supply. As you can see there are pin connections on the input and output circuits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PWR and GND connections travel through the rest of the board, connecting to the other sensors as well. This is why only the pin 3 connection actually goes back to the microcontroller.</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11</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12</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14</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a:lnSpc>
                <a:spcPct val="80000"/>
              </a:lnSpc>
              <a:buFontTx/>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15</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a:lnSpc>
                <a:spcPct val="80000"/>
              </a:lnSpc>
              <a:buFontTx/>
              <a:buNone/>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may look different on a PC</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24</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33</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microcontroller is the most important part of the Board you are holding. The microcontroller is like the body and brain of the system you are creating. You can connect sensors and LED</a:t>
            </a:r>
            <a:r>
              <a:rPr lang="en-US" sz="1200" kern="1200" baseline="0" dirty="0" smtClean="0">
                <a:solidFill>
                  <a:schemeClr val="tx1"/>
                </a:solidFill>
                <a:effectLst/>
                <a:latin typeface="+mn-lt"/>
                <a:ea typeface="+mn-ea"/>
                <a:cs typeface="+mn-cs"/>
              </a:rPr>
              <a:t> lights </a:t>
            </a:r>
            <a:r>
              <a:rPr lang="en-US" sz="1200" kern="1200" dirty="0" smtClean="0">
                <a:solidFill>
                  <a:schemeClr val="tx1"/>
                </a:solidFill>
                <a:effectLst/>
                <a:latin typeface="+mn-lt"/>
                <a:ea typeface="+mn-ea"/>
                <a:cs typeface="+mn-cs"/>
              </a:rPr>
              <a:t>to the microcontroller. The microcontroller takes information in from the inputs (sensors, button and switch).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microcontroller will then listen to</a:t>
            </a:r>
            <a:r>
              <a:rPr lang="en-US" sz="1200" kern="1200" baseline="0" dirty="0" smtClean="0">
                <a:solidFill>
                  <a:schemeClr val="tx1"/>
                </a:solidFill>
                <a:effectLst/>
                <a:latin typeface="+mn-lt"/>
                <a:ea typeface="+mn-ea"/>
                <a:cs typeface="+mn-cs"/>
              </a:rPr>
              <a:t> you!  It</a:t>
            </a:r>
            <a:r>
              <a:rPr lang="en-US" sz="1200" kern="1200" dirty="0" smtClean="0">
                <a:solidFill>
                  <a:schemeClr val="tx1"/>
                </a:solidFill>
                <a:effectLst/>
                <a:latin typeface="+mn-lt"/>
                <a:ea typeface="+mn-ea"/>
                <a:cs typeface="+mn-cs"/>
              </a:rPr>
              <a:t> decides what to do with this input depending on the code you put in the microcontroller’s brain. Then the microcontroller tells the outputs to either turn on or off</a:t>
            </a:r>
            <a:r>
              <a:rPr lang="en-US" sz="1200" kern="1200" baseline="0" dirty="0" smtClean="0">
                <a:solidFill>
                  <a:schemeClr val="tx1"/>
                </a:solidFill>
                <a:effectLst/>
                <a:latin typeface="+mn-lt"/>
                <a:ea typeface="+mn-ea"/>
                <a:cs typeface="+mn-cs"/>
              </a:rPr>
              <a:t> (depending on what you have told it to do).</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you can turn the board on using the power switch. When you turn it on you will see a yellow LED light up near the On/Off switch.</a:t>
            </a:r>
            <a:r>
              <a:rPr lang="en-US" dirty="0" smtClean="0">
                <a:effectLst/>
              </a:rPr>
              <a:t> </a:t>
            </a:r>
            <a:r>
              <a:rPr lang="en-US" sz="1200" kern="1200" dirty="0" smtClean="0">
                <a:solidFill>
                  <a:schemeClr val="tx1"/>
                </a:solidFill>
                <a:effectLst/>
                <a:latin typeface="+mn-lt"/>
                <a:ea typeface="+mn-ea"/>
                <a:cs typeface="+mn-cs"/>
              </a:rPr>
              <a:t>You can also reset the board by pressing the reset button. This will turn your board off for a second and then turn it back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the actual computer chip (called an </a:t>
            </a:r>
            <a:r>
              <a:rPr lang="en-US" sz="1200" kern="1200" dirty="0" err="1" smtClean="0">
                <a:solidFill>
                  <a:schemeClr val="tx1"/>
                </a:solidFill>
                <a:effectLst/>
                <a:latin typeface="+mn-lt"/>
                <a:ea typeface="+mn-ea"/>
                <a:cs typeface="+mn-cs"/>
              </a:rPr>
              <a:t>ATMega</a:t>
            </a:r>
            <a:r>
              <a:rPr lang="en-US" sz="1200" kern="1200" dirty="0" smtClean="0">
                <a:solidFill>
                  <a:schemeClr val="tx1"/>
                </a:solidFill>
                <a:effectLst/>
                <a:latin typeface="+mn-lt"/>
                <a:ea typeface="+mn-ea"/>
                <a:cs typeface="+mn-cs"/>
              </a:rPr>
              <a:t> 328) that stores the code you upload to the microcontroller and the battery connection in case you want to unplug the </a:t>
            </a:r>
            <a:r>
              <a:rPr lang="en-US" sz="1200" kern="1200" dirty="0" err="1" smtClean="0">
                <a:solidFill>
                  <a:schemeClr val="tx1"/>
                </a:solidFill>
                <a:effectLst/>
                <a:latin typeface="+mn-lt"/>
                <a:ea typeface="+mn-ea"/>
                <a:cs typeface="+mn-cs"/>
              </a:rPr>
              <a:t>LilyPad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Dev</a:t>
            </a:r>
            <a:r>
              <a:rPr lang="en-US" sz="1200" kern="1200" dirty="0" smtClean="0">
                <a:solidFill>
                  <a:schemeClr val="tx1"/>
                </a:solidFill>
                <a:effectLst/>
                <a:latin typeface="+mn-lt"/>
                <a:ea typeface="+mn-ea"/>
                <a:cs typeface="+mn-cs"/>
              </a:rPr>
              <a:t> from the computer and power it with a battery or plug it into the wall.</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 Digital Pin connections are numbered one through eleven or twelve. There are also six Analog Pins named A1 through A6. </a:t>
            </a:r>
          </a:p>
          <a:p>
            <a:r>
              <a:rPr lang="en-US" sz="1200" kern="1200" dirty="0" smtClean="0">
                <a:solidFill>
                  <a:schemeClr val="tx1"/>
                </a:solidFill>
                <a:effectLst/>
                <a:latin typeface="+mn-lt"/>
                <a:ea typeface="+mn-ea"/>
                <a:cs typeface="+mn-cs"/>
              </a:rPr>
              <a:t>The regular LEDs are connected to Digital Pins five and six and Analog Pins A2, A3 and A4.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10/8/12</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10/8/12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10/8/12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6.emf"/><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11.xml"/><Relationship Id="rId5" Type="http://schemas.openxmlformats.org/officeDocument/2006/relationships/notesSlide" Target="../notesSlides/notesSlide11.xml"/><Relationship Id="rId6" Type="http://schemas.openxmlformats.org/officeDocument/2006/relationships/package" Target="../embeddings/Microsoft_Word_Document1.docx"/><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11.xml"/><Relationship Id="rId5" Type="http://schemas.openxmlformats.org/officeDocument/2006/relationships/notesSlide" Target="../notesSlides/notesSlide12.xml"/><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package" Target="../embeddings/Microsoft_Word_Document2.docx"/><Relationship Id="rId9"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png"/><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13.xml"/><Relationship Id="rId5" Type="http://schemas.openxmlformats.org/officeDocument/2006/relationships/image" Target="../media/image25.png"/><Relationship Id="rId1" Type="http://schemas.openxmlformats.org/officeDocument/2006/relationships/tags" Target="../tags/tag14.xml"/><Relationship Id="rId2"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14.xml"/><Relationship Id="rId5" Type="http://schemas.openxmlformats.org/officeDocument/2006/relationships/image" Target="../media/image25.png"/><Relationship Id="rId1" Type="http://schemas.openxmlformats.org/officeDocument/2006/relationships/tags" Target="../tags/tag16.xml"/><Relationship Id="rId2"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3.xml"/><Relationship Id="rId5" Type="http://schemas.openxmlformats.org/officeDocument/2006/relationships/notesSlide" Target="../notesSlides/notesSlide15.xml"/><Relationship Id="rId6" Type="http://schemas.openxmlformats.org/officeDocument/2006/relationships/image" Target="../media/image26.png"/><Relationship Id="rId1" Type="http://schemas.openxmlformats.org/officeDocument/2006/relationships/tags" Target="../tags/tag18.xml"/><Relationship Id="rId2"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6.xml"/><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tags" Target="../tags/tag21.xml"/><Relationship Id="rId2"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7.xml"/><Relationship Id="rId5" Type="http://schemas.openxmlformats.org/officeDocument/2006/relationships/image" Target="../media/image25.png"/><Relationship Id="rId1" Type="http://schemas.openxmlformats.org/officeDocument/2006/relationships/tags" Target="../tags/tag23.xml"/><Relationship Id="rId2"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8.xml"/><Relationship Id="rId5" Type="http://schemas.openxmlformats.org/officeDocument/2006/relationships/image" Target="../media/image29.png"/><Relationship Id="rId1" Type="http://schemas.openxmlformats.org/officeDocument/2006/relationships/tags" Target="../tags/tag25.xml"/><Relationship Id="rId2"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tags" Target="../tags/tag27.xml"/><Relationship Id="rId2"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Layout" Target="../slideLayouts/slideLayout3.xml"/><Relationship Id="rId5" Type="http://schemas.openxmlformats.org/officeDocument/2006/relationships/notesSlide" Target="../notesSlides/notesSlide20.xml"/><Relationship Id="rId6" Type="http://schemas.openxmlformats.org/officeDocument/2006/relationships/image" Target="../media/image29.png"/><Relationship Id="rId7" Type="http://schemas.openxmlformats.org/officeDocument/2006/relationships/image" Target="../media/image35.png"/><Relationship Id="rId1" Type="http://schemas.openxmlformats.org/officeDocument/2006/relationships/tags" Target="../tags/tag29.xml"/><Relationship Id="rId2"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1.xml"/><Relationship Id="rId5" Type="http://schemas.openxmlformats.org/officeDocument/2006/relationships/image" Target="../media/image35.png"/><Relationship Id="rId1" Type="http://schemas.openxmlformats.org/officeDocument/2006/relationships/tags" Target="../tags/tag32.xml"/><Relationship Id="rId2"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2.xml"/><Relationship Id="rId5" Type="http://schemas.openxmlformats.org/officeDocument/2006/relationships/image" Target="../media/image35.png"/><Relationship Id="rId1" Type="http://schemas.openxmlformats.org/officeDocument/2006/relationships/tags" Target="../tags/tag34.xml"/><Relationship Id="rId2"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3.xml"/><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tags" Target="../tags/tag36.xml"/><Relationship Id="rId2"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4.xml"/><Relationship Id="rId5" Type="http://schemas.openxmlformats.org/officeDocument/2006/relationships/image" Target="../media/image40.png"/><Relationship Id="rId1" Type="http://schemas.openxmlformats.org/officeDocument/2006/relationships/tags" Target="../tags/tag38.xml"/><Relationship Id="rId2"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5.xml"/><Relationship Id="rId5" Type="http://schemas.openxmlformats.org/officeDocument/2006/relationships/image" Target="../media/image41.png"/><Relationship Id="rId1" Type="http://schemas.openxmlformats.org/officeDocument/2006/relationships/tags" Target="../tags/tag40.xml"/><Relationship Id="rId2"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slideLayout" Target="../slideLayouts/slideLayout3.xml"/><Relationship Id="rId5" Type="http://schemas.openxmlformats.org/officeDocument/2006/relationships/notesSlide" Target="../notesSlides/notesSlide26.xml"/><Relationship Id="rId6" Type="http://schemas.openxmlformats.org/officeDocument/2006/relationships/image" Target="../media/image42.png"/><Relationship Id="rId1" Type="http://schemas.openxmlformats.org/officeDocument/2006/relationships/tags" Target="../tags/tag42.xml"/><Relationship Id="rId2"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7.xml"/><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 Id="rId1" Type="http://schemas.openxmlformats.org/officeDocument/2006/relationships/tags" Target="../tags/tag45.xml"/><Relationship Id="rId2"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8.xml"/><Relationship Id="rId5" Type="http://schemas.openxmlformats.org/officeDocument/2006/relationships/image" Target="../media/image47.png"/><Relationship Id="rId6" Type="http://schemas.openxmlformats.org/officeDocument/2006/relationships/image" Target="../media/image37.png"/><Relationship Id="rId7" Type="http://schemas.openxmlformats.org/officeDocument/2006/relationships/image" Target="../media/image43.png"/><Relationship Id="rId8" Type="http://schemas.openxmlformats.org/officeDocument/2006/relationships/image" Target="../media/image39.png"/><Relationship Id="rId9" Type="http://schemas.openxmlformats.org/officeDocument/2006/relationships/image" Target="../media/image48.png"/><Relationship Id="rId1" Type="http://schemas.openxmlformats.org/officeDocument/2006/relationships/tags" Target="../tags/tag47.xml"/><Relationship Id="rId2" Type="http://schemas.openxmlformats.org/officeDocument/2006/relationships/tags" Target="../tags/tag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package" Target="../embeddings/Microsoft_Word_Document3.docx"/><Relationship Id="rId5" Type="http://schemas.openxmlformats.org/officeDocument/2006/relationships/image" Target="../media/image53.emf"/><Relationship Id="rId6" Type="http://schemas.openxmlformats.org/officeDocument/2006/relationships/image" Target="../media/image37.png"/><Relationship Id="rId7" Type="http://schemas.openxmlformats.org/officeDocument/2006/relationships/package" Target="../embeddings/Microsoft_Word_Document4.docx"/><Relationship Id="rId8" Type="http://schemas.openxmlformats.org/officeDocument/2006/relationships/image" Target="../media/image54.png"/><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1" Type="http://schemas.openxmlformats.org/officeDocument/2006/relationships/tags" Target="../tags/tag49.xml"/><Relationship Id="rId2" Type="http://schemas.openxmlformats.org/officeDocument/2006/relationships/tags" Target="../tags/tag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ags" Target="../tags/tag7.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3.png"/><Relationship Id="rId1" Type="http://schemas.openxmlformats.org/officeDocument/2006/relationships/tags" Target="../tags/tag8.x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png"/><Relationship Id="rId1" Type="http://schemas.openxmlformats.org/officeDocument/2006/relationships/tags" Target="../tags/tag9.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dirty="0" err="1" smtClean="0"/>
              <a:t>LilyPad</a:t>
            </a:r>
            <a:r>
              <a:rPr lang="en-US" dirty="0" smtClean="0"/>
              <a:t> Training</a:t>
            </a:r>
            <a:br>
              <a:rPr lang="en-US" dirty="0" smtClean="0"/>
            </a:br>
            <a:r>
              <a:rPr lang="en-US" dirty="0" smtClean="0"/>
              <a:t>Centennial Elementary 2012</a:t>
            </a:r>
            <a:endParaRPr lang="en-US" dirty="0"/>
          </a:p>
        </p:txBody>
      </p:sp>
      <p:sp>
        <p:nvSpPr>
          <p:cNvPr id="3" name="Subtitle 2"/>
          <p:cNvSpPr>
            <a:spLocks noGrp="1"/>
          </p:cNvSpPr>
          <p:nvPr>
            <p:ph type="subTitle" idx="1"/>
            <p:custDataLst>
              <p:tags r:id="rId3"/>
            </p:custDataLst>
          </p:nvPr>
        </p:nvSpPr>
        <p:spPr>
          <a:xfrm>
            <a:off x="3962400" y="4038600"/>
            <a:ext cx="4772528" cy="1981200"/>
          </a:xfrm>
        </p:spPr>
        <p:txBody>
          <a:bodyPr>
            <a:normAutofit/>
          </a:bodyPr>
          <a:lstStyle/>
          <a:p>
            <a:r>
              <a:rPr lang="en-US" sz="2400" dirty="0"/>
              <a:t>Material by Linz </a:t>
            </a:r>
            <a:r>
              <a:rPr lang="en-US" sz="2400" dirty="0" smtClean="0"/>
              <a:t>Craig</a:t>
            </a:r>
            <a:endParaRPr lang="en-US" sz="1600" dirty="0"/>
          </a:p>
          <a:p>
            <a:r>
              <a:rPr lang="en-US" sz="1600" dirty="0" smtClean="0"/>
              <a:t>Revision by Sarah </a:t>
            </a:r>
            <a:r>
              <a:rPr lang="en-US" sz="1600" dirty="0" err="1" smtClean="0"/>
              <a:t>Bloms</a:t>
            </a:r>
            <a:endParaRPr lang="en-US" sz="1600" dirty="0"/>
          </a:p>
          <a:p>
            <a:r>
              <a:rPr lang="en-US" sz="1600" dirty="0" smtClean="0"/>
              <a:t>Additional </a:t>
            </a:r>
            <a:r>
              <a:rPr lang="en-US" sz="1600" dirty="0"/>
              <a:t>images by </a:t>
            </a:r>
            <a:r>
              <a:rPr lang="en-US" sz="1600" dirty="0" err="1"/>
              <a:t>Modkit</a:t>
            </a:r>
            <a:r>
              <a:rPr lang="en-US" sz="1600" dirty="0"/>
              <a:t> &amp; Adam Meyer</a:t>
            </a:r>
          </a:p>
        </p:txBody>
      </p:sp>
      <p:pic>
        <p:nvPicPr>
          <p:cNvPr id="4" name="Picture 3"/>
          <p:cNvPicPr/>
          <p:nvPr/>
        </p:nvPicPr>
        <p:blipFill>
          <a:blip r:embed="rId6">
            <a:extLst>
              <a:ext uri="{28A0092B-C50C-407E-A947-70E740481C1C}">
                <a14:useLocalDpi xmlns:a14="http://schemas.microsoft.com/office/drawing/2010/main" val="0"/>
              </a:ext>
            </a:extLst>
          </a:blip>
          <a:stretch>
            <a:fillRect/>
          </a:stretch>
        </p:blipFill>
        <p:spPr>
          <a:xfrm>
            <a:off x="5486400" y="5029200"/>
            <a:ext cx="3200400" cy="1600200"/>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t="19246" r="52380" b="51104"/>
          <a:stretch/>
        </p:blipFill>
        <p:spPr bwMode="auto">
          <a:xfrm>
            <a:off x="228600" y="3352800"/>
            <a:ext cx="5122545" cy="318897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400800" y="990600"/>
            <a:ext cx="1905000" cy="1295400"/>
          </a:xfrm>
          <a:prstGeom prst="rect">
            <a:avLst/>
          </a:prstGeom>
          <a:noFill/>
        </p:spPr>
        <p:txBody>
          <a:bodyPr wrap="square" rtlCol="0">
            <a:normAutofit lnSpcReduction="10000"/>
          </a:bodyPr>
          <a:lstStyle/>
          <a:p>
            <a:pPr algn="ctr"/>
            <a:r>
              <a:rPr lang="en-US" sz="4000" b="1" u="sng" dirty="0" smtClean="0"/>
              <a:t>Look closely!</a:t>
            </a:r>
          </a:p>
          <a:p>
            <a:endParaRPr lang="en-US" sz="7200" dirty="0"/>
          </a:p>
        </p:txBody>
      </p:sp>
      <p:pic>
        <p:nvPicPr>
          <p:cNvPr id="8" name="Picture 7" descr="AA002733.png"/>
          <p:cNvPicPr>
            <a:picLocks noChangeAspect="1"/>
          </p:cNvPicPr>
          <p:nvPr/>
        </p:nvPicPr>
        <p:blipFill>
          <a:blip r:embed="rId4" cstate="print">
            <a:alphaModFix amt="40000"/>
            <a:extLst>
              <a:ext uri="{28A0092B-C50C-407E-A947-70E740481C1C}">
                <a14:useLocalDpi xmlns:a14="http://schemas.microsoft.com/office/drawing/2010/main" val="0"/>
              </a:ext>
            </a:extLst>
          </a:blip>
          <a:stretch>
            <a:fillRect/>
          </a:stretch>
        </p:blipFill>
        <p:spPr>
          <a:xfrm rot="1046170">
            <a:off x="3020905" y="5437"/>
            <a:ext cx="5616642" cy="3223455"/>
          </a:xfrm>
          <a:prstGeom prst="rect">
            <a:avLst/>
          </a:prstGeom>
          <a:effectLst/>
        </p:spPr>
      </p:pic>
      <p:sp>
        <p:nvSpPr>
          <p:cNvPr id="9" name="Rectangle 8"/>
          <p:cNvSpPr/>
          <p:nvPr/>
        </p:nvSpPr>
        <p:spPr>
          <a:xfrm>
            <a:off x="5486400" y="2971800"/>
            <a:ext cx="3429000" cy="3539431"/>
          </a:xfrm>
          <a:prstGeom prst="rect">
            <a:avLst/>
          </a:prstGeom>
        </p:spPr>
        <p:txBody>
          <a:bodyPr wrap="square">
            <a:spAutoFit/>
          </a:bodyPr>
          <a:lstStyle/>
          <a:p>
            <a:r>
              <a:rPr lang="en-US" sz="2800" dirty="0"/>
              <a:t>Do you see the wires that are running to the sensors, LEDs, and buttons?</a:t>
            </a:r>
          </a:p>
          <a:p>
            <a:endParaRPr lang="en-US" sz="2800" dirty="0"/>
          </a:p>
          <a:p>
            <a:r>
              <a:rPr lang="en-US" sz="2800" dirty="0"/>
              <a:t>The microcontroller can already talk to the inputs and outputs!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Point Star 3"/>
          <p:cNvSpPr/>
          <p:nvPr/>
        </p:nvSpPr>
        <p:spPr>
          <a:xfrm>
            <a:off x="6629400" y="1066800"/>
            <a:ext cx="2667000" cy="3886200"/>
          </a:xfrm>
          <a:prstGeom prst="star16">
            <a:avLst/>
          </a:prstGeom>
          <a:solidFill>
            <a:srgbClr val="FFFF0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728" name="Rectangle 16"/>
          <p:cNvSpPr>
            <a:spLocks noGrp="1" noChangeArrowheads="1"/>
          </p:cNvSpPr>
          <p:nvPr>
            <p:ph type="title"/>
            <p:custDataLst>
              <p:tags r:id="rId3"/>
            </p:custDataLst>
          </p:nvPr>
        </p:nvSpPr>
        <p:spPr>
          <a:xfrm>
            <a:off x="609600" y="76200"/>
            <a:ext cx="7620000" cy="990600"/>
          </a:xfrm>
        </p:spPr>
        <p:txBody>
          <a:bodyPr>
            <a:normAutofit fontScale="90000"/>
          </a:bodyPr>
          <a:lstStyle/>
          <a:p>
            <a:pPr algn="ctr">
              <a:defRPr/>
            </a:pPr>
            <a:r>
              <a:rPr lang="en-US" dirty="0" smtClean="0"/>
              <a:t>The Outputs</a:t>
            </a:r>
            <a:r>
              <a:rPr lang="en-US" sz="2800" dirty="0" smtClean="0"/>
              <a:t/>
            </a:r>
            <a:br>
              <a:rPr lang="en-US" sz="2800" dirty="0" smtClean="0"/>
            </a:br>
            <a:r>
              <a:rPr lang="en-US" sz="2800" dirty="0" smtClean="0"/>
              <a:t>(Can change the real world in some way)</a:t>
            </a:r>
          </a:p>
        </p:txBody>
      </p:sp>
      <p:graphicFrame>
        <p:nvGraphicFramePr>
          <p:cNvPr id="2" name="Object 1"/>
          <p:cNvGraphicFramePr>
            <a:graphicFrameLocks noChangeAspect="1"/>
          </p:cNvGraphicFramePr>
          <p:nvPr>
            <p:extLst>
              <p:ext uri="{D42A27DB-BD31-4B8C-83A1-F6EECF244321}">
                <p14:modId xmlns:p14="http://schemas.microsoft.com/office/powerpoint/2010/main" val="3844689820"/>
              </p:ext>
            </p:extLst>
          </p:nvPr>
        </p:nvGraphicFramePr>
        <p:xfrm>
          <a:off x="838200" y="1447800"/>
          <a:ext cx="5638800" cy="5054600"/>
        </p:xfrm>
        <a:graphic>
          <a:graphicData uri="http://schemas.openxmlformats.org/presentationml/2006/ole">
            <mc:AlternateContent xmlns:mc="http://schemas.openxmlformats.org/markup-compatibility/2006">
              <mc:Choice xmlns:v="urn:schemas-microsoft-com:vml" Requires="v">
                <p:oleObj spid="_x0000_s1080" name="Document" r:id="rId6" imgW="5638800" imgH="5054600" progId="Word.Document.12">
                  <p:embed/>
                </p:oleObj>
              </mc:Choice>
              <mc:Fallback>
                <p:oleObj name="Document" r:id="rId6" imgW="5638800" imgH="5054600" progId="Word.Document.12">
                  <p:embed/>
                  <p:pic>
                    <p:nvPicPr>
                      <p:cNvPr id="0" name=""/>
                      <p:cNvPicPr/>
                      <p:nvPr/>
                    </p:nvPicPr>
                    <p:blipFill>
                      <a:blip r:embed="rId7"/>
                      <a:stretch>
                        <a:fillRect/>
                      </a:stretch>
                    </p:blipFill>
                    <p:spPr>
                      <a:xfrm>
                        <a:off x="838200" y="1447800"/>
                        <a:ext cx="5638800" cy="5054600"/>
                      </a:xfrm>
                      <a:prstGeom prst="rect">
                        <a:avLst/>
                      </a:prstGeom>
                    </p:spPr>
                  </p:pic>
                </p:oleObj>
              </mc:Fallback>
            </mc:AlternateContent>
          </a:graphicData>
        </a:graphic>
      </p:graphicFrame>
      <p:sp>
        <p:nvSpPr>
          <p:cNvPr id="3" name="Rectangle 2"/>
          <p:cNvSpPr/>
          <p:nvPr/>
        </p:nvSpPr>
        <p:spPr>
          <a:xfrm>
            <a:off x="7162800" y="1828800"/>
            <a:ext cx="1676400" cy="2308324"/>
          </a:xfrm>
          <a:prstGeom prst="rect">
            <a:avLst/>
          </a:prstGeom>
        </p:spPr>
        <p:txBody>
          <a:bodyPr wrap="square">
            <a:spAutoFit/>
          </a:bodyPr>
          <a:lstStyle/>
          <a:p>
            <a:pPr algn="ctr"/>
            <a:r>
              <a:rPr lang="en-US" dirty="0" smtClean="0"/>
              <a:t>Outputs are like your hands and feet!  Outputs can </a:t>
            </a:r>
            <a:r>
              <a:rPr lang="en-US" dirty="0"/>
              <a:t>make a system walk, pick stuff up or simply turn an LED on or </a:t>
            </a:r>
            <a:r>
              <a:rPr lang="en-US" dirty="0" smtClean="0"/>
              <a:t>off!</a:t>
            </a:r>
            <a:endParaRPr lang="en-US" dirty="0"/>
          </a:p>
        </p:txBody>
      </p:sp>
      <p:sp>
        <p:nvSpPr>
          <p:cNvPr id="5" name="16-Point Star 4"/>
          <p:cNvSpPr/>
          <p:nvPr/>
        </p:nvSpPr>
        <p:spPr>
          <a:xfrm>
            <a:off x="6705600" y="4419600"/>
            <a:ext cx="2514600" cy="2209800"/>
          </a:xfrm>
          <a:prstGeom prst="star16">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010400" y="4953000"/>
            <a:ext cx="1905000" cy="1077218"/>
          </a:xfrm>
          <a:prstGeom prst="rect">
            <a:avLst/>
          </a:prstGeom>
        </p:spPr>
        <p:txBody>
          <a:bodyPr wrap="square">
            <a:spAutoFit/>
          </a:bodyPr>
          <a:lstStyle/>
          <a:p>
            <a:pPr algn="ctr"/>
            <a:r>
              <a:rPr lang="en-US" sz="1600" dirty="0" smtClean="0"/>
              <a:t>Outputs can </a:t>
            </a:r>
            <a:r>
              <a:rPr lang="en-US" sz="1600" b="1" u="sng" dirty="0" smtClean="0"/>
              <a:t>NOT</a:t>
            </a:r>
            <a:r>
              <a:rPr lang="en-US" sz="1600" dirty="0" smtClean="0"/>
              <a:t> put things </a:t>
            </a:r>
            <a:r>
              <a:rPr lang="en-US" sz="1600" b="1" u="sng" dirty="0" smtClean="0"/>
              <a:t>IN</a:t>
            </a:r>
            <a:r>
              <a:rPr lang="en-US" sz="1600" dirty="0" smtClean="0"/>
              <a:t> the brain (microcontroller)!</a:t>
            </a:r>
            <a:endParaRPr lang="en-US" sz="1600" dirty="0"/>
          </a:p>
        </p:txBody>
      </p:sp>
      <p:pic>
        <p:nvPicPr>
          <p:cNvPr id="8" name="Picture 7"/>
          <p:cNvPicPr>
            <a:picLocks noChangeAspect="1"/>
          </p:cNvPicPr>
          <p:nvPr/>
        </p:nvPicPr>
        <p:blipFill>
          <a:blip r:embed="rId8"/>
          <a:stretch>
            <a:fillRect/>
          </a:stretch>
        </p:blipFill>
        <p:spPr>
          <a:xfrm>
            <a:off x="7086600" y="0"/>
            <a:ext cx="1066800" cy="1066800"/>
          </a:xfrm>
          <a:prstGeom prst="rect">
            <a:avLst/>
          </a:prstGeom>
        </p:spPr>
      </p:pic>
      <p:pic>
        <p:nvPicPr>
          <p:cNvPr id="6" name="Picture 5"/>
          <p:cNvPicPr>
            <a:picLocks noChangeAspect="1"/>
          </p:cNvPicPr>
          <p:nvPr/>
        </p:nvPicPr>
        <p:blipFill>
          <a:blip r:embed="rId9"/>
          <a:stretch>
            <a:fillRect/>
          </a:stretch>
        </p:blipFill>
        <p:spPr>
          <a:xfrm>
            <a:off x="8077200" y="-152400"/>
            <a:ext cx="1295400" cy="1295400"/>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Point Star 3"/>
          <p:cNvSpPr/>
          <p:nvPr/>
        </p:nvSpPr>
        <p:spPr>
          <a:xfrm>
            <a:off x="762000" y="1143000"/>
            <a:ext cx="2667000" cy="3886200"/>
          </a:xfrm>
          <a:prstGeom prst="star16">
            <a:avLst/>
          </a:prstGeom>
          <a:solidFill>
            <a:srgbClr val="FFFF0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728" name="Rectangle 16"/>
          <p:cNvSpPr>
            <a:spLocks noGrp="1" noChangeArrowheads="1"/>
          </p:cNvSpPr>
          <p:nvPr>
            <p:ph type="title"/>
            <p:custDataLst>
              <p:tags r:id="rId3"/>
            </p:custDataLst>
          </p:nvPr>
        </p:nvSpPr>
        <p:spPr>
          <a:xfrm>
            <a:off x="990600" y="228600"/>
            <a:ext cx="7620000" cy="1143000"/>
          </a:xfrm>
        </p:spPr>
        <p:txBody>
          <a:bodyPr>
            <a:normAutofit fontScale="90000"/>
          </a:bodyPr>
          <a:lstStyle/>
          <a:p>
            <a:pPr algn="ctr">
              <a:defRPr/>
            </a:pPr>
            <a:r>
              <a:rPr lang="en-US" dirty="0" smtClean="0"/>
              <a:t>The Inputs</a:t>
            </a:r>
            <a:r>
              <a:rPr lang="en-US" sz="2800" dirty="0" smtClean="0"/>
              <a:t/>
            </a:r>
            <a:br>
              <a:rPr lang="en-US" sz="2800" dirty="0" smtClean="0"/>
            </a:br>
            <a:r>
              <a:rPr lang="en-US" sz="2800" dirty="0" smtClean="0"/>
              <a:t>(Takes real-world information and sends it back into microcontroller)</a:t>
            </a:r>
          </a:p>
        </p:txBody>
      </p:sp>
      <p:sp>
        <p:nvSpPr>
          <p:cNvPr id="3" name="Rectangle 2"/>
          <p:cNvSpPr/>
          <p:nvPr/>
        </p:nvSpPr>
        <p:spPr>
          <a:xfrm>
            <a:off x="1219200" y="1981200"/>
            <a:ext cx="1676400" cy="2308324"/>
          </a:xfrm>
          <a:prstGeom prst="rect">
            <a:avLst/>
          </a:prstGeom>
        </p:spPr>
        <p:txBody>
          <a:bodyPr wrap="square">
            <a:spAutoFit/>
          </a:bodyPr>
          <a:lstStyle/>
          <a:p>
            <a:pPr algn="ctr"/>
            <a:r>
              <a:rPr lang="en-US" dirty="0" smtClean="0"/>
              <a:t>Inputs are like your eyes and ears!  Inputs take IN information and send it back to the brain!</a:t>
            </a:r>
            <a:endParaRPr lang="en-US" dirty="0"/>
          </a:p>
        </p:txBody>
      </p:sp>
      <p:pic>
        <p:nvPicPr>
          <p:cNvPr id="6" name="Picture 5"/>
          <p:cNvPicPr>
            <a:picLocks noChangeAspect="1"/>
          </p:cNvPicPr>
          <p:nvPr/>
        </p:nvPicPr>
        <p:blipFill>
          <a:blip r:embed="rId6"/>
          <a:stretch>
            <a:fillRect/>
          </a:stretch>
        </p:blipFill>
        <p:spPr>
          <a:xfrm>
            <a:off x="762000" y="5257800"/>
            <a:ext cx="1003300" cy="1003300"/>
          </a:xfrm>
          <a:prstGeom prst="rect">
            <a:avLst/>
          </a:prstGeom>
        </p:spPr>
      </p:pic>
      <p:pic>
        <p:nvPicPr>
          <p:cNvPr id="7" name="Picture 6"/>
          <p:cNvPicPr>
            <a:picLocks noChangeAspect="1"/>
          </p:cNvPicPr>
          <p:nvPr/>
        </p:nvPicPr>
        <p:blipFill>
          <a:blip r:embed="rId7"/>
          <a:stretch>
            <a:fillRect/>
          </a:stretch>
        </p:blipFill>
        <p:spPr>
          <a:xfrm>
            <a:off x="1981200" y="5334000"/>
            <a:ext cx="1155700" cy="115570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419793574"/>
              </p:ext>
            </p:extLst>
          </p:nvPr>
        </p:nvGraphicFramePr>
        <p:xfrm>
          <a:off x="3733800" y="1723081"/>
          <a:ext cx="5181600" cy="5134919"/>
        </p:xfrm>
        <a:graphic>
          <a:graphicData uri="http://schemas.openxmlformats.org/presentationml/2006/ole">
            <mc:AlternateContent xmlns:mc="http://schemas.openxmlformats.org/markup-compatibility/2006">
              <mc:Choice xmlns:v="urn:schemas-microsoft-com:vml" Requires="v">
                <p:oleObj spid="_x0000_s2100" name="Document" r:id="rId8" imgW="5638800" imgH="5588000" progId="Word.Document.12">
                  <p:embed/>
                </p:oleObj>
              </mc:Choice>
              <mc:Fallback>
                <p:oleObj name="Document" r:id="rId8" imgW="5638800" imgH="5588000" progId="Word.Document.12">
                  <p:embed/>
                  <p:pic>
                    <p:nvPicPr>
                      <p:cNvPr id="0" name=""/>
                      <p:cNvPicPr/>
                      <p:nvPr/>
                    </p:nvPicPr>
                    <p:blipFill>
                      <a:blip r:embed="rId9"/>
                      <a:stretch>
                        <a:fillRect/>
                      </a:stretch>
                    </p:blipFill>
                    <p:spPr>
                      <a:xfrm>
                        <a:off x="3733800" y="1723081"/>
                        <a:ext cx="5181600" cy="5134919"/>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731152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077200" cy="1295400"/>
          </a:xfrm>
        </p:spPr>
        <p:txBody>
          <a:bodyPr>
            <a:normAutofit fontScale="90000"/>
          </a:bodyPr>
          <a:lstStyle/>
          <a:p>
            <a:r>
              <a:rPr lang="en-US" dirty="0" smtClean="0"/>
              <a:t>Now we can start telling our robot brain what to do!</a:t>
            </a:r>
            <a:br>
              <a:rPr lang="en-US" dirty="0" smtClean="0"/>
            </a:br>
            <a:r>
              <a:rPr lang="en-US" dirty="0"/>
              <a:t/>
            </a:r>
            <a:br>
              <a:rPr lang="en-US" dirty="0"/>
            </a:br>
            <a:r>
              <a:rPr lang="en-US" dirty="0" smtClean="0"/>
              <a:t>1) Open </a:t>
            </a:r>
            <a:r>
              <a:rPr lang="en-US" dirty="0" err="1" smtClean="0"/>
              <a:t>ModKit</a:t>
            </a:r>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l="13643" t="12939" r="12723" b="11563"/>
          <a:stretch/>
        </p:blipFill>
        <p:spPr bwMode="auto">
          <a:xfrm>
            <a:off x="5334000" y="990600"/>
            <a:ext cx="3505200" cy="2458085"/>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a:xfrm>
            <a:off x="914400" y="4114800"/>
            <a:ext cx="3962400" cy="129540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dirty="0" smtClean="0"/>
              <a:t>2) Select the </a:t>
            </a:r>
            <a:r>
              <a:rPr lang="en-US" dirty="0" err="1" smtClean="0"/>
              <a:t>LilyPad</a:t>
            </a:r>
            <a:r>
              <a:rPr lang="en-US" dirty="0" smtClean="0"/>
              <a:t> board on the lower left.</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334000" y="3657600"/>
            <a:ext cx="3505200" cy="2514600"/>
          </a:xfrm>
          <a:prstGeom prst="rect">
            <a:avLst/>
          </a:prstGeom>
        </p:spPr>
      </p:pic>
      <p:sp>
        <p:nvSpPr>
          <p:cNvPr id="7" name="Right Arrow 6"/>
          <p:cNvSpPr/>
          <p:nvPr/>
        </p:nvSpPr>
        <p:spPr>
          <a:xfrm rot="21285951">
            <a:off x="3922030" y="5460694"/>
            <a:ext cx="2819400" cy="914400"/>
          </a:xfrm>
          <a:prstGeom prst="rightArrow">
            <a:avLst/>
          </a:prstGeom>
          <a:solidFill>
            <a:srgbClr val="FF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2865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1219200" y="914400"/>
            <a:ext cx="7315200" cy="5715000"/>
          </a:xfrm>
          <a:prstGeom prst="rect">
            <a:avLst/>
          </a:prstGeom>
        </p:spPr>
      </p:pic>
      <p:sp>
        <p:nvSpPr>
          <p:cNvPr id="9" name="Rectangle 16"/>
          <p:cNvSpPr>
            <a:spLocks noGrp="1" noChangeArrowheads="1"/>
          </p:cNvSpPr>
          <p:nvPr>
            <p:ph type="title"/>
            <p:custDataLst>
              <p:tags r:id="rId2"/>
            </p:custDataLst>
          </p:nvPr>
        </p:nvSpPr>
        <p:spPr>
          <a:xfrm>
            <a:off x="838200" y="228600"/>
            <a:ext cx="7924800" cy="533400"/>
          </a:xfrm>
        </p:spPr>
        <p:txBody>
          <a:bodyPr>
            <a:normAutofit fontScale="90000"/>
          </a:bodyPr>
          <a:lstStyle/>
          <a:p>
            <a:pPr algn="ctr">
              <a:defRPr/>
            </a:pPr>
            <a:r>
              <a:rPr lang="en-US" dirty="0" smtClean="0"/>
              <a:t>Your screen should look like this!</a:t>
            </a:r>
            <a:endParaRPr lang="en-US" sz="2800" dirty="0" smtClean="0"/>
          </a:p>
        </p:txBody>
      </p:sp>
    </p:spTree>
    <p:custDataLst>
      <p:tags r:id="rId1"/>
    </p:custData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914400" y="228600"/>
            <a:ext cx="7848600" cy="6248400"/>
          </a:xfrm>
          <a:prstGeom prst="rect">
            <a:avLst/>
          </a:prstGeom>
        </p:spPr>
      </p:pic>
      <p:sp>
        <p:nvSpPr>
          <p:cNvPr id="9" name="Rectangle 16"/>
          <p:cNvSpPr>
            <a:spLocks noGrp="1" noChangeArrowheads="1"/>
          </p:cNvSpPr>
          <p:nvPr>
            <p:ph type="title"/>
            <p:custDataLst>
              <p:tags r:id="rId2"/>
            </p:custDataLst>
          </p:nvPr>
        </p:nvSpPr>
        <p:spPr>
          <a:xfrm>
            <a:off x="4267200" y="1676400"/>
            <a:ext cx="4191000" cy="1143000"/>
          </a:xfrm>
        </p:spPr>
        <p:txBody>
          <a:bodyPr>
            <a:normAutofit fontScale="90000"/>
          </a:bodyPr>
          <a:lstStyle/>
          <a:p>
            <a:pPr algn="ctr">
              <a:defRPr/>
            </a:pPr>
            <a:r>
              <a:rPr lang="en-US" dirty="0" smtClean="0"/>
              <a:t>Can your computer talk to your </a:t>
            </a:r>
            <a:r>
              <a:rPr lang="en-US" dirty="0" err="1" smtClean="0"/>
              <a:t>LilyPad</a:t>
            </a:r>
            <a:r>
              <a:rPr lang="en-US" dirty="0" smtClean="0"/>
              <a:t>?</a:t>
            </a:r>
            <a:endParaRPr lang="en-US" sz="2800" dirty="0" smtClean="0"/>
          </a:p>
        </p:txBody>
      </p:sp>
      <p:sp>
        <p:nvSpPr>
          <p:cNvPr id="7" name="Title 1"/>
          <p:cNvSpPr txBox="1">
            <a:spLocks/>
          </p:cNvSpPr>
          <p:nvPr/>
        </p:nvSpPr>
        <p:spPr>
          <a:xfrm>
            <a:off x="3962400" y="3886200"/>
            <a:ext cx="3962400" cy="1295400"/>
          </a:xfrm>
          <a:prstGeom prst="rect">
            <a:avLst/>
          </a:prstGeom>
        </p:spPr>
        <p:txBody>
          <a:bodyPr vert="horz" lIns="91440" tIns="45720" rIns="91440" bIns="45720" rtlCol="0" anchor="ctr">
            <a:normAutofit fontScale="82500" lnSpcReduction="100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dirty="0" smtClean="0"/>
              <a:t>Click on the “Hardware” button.</a:t>
            </a:r>
            <a:endParaRPr lang="en-US" dirty="0"/>
          </a:p>
        </p:txBody>
      </p:sp>
      <p:sp>
        <p:nvSpPr>
          <p:cNvPr id="3" name="Up Arrow 2"/>
          <p:cNvSpPr/>
          <p:nvPr/>
        </p:nvSpPr>
        <p:spPr>
          <a:xfrm rot="20568828">
            <a:off x="3160724" y="1113713"/>
            <a:ext cx="762000" cy="2941244"/>
          </a:xfrm>
          <a:prstGeom prst="up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7108212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914400" y="914400"/>
            <a:ext cx="4953000" cy="3581400"/>
          </a:xfrm>
          <a:prstGeom prst="rect">
            <a:avLst/>
          </a:prstGeom>
        </p:spPr>
      </p:pic>
      <p:sp>
        <p:nvSpPr>
          <p:cNvPr id="8" name="Rectangle 16"/>
          <p:cNvSpPr>
            <a:spLocks noGrp="1" noChangeArrowheads="1"/>
          </p:cNvSpPr>
          <p:nvPr>
            <p:ph type="title"/>
            <p:custDataLst>
              <p:tags r:id="rId2"/>
            </p:custDataLst>
          </p:nvPr>
        </p:nvSpPr>
        <p:spPr>
          <a:xfrm>
            <a:off x="838200" y="228600"/>
            <a:ext cx="7924800" cy="533400"/>
          </a:xfrm>
        </p:spPr>
        <p:txBody>
          <a:bodyPr>
            <a:normAutofit fontScale="90000"/>
          </a:bodyPr>
          <a:lstStyle/>
          <a:p>
            <a:pPr algn="ctr">
              <a:defRPr/>
            </a:pPr>
            <a:r>
              <a:rPr lang="en-US" dirty="0" smtClean="0"/>
              <a:t>Now it looks like this!</a:t>
            </a:r>
            <a:endParaRPr lang="en-US" sz="2800" dirty="0" smtClean="0"/>
          </a:p>
        </p:txBody>
      </p:sp>
      <p:sp>
        <p:nvSpPr>
          <p:cNvPr id="9" name="Rectangle 8"/>
          <p:cNvSpPr/>
          <p:nvPr/>
        </p:nvSpPr>
        <p:spPr>
          <a:xfrm>
            <a:off x="6029663" y="1402835"/>
            <a:ext cx="2428537" cy="3108544"/>
          </a:xfrm>
          <a:prstGeom prst="rect">
            <a:avLst/>
          </a:prstGeom>
        </p:spPr>
        <p:txBody>
          <a:bodyPr wrap="square">
            <a:spAutoFit/>
          </a:bodyPr>
          <a:lstStyle/>
          <a:p>
            <a:r>
              <a:rPr lang="en-US" sz="2800" dirty="0" smtClean="0">
                <a:ea typeface="Zapf Dingbats"/>
                <a:cs typeface="Zapf Dingbats"/>
              </a:rPr>
              <a:t>CHECK:</a:t>
            </a:r>
          </a:p>
          <a:p>
            <a:r>
              <a:rPr lang="en-US" sz="2800" dirty="0" smtClean="0">
                <a:latin typeface="Zapf Dingbats"/>
                <a:ea typeface="Zapf Dingbats"/>
                <a:cs typeface="Zapf Dingbats"/>
              </a:rPr>
              <a:t>✔</a:t>
            </a:r>
            <a:r>
              <a:rPr lang="en-US" sz="2800" dirty="0"/>
              <a:t>T</a:t>
            </a:r>
            <a:r>
              <a:rPr lang="en-US" sz="2800" dirty="0" smtClean="0"/>
              <a:t>ype </a:t>
            </a:r>
            <a:r>
              <a:rPr lang="en-US" sz="2800" dirty="0"/>
              <a:t>of Board you are programming </a:t>
            </a:r>
            <a:endParaRPr lang="en-US" sz="2800" dirty="0" smtClean="0"/>
          </a:p>
          <a:p>
            <a:r>
              <a:rPr lang="en-US" sz="2800" dirty="0" smtClean="0">
                <a:latin typeface="Zapf Dingbats"/>
                <a:ea typeface="Zapf Dingbats"/>
                <a:cs typeface="Zapf Dingbats"/>
              </a:rPr>
              <a:t>✔</a:t>
            </a:r>
            <a:r>
              <a:rPr lang="en-US" sz="2800" dirty="0" smtClean="0"/>
              <a:t>COM </a:t>
            </a:r>
            <a:r>
              <a:rPr lang="en-US" sz="2800" dirty="0"/>
              <a:t>Port the Board is plugged into </a:t>
            </a:r>
          </a:p>
        </p:txBody>
      </p:sp>
      <p:sp>
        <p:nvSpPr>
          <p:cNvPr id="11" name="Rectangle 16"/>
          <p:cNvSpPr txBox="1">
            <a:spLocks noChangeArrowheads="1"/>
          </p:cNvSpPr>
          <p:nvPr>
            <p:custDataLst>
              <p:tags r:id="rId3"/>
            </p:custDataLst>
          </p:nvPr>
        </p:nvSpPr>
        <p:spPr>
          <a:xfrm>
            <a:off x="762000" y="4800600"/>
            <a:ext cx="7620000" cy="1371600"/>
          </a:xfrm>
          <a:prstGeom prst="rect">
            <a:avLst/>
          </a:prstGeom>
        </p:spPr>
        <p:txBody>
          <a:bodyPr vert="horz" lIns="91440" tIns="45720" rIns="91440" bIns="45720" rtlCol="0" anchor="ctr" anchorCtr="0">
            <a:normAutofit fontScale="97500" lnSpcReduction="10000"/>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ctr">
              <a:defRPr/>
            </a:pPr>
            <a:r>
              <a:rPr lang="en-US" dirty="0" smtClean="0"/>
              <a:t>Let’s make sure that the </a:t>
            </a:r>
            <a:r>
              <a:rPr lang="en-US" dirty="0" err="1" smtClean="0"/>
              <a:t>LilyPad</a:t>
            </a:r>
            <a:r>
              <a:rPr lang="en-US" dirty="0" smtClean="0"/>
              <a:t> </a:t>
            </a:r>
            <a:r>
              <a:rPr lang="en-US" dirty="0" err="1" smtClean="0"/>
              <a:t>Protosnap</a:t>
            </a:r>
            <a:r>
              <a:rPr lang="en-US" dirty="0" smtClean="0"/>
              <a:t> is selected.</a:t>
            </a:r>
            <a:endParaRPr lang="en-US" sz="2800" dirty="0" smtClean="0"/>
          </a:p>
        </p:txBody>
      </p:sp>
      <p:sp>
        <p:nvSpPr>
          <p:cNvPr id="12" name="Right Arrow 11"/>
          <p:cNvSpPr/>
          <p:nvPr/>
        </p:nvSpPr>
        <p:spPr>
          <a:xfrm rot="17753070">
            <a:off x="796698" y="2242470"/>
            <a:ext cx="1905000" cy="762000"/>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Grp="1" noChangeArrowheads="1"/>
          </p:cNvSpPr>
          <p:nvPr>
            <p:ph type="title"/>
            <p:custDataLst>
              <p:tags r:id="rId2"/>
            </p:custDataLst>
          </p:nvPr>
        </p:nvSpPr>
        <p:spPr>
          <a:xfrm>
            <a:off x="838200" y="381000"/>
            <a:ext cx="7924800" cy="533400"/>
          </a:xfrm>
        </p:spPr>
        <p:txBody>
          <a:bodyPr>
            <a:normAutofit fontScale="90000"/>
          </a:bodyPr>
          <a:lstStyle/>
          <a:p>
            <a:pPr algn="ctr">
              <a:defRPr/>
            </a:pPr>
            <a:r>
              <a:rPr lang="en-US" dirty="0" smtClean="0"/>
              <a:t>Let’s make sure we are talking to the right connection!</a:t>
            </a:r>
            <a:endParaRPr lang="en-US" sz="2800" dirty="0" smtClean="0"/>
          </a:p>
        </p:txBody>
      </p:sp>
      <p:sp>
        <p:nvSpPr>
          <p:cNvPr id="9" name="Rectangle 8"/>
          <p:cNvSpPr/>
          <p:nvPr/>
        </p:nvSpPr>
        <p:spPr>
          <a:xfrm>
            <a:off x="6029663" y="1402835"/>
            <a:ext cx="2428537" cy="4832093"/>
          </a:xfrm>
          <a:prstGeom prst="rect">
            <a:avLst/>
          </a:prstGeom>
        </p:spPr>
        <p:txBody>
          <a:bodyPr wrap="square">
            <a:spAutoFit/>
          </a:bodyPr>
          <a:lstStyle/>
          <a:p>
            <a:r>
              <a:rPr lang="en-US" sz="2800" dirty="0" smtClean="0">
                <a:ea typeface="Zapf Dingbats"/>
                <a:cs typeface="Zapf Dingbats"/>
              </a:rPr>
              <a:t>Click on “Select Port” at the top.</a:t>
            </a:r>
          </a:p>
          <a:p>
            <a:endParaRPr lang="en-US" sz="2800" dirty="0">
              <a:ea typeface="Zapf Dingbats"/>
              <a:cs typeface="Zapf Dingbats"/>
            </a:endParaRPr>
          </a:p>
          <a:p>
            <a:r>
              <a:rPr lang="en-US" sz="2800" dirty="0" smtClean="0"/>
              <a:t>Click on </a:t>
            </a:r>
            <a:r>
              <a:rPr lang="en-US" sz="2800" dirty="0"/>
              <a:t>“</a:t>
            </a:r>
            <a:r>
              <a:rPr lang="en-US" sz="2800" dirty="0" err="1"/>
              <a:t>usbserial</a:t>
            </a:r>
            <a:r>
              <a:rPr lang="en-US" sz="2800" dirty="0"/>
              <a:t>-</a:t>
            </a:r>
            <a:r>
              <a:rPr lang="en-US" sz="2800" dirty="0" smtClean="0"/>
              <a:t>”  Is your number different than the person’s next to you?  Good!  </a:t>
            </a:r>
            <a:r>
              <a:rPr lang="en-US" sz="2800" dirty="0" smtClean="0">
                <a:sym typeface="Wingdings"/>
              </a:rPr>
              <a:t></a:t>
            </a:r>
            <a:endParaRPr lang="en-US" sz="2800" dirty="0"/>
          </a:p>
        </p:txBody>
      </p:sp>
      <p:pic>
        <p:nvPicPr>
          <p:cNvPr id="10" name="Picture 9"/>
          <p:cNvPicPr/>
          <p:nvPr/>
        </p:nvPicPr>
        <p:blipFill rotWithShape="1">
          <a:blip r:embed="rId5">
            <a:extLst>
              <a:ext uri="{28A0092B-C50C-407E-A947-70E740481C1C}">
                <a14:useLocalDpi xmlns:a14="http://schemas.microsoft.com/office/drawing/2010/main" val="0"/>
              </a:ext>
            </a:extLst>
          </a:blip>
          <a:srcRect l="18853" t="11016" r="55510" b="68165"/>
          <a:stretch/>
        </p:blipFill>
        <p:spPr bwMode="auto">
          <a:xfrm>
            <a:off x="1371600" y="1295400"/>
            <a:ext cx="4419600" cy="3048000"/>
          </a:xfrm>
          <a:prstGeom prst="rect">
            <a:avLst/>
          </a:prstGeom>
          <a:ln>
            <a:noFill/>
          </a:ln>
          <a:extLst>
            <a:ext uri="{53640926-AAD7-44d8-BBD7-CCE9431645EC}">
              <a14:shadowObscured xmlns:a14="http://schemas.microsoft.com/office/drawing/2010/main"/>
            </a:ext>
          </a:extLst>
        </p:spPr>
      </p:pic>
      <p:sp>
        <p:nvSpPr>
          <p:cNvPr id="12" name="Right Arrow 11"/>
          <p:cNvSpPr/>
          <p:nvPr/>
        </p:nvSpPr>
        <p:spPr>
          <a:xfrm rot="17753070">
            <a:off x="720499" y="3004471"/>
            <a:ext cx="1905000" cy="762000"/>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6">
            <a:extLst>
              <a:ext uri="{28A0092B-C50C-407E-A947-70E740481C1C}">
                <a14:useLocalDpi xmlns:a14="http://schemas.microsoft.com/office/drawing/2010/main" val="0"/>
              </a:ext>
            </a:extLst>
          </a:blip>
          <a:srcRect l="6864" r="8743" b="24884"/>
          <a:stretch/>
        </p:blipFill>
        <p:spPr bwMode="auto">
          <a:xfrm>
            <a:off x="1981200" y="4724400"/>
            <a:ext cx="3581400" cy="1371600"/>
          </a:xfrm>
          <a:prstGeom prst="rect">
            <a:avLst/>
          </a:prstGeom>
          <a:ln>
            <a:noFill/>
          </a:ln>
          <a:extLst>
            <a:ext uri="{53640926-AAD7-44d8-BBD7-CCE9431645EC}">
              <a14:shadowObscured xmlns:a14="http://schemas.microsoft.com/office/drawing/2010/main"/>
            </a:ext>
          </a:extLst>
        </p:spPr>
      </p:pic>
      <p:sp>
        <p:nvSpPr>
          <p:cNvPr id="14" name="Right Arrow 13"/>
          <p:cNvSpPr/>
          <p:nvPr/>
        </p:nvSpPr>
        <p:spPr>
          <a:xfrm rot="12768956">
            <a:off x="4855076" y="5865599"/>
            <a:ext cx="1905000" cy="762000"/>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71259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1219200" y="914400"/>
            <a:ext cx="7315200" cy="5715000"/>
          </a:xfrm>
          <a:prstGeom prst="rect">
            <a:avLst/>
          </a:prstGeom>
        </p:spPr>
      </p:pic>
      <p:sp>
        <p:nvSpPr>
          <p:cNvPr id="5" name="Rectangle 16"/>
          <p:cNvSpPr>
            <a:spLocks noGrp="1" noChangeArrowheads="1"/>
          </p:cNvSpPr>
          <p:nvPr>
            <p:ph type="title"/>
            <p:custDataLst>
              <p:tags r:id="rId1"/>
            </p:custDataLst>
          </p:nvPr>
        </p:nvSpPr>
        <p:spPr>
          <a:xfrm>
            <a:off x="838200" y="381000"/>
            <a:ext cx="7924800" cy="533400"/>
          </a:xfrm>
        </p:spPr>
        <p:txBody>
          <a:bodyPr>
            <a:normAutofit fontScale="90000"/>
          </a:bodyPr>
          <a:lstStyle/>
          <a:p>
            <a:pPr algn="ctr">
              <a:defRPr/>
            </a:pPr>
            <a:r>
              <a:rPr lang="en-US" dirty="0" smtClean="0"/>
              <a:t>Time to write some code!</a:t>
            </a:r>
            <a:endParaRPr lang="en-US" sz="2800" dirty="0" smtClean="0"/>
          </a:p>
        </p:txBody>
      </p:sp>
      <p:sp>
        <p:nvSpPr>
          <p:cNvPr id="8" name="Rectangle 16"/>
          <p:cNvSpPr txBox="1">
            <a:spLocks noChangeArrowheads="1"/>
          </p:cNvSpPr>
          <p:nvPr>
            <p:custDataLst>
              <p:tags r:id="rId2"/>
            </p:custDataLst>
          </p:nvPr>
        </p:nvSpPr>
        <p:spPr>
          <a:xfrm>
            <a:off x="1981200" y="4724400"/>
            <a:ext cx="7924800" cy="11430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defRPr/>
            </a:pPr>
            <a:r>
              <a:rPr lang="en-US" dirty="0" smtClean="0"/>
              <a:t>Click on “Blocks” </a:t>
            </a:r>
          </a:p>
          <a:p>
            <a:pPr algn="ctr">
              <a:defRPr/>
            </a:pPr>
            <a:r>
              <a:rPr lang="en-US" dirty="0" smtClean="0"/>
              <a:t>view to get started</a:t>
            </a:r>
          </a:p>
        </p:txBody>
      </p:sp>
      <p:sp>
        <p:nvSpPr>
          <p:cNvPr id="7" name="Up Arrow 6"/>
          <p:cNvSpPr/>
          <p:nvPr/>
        </p:nvSpPr>
        <p:spPr>
          <a:xfrm rot="20568828">
            <a:off x="3694125" y="1723313"/>
            <a:ext cx="762000" cy="2941244"/>
          </a:xfrm>
          <a:prstGeom prst="up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1524000" y="1143000"/>
            <a:ext cx="6858000" cy="4495800"/>
          </a:xfrm>
          <a:prstGeom prst="rect">
            <a:avLst/>
          </a:prstGeom>
        </p:spPr>
      </p:pic>
      <p:sp>
        <p:nvSpPr>
          <p:cNvPr id="5" name="Rectangle 16"/>
          <p:cNvSpPr>
            <a:spLocks noGrp="1" noChangeArrowheads="1"/>
          </p:cNvSpPr>
          <p:nvPr>
            <p:ph type="title"/>
            <p:custDataLst>
              <p:tags r:id="rId1"/>
            </p:custDataLst>
          </p:nvPr>
        </p:nvSpPr>
        <p:spPr>
          <a:xfrm>
            <a:off x="838200" y="381000"/>
            <a:ext cx="7924800" cy="533400"/>
          </a:xfrm>
        </p:spPr>
        <p:txBody>
          <a:bodyPr>
            <a:normAutofit fontScale="90000"/>
          </a:bodyPr>
          <a:lstStyle/>
          <a:p>
            <a:pPr algn="ctr">
              <a:defRPr/>
            </a:pPr>
            <a:r>
              <a:rPr lang="en-US" dirty="0" smtClean="0"/>
              <a:t>The All Important Forever Loop!</a:t>
            </a:r>
            <a:endParaRPr lang="en-US" sz="2800" dirty="0" smtClean="0"/>
          </a:p>
        </p:txBody>
      </p:sp>
      <p:sp>
        <p:nvSpPr>
          <p:cNvPr id="7" name="Right Arrow 6"/>
          <p:cNvSpPr/>
          <p:nvPr/>
        </p:nvSpPr>
        <p:spPr>
          <a:xfrm rot="12881607">
            <a:off x="2467598" y="3583674"/>
            <a:ext cx="1763114" cy="819064"/>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16"/>
          <p:cNvSpPr txBox="1">
            <a:spLocks noChangeArrowheads="1"/>
          </p:cNvSpPr>
          <p:nvPr>
            <p:custDataLst>
              <p:tags r:id="rId2"/>
            </p:custDataLst>
          </p:nvPr>
        </p:nvSpPr>
        <p:spPr>
          <a:xfrm>
            <a:off x="2895600" y="4419600"/>
            <a:ext cx="6477000" cy="1066800"/>
          </a:xfrm>
          <a:prstGeom prst="rect">
            <a:avLst/>
          </a:prstGeom>
        </p:spPr>
        <p:txBody>
          <a:bodyPr vert="horz" lIns="91440" tIns="45720" rIns="91440" bIns="45720" rtlCol="0" anchor="ctr">
            <a:normAutofit fontScale="37500" lnSpcReduction="200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defRPr/>
            </a:pPr>
            <a:r>
              <a:rPr lang="en-US" sz="7100" dirty="0" smtClean="0"/>
              <a:t>We’ll need a “forever” loop </a:t>
            </a:r>
          </a:p>
          <a:p>
            <a:pPr algn="ctr">
              <a:defRPr/>
            </a:pPr>
            <a:r>
              <a:rPr lang="en-US" sz="7100" dirty="0" smtClean="0"/>
              <a:t>in our sketch!</a:t>
            </a:r>
          </a:p>
          <a:p>
            <a:pPr algn="ctr">
              <a:defRPr/>
            </a:pPr>
            <a:r>
              <a:rPr lang="en-US" sz="5300" dirty="0" smtClean="0"/>
              <a:t>(It’s in the YELLOW “Control” tab on the left side.”)</a:t>
            </a:r>
            <a:endParaRPr lang="en-US" sz="5300" dirty="0"/>
          </a:p>
        </p:txBody>
      </p:sp>
    </p:spTree>
    <p:extLst>
      <p:ext uri="{BB962C8B-B14F-4D97-AF65-F5344CB8AC3E}">
        <p14:creationId xmlns:p14="http://schemas.microsoft.com/office/powerpoint/2010/main" val="55202059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is a </a:t>
            </a:r>
            <a:r>
              <a:rPr lang="en-US" dirty="0" err="1" smtClean="0"/>
              <a:t>LilyPad</a:t>
            </a:r>
            <a:r>
              <a:rPr lang="en-US" dirty="0" smtClean="0"/>
              <a:t>?</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People </a:t>
            </a:r>
            <a:r>
              <a:rPr lang="en-US" dirty="0"/>
              <a:t>use Lily Pad to light up their jackets, wirelessly communicate between purses or stuffed animals, and create fashion that also helps blind </a:t>
            </a:r>
            <a:r>
              <a:rPr lang="en-US" dirty="0" smtClean="0"/>
              <a:t>people</a:t>
            </a:r>
          </a:p>
          <a:p>
            <a:r>
              <a:rPr lang="en-US" dirty="0"/>
              <a:t>Sew it into a kite, a sweater, a backpack… or even your leather jacket! </a:t>
            </a:r>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normAutofit/>
          </a:bodyPr>
          <a:lstStyle/>
          <a:p>
            <a:r>
              <a:rPr lang="en-US" sz="6700" dirty="0" smtClean="0"/>
              <a:t>BLINK!</a:t>
            </a:r>
            <a:endParaRPr lang="en-US" dirty="0"/>
          </a:p>
        </p:txBody>
      </p:sp>
      <p:sp>
        <p:nvSpPr>
          <p:cNvPr id="4" name="Content Placeholder 3"/>
          <p:cNvSpPr>
            <a:spLocks noGrp="1"/>
          </p:cNvSpPr>
          <p:nvPr>
            <p:ph idx="1"/>
          </p:nvPr>
        </p:nvSpPr>
        <p:spPr>
          <a:xfrm>
            <a:off x="838200" y="1295400"/>
            <a:ext cx="5257800" cy="1066800"/>
          </a:xfrm>
        </p:spPr>
        <p:txBody>
          <a:bodyPr>
            <a:normAutofit lnSpcReduction="10000"/>
          </a:bodyPr>
          <a:lstStyle/>
          <a:p>
            <a:pPr marL="0" indent="0">
              <a:buNone/>
            </a:pPr>
            <a:r>
              <a:rPr lang="en-US" dirty="0" smtClean="0"/>
              <a:t>Let’s program the green LED to blink ON and then OFF.</a:t>
            </a:r>
            <a:endParaRPr lang="en-US" dirty="0"/>
          </a:p>
        </p:txBody>
      </p:sp>
      <p:sp>
        <p:nvSpPr>
          <p:cNvPr id="6" name="5-Point Star 5"/>
          <p:cNvSpPr/>
          <p:nvPr/>
        </p:nvSpPr>
        <p:spPr>
          <a:xfrm>
            <a:off x="5105400" y="3810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5">
            <a:extLst>
              <a:ext uri="{28A0092B-C50C-407E-A947-70E740481C1C}">
                <a14:useLocalDpi xmlns:a14="http://schemas.microsoft.com/office/drawing/2010/main" val="0"/>
              </a:ext>
            </a:extLst>
          </a:blip>
          <a:srcRect l="43452" t="33691" r="26583" b="22292"/>
          <a:stretch/>
        </p:blipFill>
        <p:spPr bwMode="auto">
          <a:xfrm>
            <a:off x="6553200" y="228600"/>
            <a:ext cx="1529080" cy="14681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extLst>
              <a:ext uri="{28A0092B-C50C-407E-A947-70E740481C1C}">
                <a14:useLocalDpi xmlns:a14="http://schemas.microsoft.com/office/drawing/2010/main" val="0"/>
              </a:ext>
            </a:extLst>
          </a:blip>
          <a:srcRect b="14835"/>
          <a:stretch/>
        </p:blipFill>
        <p:spPr bwMode="auto">
          <a:xfrm>
            <a:off x="762000" y="2895600"/>
            <a:ext cx="1993900" cy="673735"/>
          </a:xfrm>
          <a:prstGeom prst="rect">
            <a:avLst/>
          </a:prstGeom>
          <a:ln>
            <a:noFill/>
          </a:ln>
          <a:extLst>
            <a:ext uri="{53640926-AAD7-44d8-BBD7-CCE9431645EC}">
              <a14:shadowObscured xmlns:a14="http://schemas.microsoft.com/office/drawing/2010/main"/>
            </a:ext>
          </a:extLst>
        </p:spPr>
      </p:pic>
      <p:sp>
        <p:nvSpPr>
          <p:cNvPr id="9" name="5-Point Star 8"/>
          <p:cNvSpPr/>
          <p:nvPr/>
        </p:nvSpPr>
        <p:spPr>
          <a:xfrm>
            <a:off x="4267200" y="3810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505200" y="3810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7">
            <a:extLst>
              <a:ext uri="{28A0092B-C50C-407E-A947-70E740481C1C}">
                <a14:useLocalDpi xmlns:a14="http://schemas.microsoft.com/office/drawing/2010/main" val="0"/>
              </a:ext>
            </a:extLst>
          </a:blip>
          <a:srcRect l="26786" t="31137" r="37691" b="2941"/>
          <a:stretch/>
        </p:blipFill>
        <p:spPr bwMode="auto">
          <a:xfrm>
            <a:off x="762000" y="3733800"/>
            <a:ext cx="4038600" cy="27432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8">
            <a:extLst>
              <a:ext uri="{28A0092B-C50C-407E-A947-70E740481C1C}">
                <a14:useLocalDpi xmlns:a14="http://schemas.microsoft.com/office/drawing/2010/main" val="0"/>
              </a:ext>
            </a:extLst>
          </a:blip>
          <a:srcRect l="-34904" t="-6714" r="-34809"/>
          <a:stretch/>
        </p:blipFill>
        <p:spPr bwMode="auto">
          <a:xfrm>
            <a:off x="4191000" y="2895600"/>
            <a:ext cx="3276600" cy="7620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9">
            <a:extLst>
              <a:ext uri="{28A0092B-C50C-407E-A947-70E740481C1C}">
                <a14:useLocalDpi xmlns:a14="http://schemas.microsoft.com/office/drawing/2010/main" val="0"/>
              </a:ext>
            </a:extLst>
          </a:blip>
          <a:srcRect l="27381" t="27561" r="31942" b="6790"/>
          <a:stretch/>
        </p:blipFill>
        <p:spPr bwMode="auto">
          <a:xfrm>
            <a:off x="4876800" y="3657600"/>
            <a:ext cx="4038600" cy="2819400"/>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3505200" y="228600"/>
            <a:ext cx="5486400" cy="2731135"/>
          </a:xfrm>
          <a:prstGeom prst="rect">
            <a:avLst/>
          </a:prstGeom>
        </p:spPr>
      </p:pic>
      <p:sp>
        <p:nvSpPr>
          <p:cNvPr id="2" name="Title 1"/>
          <p:cNvSpPr>
            <a:spLocks noGrp="1"/>
          </p:cNvSpPr>
          <p:nvPr>
            <p:ph type="title"/>
            <p:custDataLst>
              <p:tags r:id="rId2"/>
            </p:custDataLst>
          </p:nvPr>
        </p:nvSpPr>
        <p:spPr>
          <a:xfrm>
            <a:off x="762000" y="533400"/>
            <a:ext cx="2438400" cy="1143000"/>
          </a:xfrm>
        </p:spPr>
        <p:txBody>
          <a:bodyPr>
            <a:normAutofit fontScale="90000"/>
          </a:bodyPr>
          <a:lstStyle/>
          <a:p>
            <a:r>
              <a:rPr lang="en-US" dirty="0" smtClean="0"/>
              <a:t>Click</a:t>
            </a:r>
            <a:br>
              <a:rPr lang="en-US" dirty="0" smtClean="0"/>
            </a:br>
            <a:r>
              <a:rPr lang="en-US" dirty="0" smtClean="0"/>
              <a:t>“Control” </a:t>
            </a:r>
            <a:br>
              <a:rPr lang="en-US" dirty="0" smtClean="0"/>
            </a:br>
            <a:r>
              <a:rPr lang="en-US" dirty="0" smtClean="0"/>
              <a:t>again</a:t>
            </a:r>
            <a:endParaRPr lang="en-US" dirty="0"/>
          </a:p>
        </p:txBody>
      </p:sp>
      <p:pic>
        <p:nvPicPr>
          <p:cNvPr id="6" name="Content Placeholder 5"/>
          <p:cNvPicPr>
            <a:picLocks noGrp="1"/>
          </p:cNvPicPr>
          <p:nvPr>
            <p:ph idx="1"/>
          </p:nvPr>
        </p:nvPicPr>
        <p:blipFill rotWithShape="1">
          <a:blip r:embed="rId7">
            <a:extLst>
              <a:ext uri="{28A0092B-C50C-407E-A947-70E740481C1C}">
                <a14:useLocalDpi xmlns:a14="http://schemas.microsoft.com/office/drawing/2010/main" val="0"/>
              </a:ext>
            </a:extLst>
          </a:blip>
          <a:srcRect l="5733" r="5733"/>
          <a:stretch/>
        </p:blipFill>
        <p:spPr bwMode="auto">
          <a:xfrm>
            <a:off x="1066800" y="3048000"/>
            <a:ext cx="5638800" cy="3585187"/>
          </a:xfrm>
          <a:prstGeom prst="rect">
            <a:avLst/>
          </a:prstGeom>
          <a:ln>
            <a:noFill/>
          </a:ln>
          <a:extLst>
            <a:ext uri="{53640926-AAD7-44d8-BBD7-CCE9431645EC}">
              <a14:shadowObscured xmlns:a14="http://schemas.microsoft.com/office/drawing/2010/main"/>
            </a:ext>
          </a:extLst>
        </p:spPr>
      </p:pic>
      <p:sp>
        <p:nvSpPr>
          <p:cNvPr id="8" name="Right Arrow 7"/>
          <p:cNvSpPr/>
          <p:nvPr/>
        </p:nvSpPr>
        <p:spPr>
          <a:xfrm rot="19843591">
            <a:off x="2350663" y="1331497"/>
            <a:ext cx="1905000" cy="762000"/>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custDataLst>
              <p:tags r:id="rId3"/>
            </p:custDataLst>
          </p:nvPr>
        </p:nvSpPr>
        <p:spPr>
          <a:xfrm>
            <a:off x="6858000" y="3886200"/>
            <a:ext cx="2438400" cy="2133600"/>
          </a:xfrm>
          <a:prstGeom prst="rect">
            <a:avLst/>
          </a:prstGeom>
        </p:spPr>
        <p:txBody>
          <a:bodyPr vert="horz" lIns="91440" tIns="45720" rIns="91440" bIns="45720" rtlCol="0" anchor="ctr" anchorCtr="0">
            <a:normAutofit fontScale="97500"/>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r>
              <a:rPr lang="en-US" dirty="0" smtClean="0"/>
              <a:t>Add 2 “delay” blocks</a:t>
            </a:r>
            <a:endParaRPr lang="en-US" dirty="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1981200"/>
            <a:ext cx="6934200" cy="1143000"/>
          </a:xfrm>
        </p:spPr>
        <p:txBody>
          <a:bodyPr>
            <a:normAutofit fontScale="90000"/>
          </a:bodyPr>
          <a:lstStyle/>
          <a:p>
            <a:r>
              <a:rPr lang="en-US" b="1" dirty="0"/>
              <a:t>Guess What?</a:t>
            </a:r>
            <a:r>
              <a:rPr lang="en-US" dirty="0"/>
              <a:t/>
            </a:r>
            <a:br>
              <a:rPr lang="en-US" dirty="0"/>
            </a:br>
            <a:r>
              <a:rPr lang="en-US" b="1" dirty="0"/>
              <a:t> </a:t>
            </a:r>
            <a:r>
              <a:rPr lang="en-US" dirty="0"/>
              <a:t/>
            </a:r>
            <a:br>
              <a:rPr lang="en-US" dirty="0"/>
            </a:br>
            <a:r>
              <a:rPr lang="en-US" b="1" dirty="0"/>
              <a:t>You’re ready to upload code onto your LilyPad Dev Board!!!</a:t>
            </a:r>
            <a:r>
              <a:rPr lang="en-US" dirty="0"/>
              <a:t/>
            </a:r>
            <a:br>
              <a:rPr lang="en-US" dirty="0"/>
            </a:br>
            <a:r>
              <a:rPr lang="en-US" b="1" dirty="0"/>
              <a:t> </a:t>
            </a:r>
            <a:r>
              <a:rPr lang="en-US" dirty="0"/>
              <a:t/>
            </a:r>
            <a:br>
              <a:rPr lang="en-US" dirty="0"/>
            </a:br>
            <a:r>
              <a:rPr lang="en-US" dirty="0"/>
              <a:t>Click on the upload button.</a:t>
            </a:r>
            <a:br>
              <a:rPr lang="en-US" dirty="0"/>
            </a:br>
            <a:r>
              <a:rPr lang="en-US" dirty="0"/>
              <a:t>It looks kind of like a play </a:t>
            </a:r>
            <a:r>
              <a:rPr lang="en-US" dirty="0" smtClean="0"/>
              <a:t>button.</a:t>
            </a:r>
            <a:endParaRPr lang="en-US" dirty="0"/>
          </a:p>
        </p:txBody>
      </p:sp>
      <p:pic>
        <p:nvPicPr>
          <p:cNvPr id="6" name="Picture 5"/>
          <p:cNvPicPr/>
          <p:nvPr/>
        </p:nvPicPr>
        <p:blipFill rotWithShape="1">
          <a:blip r:embed="rId5">
            <a:extLst>
              <a:ext uri="{28A0092B-C50C-407E-A947-70E740481C1C}">
                <a14:useLocalDpi xmlns:a14="http://schemas.microsoft.com/office/drawing/2010/main" val="0"/>
              </a:ext>
            </a:extLst>
          </a:blip>
          <a:srcRect l="83730" b="79350"/>
          <a:stretch/>
        </p:blipFill>
        <p:spPr bwMode="auto">
          <a:xfrm>
            <a:off x="5867400" y="4724400"/>
            <a:ext cx="2590800" cy="1600200"/>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p:cNvPicPr>
          <p:nvPr/>
        </p:nvPicPr>
        <p:blipFill rotWithShape="1">
          <a:blip r:embed="rId5">
            <a:extLst>
              <a:ext uri="{28A0092B-C50C-407E-A947-70E740481C1C}">
                <a14:useLocalDpi xmlns:a14="http://schemas.microsoft.com/office/drawing/2010/main" val="0"/>
              </a:ext>
            </a:extLst>
          </a:blip>
          <a:srcRect l="25771" t="22259" r="32949" b="902"/>
          <a:stretch/>
        </p:blipFill>
        <p:spPr bwMode="auto">
          <a:xfrm>
            <a:off x="762000" y="1143000"/>
            <a:ext cx="4191000" cy="4391287"/>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custDataLst>
              <p:tags r:id="rId2"/>
            </p:custDataLst>
          </p:nvPr>
        </p:nvSpPr>
        <p:spPr>
          <a:xfrm>
            <a:off x="4953000" y="1447800"/>
            <a:ext cx="4495800" cy="3352800"/>
          </a:xfrm>
        </p:spPr>
        <p:txBody>
          <a:bodyPr>
            <a:normAutofit lnSpcReduction="10000"/>
          </a:bodyPr>
          <a:lstStyle/>
          <a:p>
            <a:pPr marL="0" indent="0">
              <a:buNone/>
            </a:pPr>
            <a:r>
              <a:rPr lang="en-US" sz="2300" b="1" dirty="0" err="1" smtClean="0"/>
              <a:t>pinMode</a:t>
            </a:r>
            <a:r>
              <a:rPr lang="en-US" sz="2300" b="1" dirty="0" smtClean="0"/>
              <a:t> </a:t>
            </a:r>
            <a:r>
              <a:rPr lang="en-US" sz="2300" b="1" dirty="0"/>
              <a:t>tells Pin 13 to act like an </a:t>
            </a:r>
            <a:r>
              <a:rPr lang="en-US" sz="2300" b="1" dirty="0" smtClean="0"/>
              <a:t>output</a:t>
            </a:r>
            <a:endParaRPr lang="en-US" sz="2300" dirty="0"/>
          </a:p>
          <a:p>
            <a:pPr marL="0" indent="0">
              <a:buNone/>
            </a:pPr>
            <a:r>
              <a:rPr lang="en-US" sz="2300" b="1" dirty="0"/>
              <a:t>f</a:t>
            </a:r>
            <a:r>
              <a:rPr lang="en-US" sz="2300" b="1" dirty="0" smtClean="0"/>
              <a:t>orever </a:t>
            </a:r>
            <a:r>
              <a:rPr lang="en-US" sz="2300" b="1" dirty="0"/>
              <a:t>makes the code </a:t>
            </a:r>
            <a:r>
              <a:rPr lang="en-US" sz="2300" b="1" dirty="0" smtClean="0"/>
              <a:t>repeat</a:t>
            </a:r>
          </a:p>
          <a:p>
            <a:pPr marL="0" indent="0">
              <a:buNone/>
            </a:pPr>
            <a:r>
              <a:rPr lang="en-US" sz="2300" b="1" dirty="0" err="1" smtClean="0"/>
              <a:t>digitalWrite</a:t>
            </a:r>
            <a:r>
              <a:rPr lang="en-US" sz="2300" b="1" dirty="0" smtClean="0"/>
              <a:t> </a:t>
            </a:r>
            <a:r>
              <a:rPr lang="en-US" sz="2300" b="1" dirty="0"/>
              <a:t>turns the LED on (or HIGH</a:t>
            </a:r>
            <a:r>
              <a:rPr lang="en-US" sz="2300" b="1" dirty="0" smtClean="0"/>
              <a:t>)</a:t>
            </a:r>
          </a:p>
          <a:p>
            <a:pPr marL="0" indent="0">
              <a:buNone/>
            </a:pPr>
            <a:r>
              <a:rPr lang="en-US" sz="2300" b="1" dirty="0" smtClean="0"/>
              <a:t>Pause </a:t>
            </a:r>
            <a:r>
              <a:rPr lang="en-US" sz="2300" b="1" dirty="0"/>
              <a:t>for a </a:t>
            </a:r>
            <a:r>
              <a:rPr lang="en-US" sz="2300" b="1" dirty="0" smtClean="0"/>
              <a:t>second</a:t>
            </a:r>
            <a:endParaRPr lang="en-US" sz="2300" dirty="0"/>
          </a:p>
          <a:p>
            <a:pPr marL="0" indent="0">
              <a:buNone/>
            </a:pPr>
            <a:r>
              <a:rPr lang="en-US" sz="2300" b="1" dirty="0" err="1" smtClean="0"/>
              <a:t>digitalWrite</a:t>
            </a:r>
            <a:r>
              <a:rPr lang="en-US" sz="2300" b="1" dirty="0" smtClean="0"/>
              <a:t> </a:t>
            </a:r>
            <a:r>
              <a:rPr lang="en-US" sz="2300" b="1" dirty="0"/>
              <a:t>turns the LED off (or LOW</a:t>
            </a:r>
            <a:r>
              <a:rPr lang="en-US" sz="2300" b="1" dirty="0" smtClean="0"/>
              <a:t>)</a:t>
            </a:r>
            <a:endParaRPr lang="en-US" sz="2300" dirty="0"/>
          </a:p>
          <a:p>
            <a:pPr marL="0" indent="0">
              <a:buNone/>
            </a:pPr>
            <a:r>
              <a:rPr lang="en-US" sz="2300" b="1" dirty="0"/>
              <a:t>Pause for another </a:t>
            </a:r>
            <a:r>
              <a:rPr lang="en-US" sz="2300" b="1" dirty="0" smtClean="0"/>
              <a:t>second</a:t>
            </a:r>
            <a:endParaRPr lang="en-US" sz="2300" dirty="0"/>
          </a:p>
        </p:txBody>
      </p:sp>
      <p:sp>
        <p:nvSpPr>
          <p:cNvPr id="5" name="Rectangle 4"/>
          <p:cNvSpPr/>
          <p:nvPr/>
        </p:nvSpPr>
        <p:spPr>
          <a:xfrm>
            <a:off x="4572000" y="5867400"/>
            <a:ext cx="4572000" cy="646331"/>
          </a:xfrm>
          <a:prstGeom prst="rect">
            <a:avLst/>
          </a:prstGeom>
        </p:spPr>
        <p:txBody>
          <a:bodyPr>
            <a:spAutoFit/>
          </a:bodyPr>
          <a:lstStyle/>
          <a:p>
            <a:r>
              <a:rPr lang="en-US" dirty="0"/>
              <a:t>Try changing the numbers in delay and uploading your code again</a:t>
            </a:r>
            <a:r>
              <a:rPr lang="en-US" dirty="0" smtClean="0"/>
              <a:t>.  What happens?</a:t>
            </a:r>
            <a:endParaRPr lang="en-US" dirty="0"/>
          </a:p>
        </p:txBody>
      </p:sp>
      <p:sp>
        <p:nvSpPr>
          <p:cNvPr id="6" name="5-Point Star 5"/>
          <p:cNvSpPr/>
          <p:nvPr/>
        </p:nvSpPr>
        <p:spPr>
          <a:xfrm>
            <a:off x="3886200" y="2286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962400" y="58674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278738" y="1559094"/>
            <a:ext cx="674262" cy="269705"/>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10" name="Right Arrow 9"/>
          <p:cNvSpPr/>
          <p:nvPr/>
        </p:nvSpPr>
        <p:spPr>
          <a:xfrm rot="10800000">
            <a:off x="2602338" y="2168694"/>
            <a:ext cx="2350662" cy="269705"/>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11" name="Right Arrow 10"/>
          <p:cNvSpPr/>
          <p:nvPr/>
        </p:nvSpPr>
        <p:spPr>
          <a:xfrm rot="10800000">
            <a:off x="3124200" y="3276599"/>
            <a:ext cx="1817262" cy="269705"/>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12" name="Right Arrow 11"/>
          <p:cNvSpPr/>
          <p:nvPr/>
        </p:nvSpPr>
        <p:spPr>
          <a:xfrm rot="10800000">
            <a:off x="4724400" y="3809999"/>
            <a:ext cx="217062" cy="269705"/>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13" name="Right Arrow 12"/>
          <p:cNvSpPr/>
          <p:nvPr/>
        </p:nvSpPr>
        <p:spPr>
          <a:xfrm rot="10800000">
            <a:off x="3124200" y="4419599"/>
            <a:ext cx="1817262" cy="269705"/>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14" name="Right Arrow 13"/>
          <p:cNvSpPr/>
          <p:nvPr/>
        </p:nvSpPr>
        <p:spPr>
          <a:xfrm rot="10800000">
            <a:off x="4800600" y="2666999"/>
            <a:ext cx="140862" cy="269705"/>
          </a:xfrm>
          <a:prstGeom prst="rightArrow">
            <a:avLst/>
          </a:prstGeom>
          <a:solidFill>
            <a:srgbClr val="FF0000"/>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Tree>
    <p:custDataLst>
      <p:tags r:id="rId1"/>
    </p:custData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type="body" idx="1"/>
            <p:custDataLst>
              <p:tags r:id="rId2"/>
            </p:custDataLst>
          </p:nvPr>
        </p:nvSpPr>
        <p:spPr>
          <a:xfrm>
            <a:off x="762000" y="457200"/>
            <a:ext cx="8077200" cy="4297363"/>
          </a:xfrm>
        </p:spPr>
        <p:txBody>
          <a:bodyPr>
            <a:normAutofit/>
          </a:bodyPr>
          <a:lstStyle/>
          <a:p>
            <a:pPr algn="ctr">
              <a:defRPr/>
            </a:pPr>
            <a:r>
              <a:rPr lang="en-US" u="sng" dirty="0" smtClean="0">
                <a:solidFill>
                  <a:schemeClr val="tx2"/>
                </a:solidFill>
              </a:rPr>
              <a:t>DIGITAL SIGNAL:</a:t>
            </a:r>
            <a:r>
              <a:rPr lang="en-US" dirty="0" smtClean="0">
                <a:solidFill>
                  <a:schemeClr val="tx2"/>
                </a:solidFill>
              </a:rPr>
              <a:t>  ON or OFF</a:t>
            </a:r>
            <a:endParaRPr lang="en-US" u="sng" dirty="0" smtClean="0">
              <a:solidFill>
                <a:schemeClr val="tx2"/>
              </a:solidFill>
            </a:endParaRPr>
          </a:p>
        </p:txBody>
      </p:sp>
      <p:pic>
        <p:nvPicPr>
          <p:cNvPr id="5" name="Picture 4"/>
          <p:cNvPicPr/>
          <p:nvPr/>
        </p:nvPicPr>
        <p:blipFill rotWithShape="1">
          <a:blip r:embed="rId5">
            <a:extLst>
              <a:ext uri="{28A0092B-C50C-407E-A947-70E740481C1C}">
                <a14:useLocalDpi xmlns:a14="http://schemas.microsoft.com/office/drawing/2010/main" val="0"/>
              </a:ext>
            </a:extLst>
          </a:blip>
          <a:srcRect l="2617" t="10554" r="1320" b="4934"/>
          <a:stretch/>
        </p:blipFill>
        <p:spPr bwMode="auto">
          <a:xfrm>
            <a:off x="762000" y="1752600"/>
            <a:ext cx="3276600" cy="1143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191000" y="1676400"/>
            <a:ext cx="2667000" cy="1446550"/>
          </a:xfrm>
          <a:prstGeom prst="rect">
            <a:avLst/>
          </a:prstGeom>
        </p:spPr>
        <p:txBody>
          <a:bodyPr wrap="square">
            <a:spAutoFit/>
          </a:bodyPr>
          <a:lstStyle/>
          <a:p>
            <a:r>
              <a:rPr lang="en-US" sz="4400" dirty="0">
                <a:solidFill>
                  <a:srgbClr val="008000"/>
                </a:solidFill>
              </a:rPr>
              <a:t>HIGH</a:t>
            </a:r>
            <a:r>
              <a:rPr lang="en-US" sz="4400" dirty="0"/>
              <a:t> means </a:t>
            </a:r>
            <a:r>
              <a:rPr lang="en-US" sz="4400" u="sng" dirty="0">
                <a:solidFill>
                  <a:srgbClr val="008000"/>
                </a:solidFill>
              </a:rPr>
              <a:t>on</a:t>
            </a:r>
            <a:r>
              <a:rPr lang="en-US" sz="4400" dirty="0"/>
              <a:t> </a:t>
            </a:r>
          </a:p>
        </p:txBody>
      </p:sp>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6858000" y="1447800"/>
            <a:ext cx="1524000" cy="2400300"/>
          </a:xfrm>
          <a:prstGeom prst="rect">
            <a:avLst/>
          </a:prstGeom>
        </p:spPr>
      </p:pic>
      <p:pic>
        <p:nvPicPr>
          <p:cNvPr id="8" name="Picture 7"/>
          <p:cNvPicPr/>
          <p:nvPr/>
        </p:nvPicPr>
        <p:blipFill rotWithShape="1">
          <a:blip r:embed="rId7">
            <a:extLst>
              <a:ext uri="{28A0092B-C50C-407E-A947-70E740481C1C}">
                <a14:useLocalDpi xmlns:a14="http://schemas.microsoft.com/office/drawing/2010/main" val="0"/>
              </a:ext>
            </a:extLst>
          </a:blip>
          <a:srcRect l="1412" t="9939"/>
          <a:stretch/>
        </p:blipFill>
        <p:spPr bwMode="auto">
          <a:xfrm>
            <a:off x="762000" y="4800600"/>
            <a:ext cx="3352800" cy="11430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267200" y="4495800"/>
            <a:ext cx="2514600" cy="1447800"/>
          </a:xfrm>
          <a:prstGeom prst="rect">
            <a:avLst/>
          </a:prstGeom>
        </p:spPr>
        <p:txBody>
          <a:bodyPr wrap="square">
            <a:spAutoFit/>
          </a:bodyPr>
          <a:lstStyle/>
          <a:p>
            <a:r>
              <a:rPr lang="en-US" sz="4400" dirty="0">
                <a:solidFill>
                  <a:srgbClr val="FF0000"/>
                </a:solidFill>
              </a:rPr>
              <a:t>LOW</a:t>
            </a:r>
            <a:r>
              <a:rPr lang="en-US" sz="4400" dirty="0"/>
              <a:t> means </a:t>
            </a:r>
            <a:r>
              <a:rPr lang="en-US" sz="4400" u="sng" dirty="0">
                <a:solidFill>
                  <a:srgbClr val="FF0000"/>
                </a:solidFill>
              </a:rPr>
              <a:t>off</a:t>
            </a:r>
            <a:r>
              <a:rPr lang="en-US" sz="4400" dirty="0"/>
              <a:t> </a:t>
            </a:r>
          </a:p>
        </p:txBody>
      </p:sp>
      <p:pic>
        <p:nvPicPr>
          <p:cNvPr id="10" name="Picture 9"/>
          <p:cNvPicPr/>
          <p:nvPr/>
        </p:nvPicPr>
        <p:blipFill>
          <a:blip r:embed="rId8">
            <a:extLst>
              <a:ext uri="{28A0092B-C50C-407E-A947-70E740481C1C}">
                <a14:useLocalDpi xmlns:a14="http://schemas.microsoft.com/office/drawing/2010/main" val="0"/>
              </a:ext>
            </a:extLst>
          </a:blip>
          <a:stretch>
            <a:fillRect/>
          </a:stretch>
        </p:blipFill>
        <p:spPr>
          <a:xfrm>
            <a:off x="7239000" y="4191000"/>
            <a:ext cx="685800" cy="1676400"/>
          </a:xfrm>
          <a:prstGeom prst="rect">
            <a:avLst/>
          </a:prstGeom>
        </p:spPr>
      </p:pic>
    </p:spTree>
    <p:custDataLst>
      <p:tags r:id="rId1"/>
    </p:custData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1066800"/>
            <a:ext cx="7848600" cy="5029200"/>
          </a:xfrm>
        </p:spPr>
        <p:txBody>
          <a:bodyPr>
            <a:normAutofit fontScale="90000"/>
          </a:bodyPr>
          <a:lstStyle/>
          <a:p>
            <a:r>
              <a:rPr lang="en-US" b="1" dirty="0" smtClean="0"/>
              <a:t>How can we make it light up halfway?</a:t>
            </a:r>
            <a:r>
              <a:rPr lang="en-US" dirty="0"/>
              <a:t/>
            </a:r>
            <a:br>
              <a:rPr lang="en-US" dirty="0"/>
            </a:br>
            <a:r>
              <a:rPr lang="en-US" dirty="0"/>
              <a:t/>
            </a:r>
            <a:br>
              <a:rPr lang="en-US" dirty="0"/>
            </a:br>
            <a:r>
              <a:rPr lang="en-US" dirty="0" smtClean="0"/>
              <a:t>Let’s </a:t>
            </a:r>
            <a:r>
              <a:rPr lang="en-US" u="sng" dirty="0" smtClean="0"/>
              <a:t>change the Pin!</a:t>
            </a:r>
            <a:r>
              <a:rPr lang="en-US" dirty="0" smtClean="0"/>
              <a:t/>
            </a:r>
            <a:br>
              <a:rPr lang="en-US" dirty="0" smtClean="0"/>
            </a:br>
            <a:r>
              <a:rPr lang="en-US" dirty="0" smtClean="0"/>
              <a:t> </a:t>
            </a:r>
            <a:r>
              <a:rPr lang="en-US" dirty="0" smtClean="0">
                <a:latin typeface="Wingdings"/>
                <a:ea typeface="Wingdings"/>
                <a:cs typeface="Wingdings"/>
                <a:sym typeface="Wingdings"/>
              </a:rPr>
              <a:t></a:t>
            </a:r>
            <a:r>
              <a:rPr lang="en-US" dirty="0" smtClean="0"/>
              <a:t>Most pins are digital, but you can’t turn digital pin 13 halfway </a:t>
            </a:r>
            <a:r>
              <a:rPr lang="en-US" u="sng" dirty="0" smtClean="0">
                <a:solidFill>
                  <a:srgbClr val="FF0000"/>
                </a:solidFill>
              </a:rPr>
              <a:t>off</a:t>
            </a:r>
            <a:r>
              <a:rPr lang="en-US" dirty="0" smtClean="0"/>
              <a:t>!</a:t>
            </a:r>
            <a:br>
              <a:rPr lang="en-US" dirty="0" smtClean="0"/>
            </a:br>
            <a:r>
              <a:rPr lang="en-US" dirty="0"/>
              <a:t/>
            </a:r>
            <a:br>
              <a:rPr lang="en-US" dirty="0"/>
            </a:br>
            <a:r>
              <a:rPr lang="en-US" dirty="0" smtClean="0">
                <a:latin typeface="Wingdings"/>
                <a:ea typeface="Wingdings"/>
                <a:cs typeface="Wingdings"/>
                <a:sym typeface="Wingdings"/>
              </a:rPr>
              <a:t></a:t>
            </a:r>
            <a:r>
              <a:rPr lang="en-US" u="sng" dirty="0" smtClean="0"/>
              <a:t>PWM</a:t>
            </a:r>
            <a:r>
              <a:rPr lang="en-US" dirty="0" smtClean="0"/>
              <a:t> pins can be a </a:t>
            </a:r>
            <a:r>
              <a:rPr lang="en-US" dirty="0"/>
              <a:t>little </a:t>
            </a:r>
            <a:r>
              <a:rPr lang="en-US" u="sng" dirty="0">
                <a:solidFill>
                  <a:srgbClr val="008000"/>
                </a:solidFill>
              </a:rPr>
              <a:t>on</a:t>
            </a:r>
            <a:r>
              <a:rPr lang="en-US" dirty="0"/>
              <a:t>, halfway </a:t>
            </a:r>
            <a:r>
              <a:rPr lang="en-US" u="sng" dirty="0">
                <a:solidFill>
                  <a:srgbClr val="008000"/>
                </a:solidFill>
              </a:rPr>
              <a:t>on</a:t>
            </a:r>
            <a:r>
              <a:rPr lang="en-US" dirty="0"/>
              <a:t>, or all the way </a:t>
            </a:r>
            <a:r>
              <a:rPr lang="en-US" u="sng" dirty="0" smtClean="0">
                <a:solidFill>
                  <a:srgbClr val="008000"/>
                </a:solidFill>
              </a:rPr>
              <a:t>on</a:t>
            </a:r>
            <a:r>
              <a:rPr lang="en-US" dirty="0" smtClean="0"/>
              <a:t>!</a:t>
            </a:r>
            <a:r>
              <a:rPr lang="en-US" b="1" dirty="0"/>
              <a:t> </a:t>
            </a:r>
            <a:r>
              <a:rPr lang="en-US" dirty="0"/>
              <a:t/>
            </a:r>
            <a:br>
              <a:rPr lang="en-US" dirty="0"/>
            </a:br>
            <a:r>
              <a:rPr lang="en-US" dirty="0" smtClean="0"/>
              <a:t>Like the volume control on my radio!</a:t>
            </a:r>
            <a:endParaRPr lang="en-US" dirty="0"/>
          </a:p>
        </p:txBody>
      </p:sp>
      <p:pic>
        <p:nvPicPr>
          <p:cNvPr id="3" name="Picture 2"/>
          <p:cNvPicPr>
            <a:picLocks noChangeAspect="1"/>
          </p:cNvPicPr>
          <p:nvPr/>
        </p:nvPicPr>
        <p:blipFill>
          <a:blip r:embed="rId5"/>
          <a:stretch>
            <a:fillRect/>
          </a:stretch>
        </p:blipFill>
        <p:spPr>
          <a:xfrm>
            <a:off x="7391400" y="4114800"/>
            <a:ext cx="1600200" cy="1600200"/>
          </a:xfrm>
          <a:prstGeom prst="rect">
            <a:avLst/>
          </a:prstGeom>
        </p:spPr>
      </p:pic>
    </p:spTree>
    <p:custDataLst>
      <p:tags r:id="rId1"/>
    </p:custDataLst>
    <p:extLst>
      <p:ext uri="{BB962C8B-B14F-4D97-AF65-F5344CB8AC3E}">
        <p14:creationId xmlns:p14="http://schemas.microsoft.com/office/powerpoint/2010/main" val="30351209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9200" y="762000"/>
            <a:ext cx="8153400" cy="2209800"/>
          </a:xfrm>
        </p:spPr>
        <p:txBody>
          <a:bodyPr>
            <a:normAutofit fontScale="90000"/>
          </a:bodyPr>
          <a:lstStyle/>
          <a:p>
            <a:r>
              <a:rPr lang="en-US" b="1" dirty="0" smtClean="0"/>
              <a:t>Let’s change from Pin 13 to Pin 5.</a:t>
            </a: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p:cNvPicPr/>
          <p:nvPr/>
        </p:nvPicPr>
        <p:blipFill rotWithShape="1">
          <a:blip r:embed="rId5">
            <a:extLst>
              <a:ext uri="{28A0092B-C50C-407E-A947-70E740481C1C}">
                <a14:useLocalDpi xmlns:a14="http://schemas.microsoft.com/office/drawing/2010/main" val="0"/>
              </a:ext>
            </a:extLst>
          </a:blip>
          <a:srcRect l="28536" t="23927" r="33077" b="3737"/>
          <a:stretch/>
        </p:blipFill>
        <p:spPr bwMode="auto">
          <a:xfrm>
            <a:off x="1371600" y="1752600"/>
            <a:ext cx="6477000" cy="46482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684750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152400"/>
            <a:ext cx="8153400" cy="1066800"/>
          </a:xfrm>
        </p:spPr>
        <p:txBody>
          <a:bodyPr>
            <a:normAutofit/>
          </a:bodyPr>
          <a:lstStyle/>
          <a:p>
            <a:r>
              <a:rPr lang="en-US" b="1" dirty="0" smtClean="0"/>
              <a:t>Switch to analog blocks.</a:t>
            </a:r>
            <a:endParaRPr lang="en-US" dirty="0"/>
          </a:p>
        </p:txBody>
      </p:sp>
      <p:sp>
        <p:nvSpPr>
          <p:cNvPr id="5" name="Title 1"/>
          <p:cNvSpPr txBox="1">
            <a:spLocks/>
          </p:cNvSpPr>
          <p:nvPr>
            <p:custDataLst>
              <p:tags r:id="rId3"/>
            </p:custDataLst>
          </p:nvPr>
        </p:nvSpPr>
        <p:spPr>
          <a:xfrm>
            <a:off x="6019800" y="1219200"/>
            <a:ext cx="2895600" cy="5257800"/>
          </a:xfrm>
          <a:prstGeom prst="rect">
            <a:avLst/>
          </a:prstGeom>
        </p:spPr>
        <p:txBody>
          <a:bodyPr vert="horz" lIns="91440" tIns="45720" rIns="91440" bIns="45720" rtlCol="0" anchor="ctr" anchorCtr="0">
            <a:normAutofit fontScale="82500" lnSpcReduction="20000"/>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ctr"/>
            <a:r>
              <a:rPr lang="en-US" dirty="0" smtClean="0"/>
              <a:t>We can control how much electricity goes to each light.</a:t>
            </a:r>
          </a:p>
          <a:p>
            <a:pPr algn="ctr"/>
            <a:endParaRPr lang="en-US" dirty="0"/>
          </a:p>
          <a:p>
            <a:pPr algn="ctr"/>
            <a:r>
              <a:rPr lang="en-US" u="sng" dirty="0" smtClean="0">
                <a:solidFill>
                  <a:srgbClr val="008000"/>
                </a:solidFill>
              </a:rPr>
              <a:t>255</a:t>
            </a:r>
            <a:r>
              <a:rPr lang="en-US" dirty="0" smtClean="0"/>
              <a:t> is all the way </a:t>
            </a:r>
            <a:r>
              <a:rPr lang="en-US" u="sng" dirty="0" smtClean="0">
                <a:solidFill>
                  <a:srgbClr val="008000"/>
                </a:solidFill>
              </a:rPr>
              <a:t>on</a:t>
            </a:r>
            <a:r>
              <a:rPr lang="en-US" dirty="0" smtClean="0"/>
              <a:t>.</a:t>
            </a:r>
          </a:p>
          <a:p>
            <a:pPr algn="ctr"/>
            <a:r>
              <a:rPr lang="en-US" u="sng" dirty="0" smtClean="0">
                <a:solidFill>
                  <a:srgbClr val="FF0000"/>
                </a:solidFill>
              </a:rPr>
              <a:t>0</a:t>
            </a:r>
            <a:r>
              <a:rPr lang="en-US" dirty="0" smtClean="0"/>
              <a:t> is all the way </a:t>
            </a:r>
            <a:r>
              <a:rPr lang="en-US" u="sng" dirty="0" smtClean="0">
                <a:solidFill>
                  <a:srgbClr val="FF0000"/>
                </a:solidFill>
              </a:rPr>
              <a:t>off</a:t>
            </a:r>
            <a:r>
              <a:rPr lang="en-US" dirty="0" smtClean="0"/>
              <a:t>.</a:t>
            </a:r>
            <a:endParaRPr lang="en-US" dirty="0"/>
          </a:p>
        </p:txBody>
      </p:sp>
      <p:pic>
        <p:nvPicPr>
          <p:cNvPr id="3" name="Picture 2" descr="Screen shot 2012-10-01 at 4.04.0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1219200"/>
            <a:ext cx="5448464" cy="5181600"/>
          </a:xfrm>
          <a:prstGeom prst="rect">
            <a:avLst/>
          </a:prstGeom>
        </p:spPr>
      </p:pic>
    </p:spTree>
    <p:custDataLst>
      <p:tags r:id="rId1"/>
    </p:custDataLst>
    <p:extLst>
      <p:ext uri="{BB962C8B-B14F-4D97-AF65-F5344CB8AC3E}">
        <p14:creationId xmlns:p14="http://schemas.microsoft.com/office/powerpoint/2010/main" val="21895835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type="body" idx="1"/>
            <p:custDataLst>
              <p:tags r:id="rId2"/>
            </p:custDataLst>
          </p:nvPr>
        </p:nvSpPr>
        <p:spPr>
          <a:xfrm>
            <a:off x="762000" y="457200"/>
            <a:ext cx="8077200" cy="4297363"/>
          </a:xfrm>
        </p:spPr>
        <p:txBody>
          <a:bodyPr>
            <a:normAutofit/>
          </a:bodyPr>
          <a:lstStyle/>
          <a:p>
            <a:pPr algn="ctr">
              <a:defRPr/>
            </a:pPr>
            <a:r>
              <a:rPr lang="en-US" u="sng" dirty="0" smtClean="0">
                <a:solidFill>
                  <a:schemeClr val="tx2"/>
                </a:solidFill>
              </a:rPr>
              <a:t>PWM Signal:</a:t>
            </a:r>
            <a:r>
              <a:rPr lang="en-US" dirty="0" smtClean="0">
                <a:solidFill>
                  <a:schemeClr val="tx2"/>
                </a:solidFill>
              </a:rPr>
              <a:t>  ON, everything in between, and OFF</a:t>
            </a:r>
            <a:endParaRPr lang="en-US" u="sng" dirty="0" smtClean="0">
              <a:solidFill>
                <a:schemeClr val="tx2"/>
              </a:solidFill>
            </a:endParaRPr>
          </a:p>
        </p:txBody>
      </p:sp>
      <p:sp>
        <p:nvSpPr>
          <p:cNvPr id="3" name="Rectangle 2"/>
          <p:cNvSpPr/>
          <p:nvPr/>
        </p:nvSpPr>
        <p:spPr>
          <a:xfrm>
            <a:off x="4191000" y="1676400"/>
            <a:ext cx="2667000" cy="1446550"/>
          </a:xfrm>
          <a:prstGeom prst="rect">
            <a:avLst/>
          </a:prstGeom>
        </p:spPr>
        <p:txBody>
          <a:bodyPr wrap="square">
            <a:spAutoFit/>
          </a:bodyPr>
          <a:lstStyle/>
          <a:p>
            <a:r>
              <a:rPr lang="en-US" sz="4400" dirty="0" smtClean="0">
                <a:solidFill>
                  <a:srgbClr val="008000"/>
                </a:solidFill>
              </a:rPr>
              <a:t>255</a:t>
            </a:r>
            <a:r>
              <a:rPr lang="en-US" sz="4400" dirty="0" smtClean="0"/>
              <a:t> </a:t>
            </a:r>
            <a:r>
              <a:rPr lang="en-US" sz="4400" dirty="0"/>
              <a:t>means </a:t>
            </a:r>
            <a:r>
              <a:rPr lang="en-US" sz="4400" u="sng" dirty="0">
                <a:solidFill>
                  <a:srgbClr val="008000"/>
                </a:solidFill>
              </a:rPr>
              <a:t>on</a:t>
            </a:r>
            <a:r>
              <a:rPr lang="en-US" sz="4400" dirty="0"/>
              <a:t> </a:t>
            </a:r>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7086600" y="1600200"/>
            <a:ext cx="838200" cy="1143000"/>
          </a:xfrm>
          <a:prstGeom prst="rect">
            <a:avLst/>
          </a:prstGeom>
        </p:spPr>
      </p:pic>
      <p:sp>
        <p:nvSpPr>
          <p:cNvPr id="4" name="Rectangle 3"/>
          <p:cNvSpPr/>
          <p:nvPr/>
        </p:nvSpPr>
        <p:spPr>
          <a:xfrm>
            <a:off x="4267200" y="5029200"/>
            <a:ext cx="2514600" cy="1447800"/>
          </a:xfrm>
          <a:prstGeom prst="rect">
            <a:avLst/>
          </a:prstGeom>
        </p:spPr>
        <p:txBody>
          <a:bodyPr wrap="square">
            <a:spAutoFit/>
          </a:bodyPr>
          <a:lstStyle/>
          <a:p>
            <a:r>
              <a:rPr lang="en-US" sz="4400" dirty="0">
                <a:solidFill>
                  <a:srgbClr val="FF0000"/>
                </a:solidFill>
              </a:rPr>
              <a:t>0</a:t>
            </a:r>
            <a:r>
              <a:rPr lang="en-US" sz="4400" dirty="0" smtClean="0"/>
              <a:t> </a:t>
            </a:r>
            <a:r>
              <a:rPr lang="en-US" sz="4400" dirty="0"/>
              <a:t>means </a:t>
            </a:r>
            <a:r>
              <a:rPr lang="en-US" sz="4400" u="sng" dirty="0">
                <a:solidFill>
                  <a:srgbClr val="FF0000"/>
                </a:solidFill>
              </a:rPr>
              <a:t>off</a:t>
            </a:r>
            <a:r>
              <a:rPr lang="en-US" sz="4400" dirty="0"/>
              <a:t> </a:t>
            </a:r>
          </a:p>
        </p:txBody>
      </p:sp>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7162800" y="5257800"/>
            <a:ext cx="533400" cy="1143000"/>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8229600" y="3429000"/>
            <a:ext cx="609600" cy="1143000"/>
          </a:xfrm>
          <a:prstGeom prst="rect">
            <a:avLst/>
          </a:prstGeom>
        </p:spPr>
      </p:pic>
      <p:sp>
        <p:nvSpPr>
          <p:cNvPr id="11" name="Rectangle 10"/>
          <p:cNvSpPr/>
          <p:nvPr/>
        </p:nvSpPr>
        <p:spPr>
          <a:xfrm>
            <a:off x="4343400" y="3352800"/>
            <a:ext cx="3886200" cy="1446550"/>
          </a:xfrm>
          <a:prstGeom prst="rect">
            <a:avLst/>
          </a:prstGeom>
        </p:spPr>
        <p:txBody>
          <a:bodyPr wrap="square">
            <a:spAutoFit/>
          </a:bodyPr>
          <a:lstStyle/>
          <a:p>
            <a:r>
              <a:rPr lang="en-US" sz="4400" dirty="0" smtClean="0">
                <a:solidFill>
                  <a:srgbClr val="0000FF"/>
                </a:solidFill>
              </a:rPr>
              <a:t>127</a:t>
            </a:r>
            <a:r>
              <a:rPr lang="en-US" sz="4400" dirty="0" smtClean="0"/>
              <a:t> </a:t>
            </a:r>
            <a:r>
              <a:rPr lang="en-US" sz="4400" dirty="0"/>
              <a:t>means </a:t>
            </a:r>
            <a:r>
              <a:rPr lang="en-US" sz="4400" u="sng" dirty="0" smtClean="0">
                <a:solidFill>
                  <a:srgbClr val="008000"/>
                </a:solidFill>
              </a:rPr>
              <a:t>half on</a:t>
            </a:r>
            <a:r>
              <a:rPr lang="en-US" sz="4400" dirty="0" smtClean="0"/>
              <a:t> and </a:t>
            </a:r>
            <a:r>
              <a:rPr lang="en-US" sz="4400" u="sng" dirty="0" smtClean="0">
                <a:solidFill>
                  <a:srgbClr val="FF0000"/>
                </a:solidFill>
              </a:rPr>
              <a:t>half off</a:t>
            </a:r>
            <a:endParaRPr lang="en-US" sz="4400" dirty="0"/>
          </a:p>
        </p:txBody>
      </p:sp>
      <p:pic>
        <p:nvPicPr>
          <p:cNvPr id="12" name="Picture 11"/>
          <p:cNvPicPr/>
          <p:nvPr/>
        </p:nvPicPr>
        <p:blipFill rotWithShape="1">
          <a:blip r:embed="rId8">
            <a:extLst>
              <a:ext uri="{28A0092B-C50C-407E-A947-70E740481C1C}">
                <a14:useLocalDpi xmlns:a14="http://schemas.microsoft.com/office/drawing/2010/main" val="0"/>
              </a:ext>
            </a:extLst>
          </a:blip>
          <a:srcRect l="3104" t="11629" r="2650" b="25791"/>
          <a:stretch/>
        </p:blipFill>
        <p:spPr bwMode="auto">
          <a:xfrm>
            <a:off x="838200" y="1676400"/>
            <a:ext cx="3276600" cy="9906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9">
            <a:extLst>
              <a:ext uri="{28A0092B-C50C-407E-A947-70E740481C1C}">
                <a14:useLocalDpi xmlns:a14="http://schemas.microsoft.com/office/drawing/2010/main" val="0"/>
              </a:ext>
            </a:extLst>
          </a:blip>
          <a:srcRect l="1610" t="2017" r="2616" b="10104"/>
          <a:stretch/>
        </p:blipFill>
        <p:spPr bwMode="auto">
          <a:xfrm>
            <a:off x="838200" y="3657600"/>
            <a:ext cx="3352800" cy="9906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10">
            <a:extLst>
              <a:ext uri="{28A0092B-C50C-407E-A947-70E740481C1C}">
                <a14:useLocalDpi xmlns:a14="http://schemas.microsoft.com/office/drawing/2010/main" val="0"/>
              </a:ext>
            </a:extLst>
          </a:blip>
          <a:srcRect l="2558" t="8163" r="2719" b="10159"/>
          <a:stretch/>
        </p:blipFill>
        <p:spPr bwMode="auto">
          <a:xfrm>
            <a:off x="914400" y="5486400"/>
            <a:ext cx="3200400" cy="8382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9645228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81000"/>
            <a:ext cx="8305800" cy="1600200"/>
          </a:xfrm>
        </p:spPr>
        <p:txBody>
          <a:bodyPr>
            <a:normAutofit fontScale="90000"/>
          </a:bodyPr>
          <a:lstStyle/>
          <a:p>
            <a:r>
              <a:rPr lang="en-US" sz="4200" b="1" dirty="0" smtClean="0"/>
              <a:t>What if I want 2 LEDS to blink at once?</a:t>
            </a:r>
            <a:r>
              <a:rPr lang="en-US" dirty="0"/>
              <a:t/>
            </a:r>
            <a:br>
              <a:rPr lang="en-US" dirty="0"/>
            </a:br>
            <a:r>
              <a:rPr lang="en-US" dirty="0" smtClean="0"/>
              <a:t/>
            </a:r>
            <a:br>
              <a:rPr lang="en-US" dirty="0" smtClean="0"/>
            </a:br>
            <a:endParaRPr lang="en-US" dirty="0"/>
          </a:p>
        </p:txBody>
      </p:sp>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62000" y="914400"/>
            <a:ext cx="4222115" cy="5689600"/>
          </a:xfrm>
          <a:prstGeom prst="rect">
            <a:avLst/>
          </a:prstGeom>
        </p:spPr>
      </p:pic>
      <p:sp>
        <p:nvSpPr>
          <p:cNvPr id="5" name="Rectangle 4"/>
          <p:cNvSpPr/>
          <p:nvPr/>
        </p:nvSpPr>
        <p:spPr>
          <a:xfrm>
            <a:off x="5334000" y="1676400"/>
            <a:ext cx="3429000" cy="523220"/>
          </a:xfrm>
          <a:prstGeom prst="rect">
            <a:avLst/>
          </a:prstGeom>
        </p:spPr>
        <p:txBody>
          <a:bodyPr wrap="square">
            <a:spAutoFit/>
          </a:bodyPr>
          <a:lstStyle/>
          <a:p>
            <a:r>
              <a:rPr lang="en-US" sz="2800" b="1" dirty="0"/>
              <a:t>Pin 5   </a:t>
            </a:r>
            <a:r>
              <a:rPr lang="en-US" sz="2800" b="1" dirty="0" smtClean="0"/>
              <a:t>              </a:t>
            </a:r>
            <a:r>
              <a:rPr lang="en-US" sz="2800" b="1" dirty="0"/>
              <a:t>Pin 6</a:t>
            </a:r>
            <a:r>
              <a:rPr lang="en-US" sz="2800" dirty="0"/>
              <a:t> </a:t>
            </a:r>
          </a:p>
        </p:txBody>
      </p:sp>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5486400" y="2286000"/>
            <a:ext cx="609600" cy="990600"/>
          </a:xfrm>
          <a:prstGeom prst="rect">
            <a:avLst/>
          </a:prstGeom>
        </p:spPr>
      </p:pic>
      <p:pic>
        <p:nvPicPr>
          <p:cNvPr id="7" name="Picture 6"/>
          <p:cNvPicPr/>
          <p:nvPr/>
        </p:nvPicPr>
        <p:blipFill>
          <a:blip r:embed="rId7">
            <a:extLst>
              <a:ext uri="{28A0092B-C50C-407E-A947-70E740481C1C}">
                <a14:useLocalDpi xmlns:a14="http://schemas.microsoft.com/office/drawing/2010/main" val="0"/>
              </a:ext>
            </a:extLst>
          </a:blip>
          <a:stretch>
            <a:fillRect/>
          </a:stretch>
        </p:blipFill>
        <p:spPr>
          <a:xfrm>
            <a:off x="7543800" y="2209800"/>
            <a:ext cx="477520" cy="1028700"/>
          </a:xfrm>
          <a:prstGeom prst="rect">
            <a:avLst/>
          </a:prstGeom>
        </p:spPr>
      </p:pic>
      <p:pic>
        <p:nvPicPr>
          <p:cNvPr id="8" name="Picture 7"/>
          <p:cNvPicPr/>
          <p:nvPr/>
        </p:nvPicPr>
        <p:blipFill>
          <a:blip r:embed="rId8">
            <a:extLst>
              <a:ext uri="{28A0092B-C50C-407E-A947-70E740481C1C}">
                <a14:useLocalDpi xmlns:a14="http://schemas.microsoft.com/office/drawing/2010/main" val="0"/>
              </a:ext>
            </a:extLst>
          </a:blip>
          <a:stretch>
            <a:fillRect/>
          </a:stretch>
        </p:blipFill>
        <p:spPr>
          <a:xfrm>
            <a:off x="5638800" y="3352800"/>
            <a:ext cx="342900" cy="878205"/>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7543800" y="3200400"/>
            <a:ext cx="477520" cy="1028700"/>
          </a:xfrm>
          <a:prstGeom prst="rect">
            <a:avLst/>
          </a:prstGeom>
        </p:spPr>
      </p:pic>
      <p:pic>
        <p:nvPicPr>
          <p:cNvPr id="10" name="Picture 9"/>
          <p:cNvPicPr/>
          <p:nvPr/>
        </p:nvPicPr>
        <p:blipFill>
          <a:blip r:embed="rId8">
            <a:extLst>
              <a:ext uri="{28A0092B-C50C-407E-A947-70E740481C1C}">
                <a14:useLocalDpi xmlns:a14="http://schemas.microsoft.com/office/drawing/2010/main" val="0"/>
              </a:ext>
            </a:extLst>
          </a:blip>
          <a:stretch>
            <a:fillRect/>
          </a:stretch>
        </p:blipFill>
        <p:spPr>
          <a:xfrm>
            <a:off x="5638800" y="4303395"/>
            <a:ext cx="342900" cy="878205"/>
          </a:xfrm>
          <a:prstGeom prst="rect">
            <a:avLst/>
          </a:prstGeom>
        </p:spPr>
      </p:pic>
      <p:pic>
        <p:nvPicPr>
          <p:cNvPr id="11" name="Picture 10"/>
          <p:cNvPicPr/>
          <p:nvPr/>
        </p:nvPicPr>
        <p:blipFill rotWithShape="1">
          <a:blip r:embed="rId9">
            <a:extLst>
              <a:ext uri="{28A0092B-C50C-407E-A947-70E740481C1C}">
                <a14:useLocalDpi xmlns:a14="http://schemas.microsoft.com/office/drawing/2010/main" val="0"/>
              </a:ext>
            </a:extLst>
          </a:blip>
          <a:srcRect l="85271" t="15299"/>
          <a:stretch/>
        </p:blipFill>
        <p:spPr bwMode="auto">
          <a:xfrm>
            <a:off x="7543800" y="4267200"/>
            <a:ext cx="387985" cy="91376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8">
            <a:extLst>
              <a:ext uri="{28A0092B-C50C-407E-A947-70E740481C1C}">
                <a14:useLocalDpi xmlns:a14="http://schemas.microsoft.com/office/drawing/2010/main" val="0"/>
              </a:ext>
            </a:extLst>
          </a:blip>
          <a:stretch>
            <a:fillRect/>
          </a:stretch>
        </p:blipFill>
        <p:spPr>
          <a:xfrm>
            <a:off x="5638800" y="5257800"/>
            <a:ext cx="342900" cy="878205"/>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7543800" y="5105400"/>
            <a:ext cx="477520" cy="1028700"/>
          </a:xfrm>
          <a:prstGeom prst="rect">
            <a:avLst/>
          </a:prstGeom>
        </p:spPr>
      </p:pic>
    </p:spTree>
    <p:custDataLst>
      <p:tags r:id="rId1"/>
    </p:custDataLst>
    <p:extLst>
      <p:ext uri="{BB962C8B-B14F-4D97-AF65-F5344CB8AC3E}">
        <p14:creationId xmlns:p14="http://schemas.microsoft.com/office/powerpoint/2010/main" val="22632399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1143000"/>
            <a:ext cx="7765662" cy="16476125"/>
          </a:xfrm>
          <a:prstGeom prst="rect">
            <a:avLst/>
          </a:prstGeom>
        </p:spPr>
      </p:pic>
      <p:sp>
        <p:nvSpPr>
          <p:cNvPr id="7" name="TextBox 6"/>
          <p:cNvSpPr txBox="1"/>
          <p:nvPr/>
        </p:nvSpPr>
        <p:spPr>
          <a:xfrm>
            <a:off x="533400" y="1295400"/>
            <a:ext cx="7696200" cy="4876800"/>
          </a:xfrm>
          <a:prstGeom prst="rect">
            <a:avLst/>
          </a:prstGeom>
          <a:noFill/>
        </p:spPr>
        <p:txBody>
          <a:bodyPr wrap="square" rtlCol="0">
            <a:normAutofit fontScale="77500" lnSpcReduction="20000"/>
          </a:bodyPr>
          <a:lstStyle/>
          <a:p>
            <a:r>
              <a:rPr lang="en-US" sz="7200" dirty="0" smtClean="0"/>
              <a:t>How do </a:t>
            </a:r>
            <a:r>
              <a:rPr lang="en-US" sz="7200" dirty="0"/>
              <a:t>you want </a:t>
            </a:r>
            <a:r>
              <a:rPr lang="en-US" sz="7200" dirty="0" smtClean="0"/>
              <a:t>your </a:t>
            </a:r>
            <a:r>
              <a:rPr lang="en-US" sz="7200" b="1" dirty="0"/>
              <a:t>robot brain </a:t>
            </a:r>
            <a:r>
              <a:rPr lang="en-US" sz="7200" dirty="0"/>
              <a:t>(also called a microcontroller) to </a:t>
            </a:r>
            <a:r>
              <a:rPr lang="en-US" sz="7200" dirty="0" smtClean="0"/>
              <a:t>talk </a:t>
            </a:r>
            <a:r>
              <a:rPr lang="en-US" sz="7200" dirty="0"/>
              <a:t>with the </a:t>
            </a:r>
            <a:r>
              <a:rPr lang="en-US" sz="7200" b="1" dirty="0"/>
              <a:t>input</a:t>
            </a:r>
            <a:r>
              <a:rPr lang="en-US" sz="7200" dirty="0"/>
              <a:t> (that’s the sensors) and the </a:t>
            </a:r>
            <a:r>
              <a:rPr lang="en-US" sz="7200" b="1" dirty="0"/>
              <a:t>output</a:t>
            </a:r>
            <a:r>
              <a:rPr lang="en-US" sz="7200" dirty="0"/>
              <a:t> (</a:t>
            </a:r>
            <a:r>
              <a:rPr lang="en-US" sz="7200" dirty="0" smtClean="0"/>
              <a:t>LED lights </a:t>
            </a:r>
            <a:r>
              <a:rPr lang="en-US" sz="7200" dirty="0"/>
              <a:t>and buzzers</a:t>
            </a:r>
            <a:r>
              <a:rPr lang="en-US" sz="7200" dirty="0" smtClean="0"/>
              <a:t>)? </a:t>
            </a:r>
            <a:endParaRPr lang="en-US" sz="7200" dirty="0"/>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4791" t="11844" r="5171" b="10002"/>
          <a:stretch/>
        </p:blipFill>
        <p:spPr bwMode="auto">
          <a:xfrm>
            <a:off x="914400" y="228600"/>
            <a:ext cx="1765935" cy="60547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72223" t="35771" r="3158" b="36349"/>
          <a:stretch/>
        </p:blipFill>
        <p:spPr bwMode="auto">
          <a:xfrm>
            <a:off x="990600" y="5181600"/>
            <a:ext cx="1348105" cy="110998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762000" y="3276600"/>
            <a:ext cx="1905000" cy="1754327"/>
          </a:xfrm>
          <a:prstGeom prst="rect">
            <a:avLst/>
          </a:prstGeom>
        </p:spPr>
        <p:txBody>
          <a:bodyPr wrap="square">
            <a:spAutoFit/>
          </a:bodyPr>
          <a:lstStyle/>
          <a:p>
            <a:r>
              <a:rPr lang="en-US" dirty="0"/>
              <a:t>This input uses the light sensor. </a:t>
            </a:r>
          </a:p>
          <a:p>
            <a:r>
              <a:rPr lang="en-US" dirty="0"/>
              <a:t>The light sensor is an </a:t>
            </a:r>
            <a:r>
              <a:rPr lang="en-US" b="1" dirty="0"/>
              <a:t>analog</a:t>
            </a:r>
            <a:r>
              <a:rPr lang="en-US" dirty="0"/>
              <a:t> sensor. </a:t>
            </a:r>
          </a:p>
          <a:p>
            <a:r>
              <a:rPr lang="en-US" dirty="0"/>
              <a:t>The light sensor goes up to </a:t>
            </a:r>
            <a:r>
              <a:rPr lang="en-US" b="1" u="sng" dirty="0"/>
              <a:t>1023</a:t>
            </a:r>
            <a:r>
              <a:rPr lang="en-US" dirty="0"/>
              <a:t>.</a:t>
            </a:r>
          </a:p>
        </p:txBody>
      </p:sp>
      <p:pic>
        <p:nvPicPr>
          <p:cNvPr id="2" name="Picture 1" descr="Screen shot 2012-10-08 at 3.26.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28600"/>
            <a:ext cx="6139856" cy="6400800"/>
          </a:xfrm>
          <a:prstGeom prst="rect">
            <a:avLst/>
          </a:prstGeom>
        </p:spPr>
      </p:pic>
    </p:spTree>
    <p:extLst>
      <p:ext uri="{BB962C8B-B14F-4D97-AF65-F5344CB8AC3E}">
        <p14:creationId xmlns:p14="http://schemas.microsoft.com/office/powerpoint/2010/main" val="9412789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use the digital inputs like the button?</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911" b="1378"/>
          <a:stretch/>
        </p:blipFill>
        <p:spPr bwMode="auto">
          <a:xfrm>
            <a:off x="4114800" y="990600"/>
            <a:ext cx="4501833" cy="55626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651" t="63112" r="73730" b="20474"/>
          <a:stretch/>
        </p:blipFill>
        <p:spPr bwMode="auto">
          <a:xfrm>
            <a:off x="1371600" y="5486400"/>
            <a:ext cx="1347470" cy="65278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838200" y="3886200"/>
            <a:ext cx="2667000" cy="1200329"/>
          </a:xfrm>
          <a:prstGeom prst="rect">
            <a:avLst/>
          </a:prstGeom>
        </p:spPr>
        <p:txBody>
          <a:bodyPr wrap="square">
            <a:spAutoFit/>
          </a:bodyPr>
          <a:lstStyle/>
          <a:p>
            <a:r>
              <a:rPr lang="en-US" dirty="0"/>
              <a:t>This code uses the </a:t>
            </a:r>
            <a:r>
              <a:rPr lang="en-US" b="1" dirty="0"/>
              <a:t>button</a:t>
            </a:r>
            <a:r>
              <a:rPr lang="en-US" dirty="0"/>
              <a:t>.</a:t>
            </a:r>
          </a:p>
          <a:p>
            <a:r>
              <a:rPr lang="en-US" dirty="0"/>
              <a:t>To make your lights blink and change brightness you have to press the button. </a:t>
            </a:r>
          </a:p>
        </p:txBody>
      </p:sp>
      <p:pic>
        <p:nvPicPr>
          <p:cNvPr id="6" name="Picture 5" descr="Screen shot 2012-10-08 at 3.26.00 PM.png"/>
          <p:cNvPicPr>
            <a:picLocks noChangeAspect="1"/>
          </p:cNvPicPr>
          <p:nvPr/>
        </p:nvPicPr>
        <p:blipFill rotWithShape="1">
          <a:blip r:embed="rId4">
            <a:extLst>
              <a:ext uri="{28A0092B-C50C-407E-A947-70E740481C1C}">
                <a14:useLocalDpi xmlns:a14="http://schemas.microsoft.com/office/drawing/2010/main" val="0"/>
              </a:ext>
            </a:extLst>
          </a:blip>
          <a:srcRect l="47582" t="42323" r="43536" b="54287"/>
          <a:stretch/>
        </p:blipFill>
        <p:spPr>
          <a:xfrm>
            <a:off x="6400800" y="3429000"/>
            <a:ext cx="476404" cy="189518"/>
          </a:xfrm>
          <a:prstGeom prst="rect">
            <a:avLst/>
          </a:prstGeom>
        </p:spPr>
      </p:pic>
    </p:spTree>
    <p:extLst>
      <p:ext uri="{BB962C8B-B14F-4D97-AF65-F5344CB8AC3E}">
        <p14:creationId xmlns:p14="http://schemas.microsoft.com/office/powerpoint/2010/main" val="22544492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850" t="36044" r="73531" b="36076"/>
          <a:stretch/>
        </p:blipFill>
        <p:spPr bwMode="auto">
          <a:xfrm>
            <a:off x="1219200" y="228600"/>
            <a:ext cx="1348105" cy="1109980"/>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3048000" y="-36945"/>
            <a:ext cx="4204414" cy="1143000"/>
          </a:xfrm>
        </p:spPr>
        <p:txBody>
          <a:bodyPr>
            <a:normAutofit/>
          </a:bodyPr>
          <a:lstStyle/>
          <a:p>
            <a:r>
              <a:rPr lang="en-US" dirty="0" smtClean="0"/>
              <a:t>This guy is weird.</a:t>
            </a:r>
            <a:endParaRPr lang="en-US" dirty="0"/>
          </a:p>
        </p:txBody>
      </p:sp>
      <p:sp>
        <p:nvSpPr>
          <p:cNvPr id="6" name="Title 1"/>
          <p:cNvSpPr txBox="1">
            <a:spLocks/>
          </p:cNvSpPr>
          <p:nvPr/>
        </p:nvSpPr>
        <p:spPr>
          <a:xfrm>
            <a:off x="2590800" y="914400"/>
            <a:ext cx="7086600" cy="1143000"/>
          </a:xfrm>
          <a:prstGeom prst="rect">
            <a:avLst/>
          </a:prstGeom>
        </p:spPr>
        <p:txBody>
          <a:bodyPr vert="horz" lIns="91440" tIns="45720" rIns="91440" bIns="45720" rtlCol="0" anchor="ctr" anchorCtr="0">
            <a:normAutofit fontScale="90000" lnSpcReduction="20000"/>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r>
              <a:rPr lang="en-US" dirty="0"/>
              <a:t>The Red, Green and Blue LED </a:t>
            </a:r>
            <a:endParaRPr lang="en-US" dirty="0" smtClean="0"/>
          </a:p>
          <a:p>
            <a:r>
              <a:rPr lang="en-US" dirty="0" smtClean="0"/>
              <a:t>is </a:t>
            </a:r>
            <a:r>
              <a:rPr lang="en-US" dirty="0"/>
              <a:t>backwards! </a:t>
            </a:r>
          </a:p>
        </p:txBody>
      </p:sp>
      <p:graphicFrame>
        <p:nvGraphicFramePr>
          <p:cNvPr id="7" name="Object 6"/>
          <p:cNvGraphicFramePr>
            <a:graphicFrameLocks noChangeAspect="1"/>
          </p:cNvGraphicFramePr>
          <p:nvPr>
            <p:extLst>
              <p:ext uri="{D42A27DB-BD31-4B8C-83A1-F6EECF244321}">
                <p14:modId xmlns:p14="http://schemas.microsoft.com/office/powerpoint/2010/main" val="2586394835"/>
              </p:ext>
            </p:extLst>
          </p:nvPr>
        </p:nvGraphicFramePr>
        <p:xfrm>
          <a:off x="3505200" y="1968500"/>
          <a:ext cx="5486400" cy="2032000"/>
        </p:xfrm>
        <a:graphic>
          <a:graphicData uri="http://schemas.openxmlformats.org/presentationml/2006/ole">
            <mc:AlternateContent xmlns:mc="http://schemas.openxmlformats.org/markup-compatibility/2006">
              <mc:Choice xmlns:v="urn:schemas-microsoft-com:vml" Requires="v">
                <p:oleObj spid="_x0000_s5155" name="Document" r:id="rId4" imgW="5486400" imgH="2032000" progId="Word.Document.12">
                  <p:embed/>
                </p:oleObj>
              </mc:Choice>
              <mc:Fallback>
                <p:oleObj name="Document" r:id="rId4" imgW="5486400" imgH="2032000" progId="Word.Document.12">
                  <p:embed/>
                  <p:pic>
                    <p:nvPicPr>
                      <p:cNvPr id="0" name=""/>
                      <p:cNvPicPr/>
                      <p:nvPr/>
                    </p:nvPicPr>
                    <p:blipFill>
                      <a:blip r:embed="rId5"/>
                      <a:stretch>
                        <a:fillRect/>
                      </a:stretch>
                    </p:blipFill>
                    <p:spPr>
                      <a:xfrm>
                        <a:off x="3505200" y="1968500"/>
                        <a:ext cx="5486400" cy="2032000"/>
                      </a:xfrm>
                      <a:prstGeom prst="rect">
                        <a:avLst/>
                      </a:prstGeom>
                    </p:spPr>
                  </p:pic>
                </p:oleObj>
              </mc:Fallback>
            </mc:AlternateContent>
          </a:graphicData>
        </a:graphic>
      </p:graphicFrame>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8077200" y="1981200"/>
            <a:ext cx="762000" cy="941551"/>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442534938"/>
              </p:ext>
            </p:extLst>
          </p:nvPr>
        </p:nvGraphicFramePr>
        <p:xfrm>
          <a:off x="762000" y="4038600"/>
          <a:ext cx="5715000" cy="2590800"/>
        </p:xfrm>
        <a:graphic>
          <a:graphicData uri="http://schemas.openxmlformats.org/presentationml/2006/ole">
            <mc:AlternateContent xmlns:mc="http://schemas.openxmlformats.org/markup-compatibility/2006">
              <mc:Choice xmlns:v="urn:schemas-microsoft-com:vml" Requires="v">
                <p:oleObj spid="_x0000_s5156" name="Document" r:id="rId7" imgW="5715000" imgH="2590800" progId="Word.Document.12">
                  <p:embed/>
                </p:oleObj>
              </mc:Choice>
              <mc:Fallback>
                <p:oleObj name="Document" r:id="rId7" imgW="5715000" imgH="2590800" progId="Word.Document.12">
                  <p:embed/>
                  <p:pic>
                    <p:nvPicPr>
                      <p:cNvPr id="0" name=""/>
                      <p:cNvPicPr/>
                      <p:nvPr/>
                    </p:nvPicPr>
                    <p:blipFill>
                      <a:blip r:embed="rId8"/>
                      <a:stretch>
                        <a:fillRect/>
                      </a:stretch>
                    </p:blipFill>
                    <p:spPr>
                      <a:xfrm>
                        <a:off x="762000" y="4038600"/>
                        <a:ext cx="5715000" cy="2590800"/>
                      </a:xfrm>
                      <a:prstGeom prst="rect">
                        <a:avLst/>
                      </a:prstGeom>
                    </p:spPr>
                  </p:pic>
                </p:oleObj>
              </mc:Fallback>
            </mc:AlternateContent>
          </a:graphicData>
        </a:graphic>
      </p:graphicFrame>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4648200" y="3733800"/>
            <a:ext cx="838200" cy="1112703"/>
          </a:xfrm>
          <a:prstGeom prst="rect">
            <a:avLst/>
          </a:prstGeom>
        </p:spPr>
      </p:pic>
    </p:spTree>
    <p:extLst>
      <p:ext uri="{BB962C8B-B14F-4D97-AF65-F5344CB8AC3E}">
        <p14:creationId xmlns:p14="http://schemas.microsoft.com/office/powerpoint/2010/main" val="19871777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fontScale="90000"/>
          </a:bodyPr>
          <a:lstStyle/>
          <a:p>
            <a:pPr>
              <a:defRPr/>
            </a:pPr>
            <a:r>
              <a:rPr lang="en-US" dirty="0" smtClean="0"/>
              <a:t>Challenges, questions, and discussion</a:t>
            </a:r>
          </a:p>
        </p:txBody>
      </p:sp>
    </p:spTree>
    <p:custDataLst>
      <p:tags r:id="rId1"/>
    </p:custData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1800" y="762000"/>
            <a:ext cx="5638800" cy="5486400"/>
          </a:xfrm>
          <a:prstGeom prst="rect">
            <a:avLst/>
          </a:prstGeom>
          <a:noFill/>
        </p:spPr>
        <p:txBody>
          <a:bodyPr wrap="square" rtlCol="0">
            <a:normAutofit fontScale="77500" lnSpcReduction="20000"/>
          </a:bodyPr>
          <a:lstStyle/>
          <a:p>
            <a:r>
              <a:rPr lang="en-US" sz="7200" b="1" dirty="0">
                <a:solidFill>
                  <a:srgbClr val="FF0000"/>
                </a:solidFill>
              </a:rPr>
              <a:t>NOTE: DO NOT SNAP APART THE LILYPAD </a:t>
            </a:r>
            <a:r>
              <a:rPr lang="en-US" sz="7200" b="1" dirty="0" smtClean="0">
                <a:solidFill>
                  <a:srgbClr val="FF0000"/>
                </a:solidFill>
              </a:rPr>
              <a:t>BOARD YET!  </a:t>
            </a:r>
            <a:r>
              <a:rPr lang="en-US" sz="7200" b="1" dirty="0">
                <a:solidFill>
                  <a:srgbClr val="FF0000"/>
                </a:solidFill>
              </a:rPr>
              <a:t>IF YOU </a:t>
            </a:r>
            <a:r>
              <a:rPr lang="en-US" sz="7200" b="1" dirty="0" smtClean="0">
                <a:solidFill>
                  <a:srgbClr val="FF0000"/>
                </a:solidFill>
              </a:rPr>
              <a:t>DO, </a:t>
            </a:r>
            <a:r>
              <a:rPr lang="en-US" sz="7200" b="1" dirty="0">
                <a:solidFill>
                  <a:srgbClr val="FF0000"/>
                </a:solidFill>
              </a:rPr>
              <a:t>YOU WILL NOT BE ABLE TO EASILY PROGRAM IT!</a:t>
            </a:r>
            <a:endParaRPr lang="en-US" sz="7200" dirty="0">
              <a:solidFill>
                <a:srgbClr val="FF0000"/>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600" y="838200"/>
            <a:ext cx="6400800" cy="5334000"/>
          </a:xfrm>
          <a:prstGeom prst="rect">
            <a:avLst/>
          </a:prstGeom>
          <a:noFill/>
        </p:spPr>
        <p:txBody>
          <a:bodyPr wrap="square" rtlCol="0">
            <a:normAutofit lnSpcReduction="10000"/>
          </a:bodyPr>
          <a:lstStyle/>
          <a:p>
            <a:r>
              <a:rPr lang="en-US" sz="7200" dirty="0" smtClean="0"/>
              <a:t>Parts of the </a:t>
            </a:r>
            <a:r>
              <a:rPr lang="en-US" sz="7200" dirty="0" err="1" smtClean="0"/>
              <a:t>LilyPad</a:t>
            </a:r>
            <a:r>
              <a:rPr lang="en-US" sz="7200" dirty="0" smtClean="0"/>
              <a:t> board: microcontroller, </a:t>
            </a:r>
            <a:r>
              <a:rPr lang="en-US" sz="7200" dirty="0"/>
              <a:t>input and output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426510" y="-3027140"/>
            <a:ext cx="2895600" cy="6861081"/>
          </a:xfrm>
          <a:prstGeom prst="rect">
            <a:avLst/>
          </a:prstGeom>
        </p:spPr>
      </p:pic>
      <p:pic>
        <p:nvPicPr>
          <p:cNvPr id="5" name="Picture 4"/>
          <p:cNvPicPr/>
          <p:nvPr/>
        </p:nvPicPr>
        <p:blipFill rotWithShape="1">
          <a:blip r:embed="rId4">
            <a:extLst>
              <a:ext uri="{28A0092B-C50C-407E-A947-70E740481C1C}">
                <a14:useLocalDpi xmlns:a14="http://schemas.microsoft.com/office/drawing/2010/main" val="0"/>
              </a:ext>
            </a:extLst>
          </a:blip>
          <a:srcRect b="3798"/>
          <a:stretch/>
        </p:blipFill>
        <p:spPr bwMode="auto">
          <a:xfrm>
            <a:off x="2438400" y="762000"/>
            <a:ext cx="6102985" cy="5118735"/>
          </a:xfrm>
          <a:prstGeom prst="rect">
            <a:avLst/>
          </a:prstGeom>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219200" y="304800"/>
            <a:ext cx="5867400" cy="55626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8" name="Picture 7"/>
          <p:cNvPicPr/>
          <p:nvPr/>
        </p:nvPicPr>
        <p:blipFill rotWithShape="1">
          <a:blip r:embed="rId5">
            <a:extLst>
              <a:ext uri="{28A0092B-C50C-407E-A947-70E740481C1C}">
                <a14:useLocalDpi xmlns:a14="http://schemas.microsoft.com/office/drawing/2010/main" val="0"/>
              </a:ext>
            </a:extLst>
          </a:blip>
          <a:srcRect l="20694" t="2037" r="3097" b="29854"/>
          <a:stretch/>
        </p:blipFill>
        <p:spPr bwMode="auto">
          <a:xfrm>
            <a:off x="6858000" y="3581400"/>
            <a:ext cx="2057400" cy="2958783"/>
          </a:xfrm>
          <a:prstGeom prst="rect">
            <a:avLst/>
          </a:prstGeom>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2057400" y="609600"/>
            <a:ext cx="5486400" cy="526478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 name="Rectangle 1"/>
          <p:cNvSpPr/>
          <p:nvPr/>
        </p:nvSpPr>
        <p:spPr>
          <a:xfrm>
            <a:off x="1143000" y="6019800"/>
            <a:ext cx="7620000" cy="646331"/>
          </a:xfrm>
          <a:prstGeom prst="rect">
            <a:avLst/>
          </a:prstGeom>
        </p:spPr>
        <p:txBody>
          <a:bodyPr wrap="square">
            <a:spAutoFit/>
          </a:bodyPr>
          <a:lstStyle/>
          <a:p>
            <a:r>
              <a:rPr lang="en-US" dirty="0"/>
              <a:t>The </a:t>
            </a:r>
            <a:r>
              <a:rPr lang="en-US" dirty="0" err="1"/>
              <a:t>LilyPad</a:t>
            </a:r>
            <a:r>
              <a:rPr lang="en-US" dirty="0"/>
              <a:t> </a:t>
            </a:r>
            <a:r>
              <a:rPr lang="en-US" dirty="0" err="1"/>
              <a:t>Dev</a:t>
            </a:r>
            <a:r>
              <a:rPr lang="en-US" dirty="0"/>
              <a:t> Board needs at least a 5V power supply to work. You can use 4 AA batteries or a 9V “wall wart.”</a:t>
            </a:r>
          </a:p>
        </p:txBody>
      </p:sp>
    </p:spTree>
    <p:custDataLst>
      <p:tags r:id="rId1"/>
    </p:custDataLst>
    <p:extLst>
      <p:ext uri="{BB962C8B-B14F-4D97-AF65-F5344CB8AC3E}">
        <p14:creationId xmlns:p14="http://schemas.microsoft.com/office/powerpoint/2010/main" val="124121302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981200" y="533400"/>
            <a:ext cx="5486400" cy="543306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283081659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3.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4.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6.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7.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8.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9.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1.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2.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3.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4.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6.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2.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3.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3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7.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38.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9.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41.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2.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43.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6.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7.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48.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heme/theme1.xml><?xml version="1.0" encoding="utf-8"?>
<a:theme xmlns:a="http://schemas.openxmlformats.org/drawingml/2006/main" name="TC01674557999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TC016745579991</Template>
  <TotalTime>0</TotalTime>
  <Words>1125</Words>
  <Application>Microsoft Macintosh PowerPoint</Application>
  <PresentationFormat>On-screen Show (4:3)</PresentationFormat>
  <Paragraphs>132</Paragraphs>
  <Slides>33</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TC016745579991</vt:lpstr>
      <vt:lpstr>Document</vt:lpstr>
      <vt:lpstr>LilyPad Training Centennial Elementary 2012</vt:lpstr>
      <vt:lpstr>What is a LilyPad?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Outputs (Can change the real world in some way)</vt:lpstr>
      <vt:lpstr>The Inputs (Takes real-world information and sends it back into microcontroller)</vt:lpstr>
      <vt:lpstr>Now we can start telling our robot brain what to do!  1) Open ModKit</vt:lpstr>
      <vt:lpstr>Your screen should look like this!</vt:lpstr>
      <vt:lpstr>Can your computer talk to your LilyPad?</vt:lpstr>
      <vt:lpstr>Now it looks like this!</vt:lpstr>
      <vt:lpstr>Let’s make sure we are talking to the right connection!</vt:lpstr>
      <vt:lpstr>Time to write some code!</vt:lpstr>
      <vt:lpstr>The All Important Forever Loop!</vt:lpstr>
      <vt:lpstr>BLINK!</vt:lpstr>
      <vt:lpstr>Click “Control”  again</vt:lpstr>
      <vt:lpstr>Guess What?   You’re ready to upload code onto your LilyPad Dev Board!!!   Click on the upload button. It looks kind of like a play button.</vt:lpstr>
      <vt:lpstr>PowerPoint Presentation</vt:lpstr>
      <vt:lpstr>PowerPoint Presentation</vt:lpstr>
      <vt:lpstr>How can we make it light up halfway?  Let’s change the Pin!  Most pins are digital, but you can’t turn digital pin 13 halfway off!  PWM pins can be a little on, halfway on, or all the way on!  Like the volume control on my radio!</vt:lpstr>
      <vt:lpstr>Let’s change from Pin 13 to Pin 5.   </vt:lpstr>
      <vt:lpstr>Switch to analog blocks.</vt:lpstr>
      <vt:lpstr>PowerPoint Presentation</vt:lpstr>
      <vt:lpstr>What if I want 2 LEDS to blink at once?  </vt:lpstr>
      <vt:lpstr>PowerPoint Presentation</vt:lpstr>
      <vt:lpstr>How do I use the digital inputs like the button?</vt:lpstr>
      <vt:lpstr>This guy is weird.</vt:lpstr>
      <vt:lpstr>Challenges, 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2012-10-08T21:55:06Z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