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41"/>
  </p:notesMasterIdLst>
  <p:sldIdLst>
    <p:sldId id="318" r:id="rId3"/>
    <p:sldId id="257" r:id="rId4"/>
    <p:sldId id="317" r:id="rId5"/>
    <p:sldId id="265" r:id="rId6"/>
    <p:sldId id="319" r:id="rId7"/>
    <p:sldId id="295" r:id="rId8"/>
    <p:sldId id="296" r:id="rId9"/>
    <p:sldId id="298" r:id="rId10"/>
    <p:sldId id="299" r:id="rId11"/>
    <p:sldId id="313" r:id="rId12"/>
    <p:sldId id="314" r:id="rId13"/>
    <p:sldId id="315" r:id="rId14"/>
    <p:sldId id="280" r:id="rId15"/>
    <p:sldId id="328" r:id="rId16"/>
    <p:sldId id="327" r:id="rId17"/>
    <p:sldId id="323" r:id="rId18"/>
    <p:sldId id="285" r:id="rId19"/>
    <p:sldId id="286" r:id="rId20"/>
    <p:sldId id="326" r:id="rId21"/>
    <p:sldId id="283" r:id="rId22"/>
    <p:sldId id="301" r:id="rId23"/>
    <p:sldId id="289" r:id="rId24"/>
    <p:sldId id="288" r:id="rId25"/>
    <p:sldId id="303" r:id="rId26"/>
    <p:sldId id="302" r:id="rId27"/>
    <p:sldId id="304" r:id="rId28"/>
    <p:sldId id="306" r:id="rId29"/>
    <p:sldId id="307" r:id="rId30"/>
    <p:sldId id="305" r:id="rId31"/>
    <p:sldId id="308" r:id="rId32"/>
    <p:sldId id="309" r:id="rId33"/>
    <p:sldId id="321" r:id="rId34"/>
    <p:sldId id="320" r:id="rId35"/>
    <p:sldId id="322" r:id="rId36"/>
    <p:sldId id="324" r:id="rId37"/>
    <p:sldId id="325" r:id="rId38"/>
    <p:sldId id="263" r:id="rId39"/>
    <p:sldId id="264" r:id="rId40"/>
  </p:sldIdLst>
  <p:sldSz cx="9144000" cy="6858000" type="screen4x3"/>
  <p:notesSz cx="6858000" cy="9144000"/>
  <p:defaultTextStyle>
    <a:defPPr>
      <a:defRPr lang="en-GB"/>
    </a:defPPr>
    <a:lvl1pPr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1pPr>
    <a:lvl2pPr marL="742950" indent="-28575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2pPr>
    <a:lvl3pPr marL="11430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3pPr>
    <a:lvl4pPr marL="16002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4pPr>
    <a:lvl5pPr marL="20574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182" y="-15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4" name="Rectangle 2"/>
          <p:cNvSpPr>
            <a:spLocks noGrp="1" noChangeArrowheads="1"/>
          </p:cNvSpPr>
          <p:nvPr>
            <p:ph type="hdr"/>
          </p:nvPr>
        </p:nvSpPr>
        <p:spPr bwMode="auto">
          <a:xfrm>
            <a:off x="762000" y="152400"/>
            <a:ext cx="2665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a:buClrTx/>
              <a:buFontTx/>
              <a:buNone/>
              <a:tabLst>
                <a:tab pos="723900" algn="l"/>
                <a:tab pos="1447800" algn="l"/>
                <a:tab pos="2171700" algn="l"/>
              </a:tabLst>
              <a:defRPr sz="1200">
                <a:solidFill>
                  <a:srgbClr val="000000"/>
                </a:solidFill>
                <a:latin typeface="HelveticaNeueLT Pro 77 BdCn" charset="0"/>
                <a:cs typeface="Lucida Sans Unicode" charset="0"/>
              </a:defRPr>
            </a:lvl1pPr>
          </a:lstStyle>
          <a:p>
            <a:pPr>
              <a:defRPr/>
            </a:pPr>
            <a:endParaRPr lang="en-US"/>
          </a:p>
        </p:txBody>
      </p:sp>
      <p:sp>
        <p:nvSpPr>
          <p:cNvPr id="3075" name="Rectangle 3"/>
          <p:cNvSpPr>
            <a:spLocks noGrp="1" noChangeArrowheads="1"/>
          </p:cNvSpPr>
          <p:nvPr>
            <p:ph type="dt"/>
          </p:nvPr>
        </p:nvSpPr>
        <p:spPr bwMode="auto">
          <a:xfrm>
            <a:off x="3505200" y="152400"/>
            <a:ext cx="24368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algn="r" eaLnBrk="1">
              <a:buClrTx/>
              <a:buFontTx/>
              <a:buNone/>
              <a:tabLst>
                <a:tab pos="723900" algn="l"/>
                <a:tab pos="1447800" algn="l"/>
                <a:tab pos="2171700" algn="l"/>
              </a:tabLst>
              <a:defRPr sz="1000">
                <a:solidFill>
                  <a:srgbClr val="000000"/>
                </a:solidFill>
                <a:latin typeface="HelveticaNeueLT Pro 77 BdCn" charset="0"/>
                <a:cs typeface="Lucida Sans Unicode" charset="0"/>
              </a:defRPr>
            </a:lvl1pPr>
          </a:lstStyle>
          <a:p>
            <a:pPr>
              <a:defRPr/>
            </a:pPr>
            <a:endParaRPr lang="en-US"/>
          </a:p>
          <a:p>
            <a:pPr>
              <a:defRPr/>
            </a:pPr>
            <a:fld id="{3C73EA12-2F7B-2A43-B762-ED8BFC91A802}" type="slidenum">
              <a:rPr lang="en-US"/>
              <a:pPr>
                <a:defRPr/>
              </a:pPr>
              <a:t>‹#›</a:t>
            </a:fld>
            <a:endParaRPr lang="en-US"/>
          </a:p>
        </p:txBody>
      </p:sp>
      <p:sp>
        <p:nvSpPr>
          <p:cNvPr id="3076" name="Rectangle 4"/>
          <p:cNvSpPr>
            <a:spLocks noGrp="1" noRot="1" noChangeAspect="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sp>
      <p:sp>
        <p:nvSpPr>
          <p:cNvPr id="3077" name="Rectangle 5"/>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2846432522"/>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0FB06C65-85E0-6D41-98E3-85691169516D}" type="slidenum">
              <a:rPr lang="en-US"/>
              <a:pPr>
                <a:defRPr/>
              </a:pPr>
              <a:t>2</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Add your own to this if changing.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CF182570-60F4-3C41-8D1A-994D1A0B022C}" type="slidenum">
              <a:rPr lang="en-US"/>
              <a:pPr>
                <a:defRPr/>
              </a:pPr>
              <a:t>12</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All connections to computers- mice, printers </a:t>
            </a:r>
            <a:r>
              <a:rPr lang="en-US" dirty="0" err="1" smtClean="0">
                <a:cs typeface="+mn-cs"/>
              </a:rPr>
              <a:t>etc</a:t>
            </a:r>
            <a:r>
              <a:rPr lang="en-US" dirty="0" smtClean="0">
                <a:cs typeface="+mn-cs"/>
              </a:rPr>
              <a:t> use a serial port. </a:t>
            </a:r>
            <a:r>
              <a:rPr lang="en-US" dirty="0" err="1" smtClean="0">
                <a:cs typeface="+mn-cs"/>
              </a:rPr>
              <a:t>Gotta</a:t>
            </a:r>
            <a:r>
              <a:rPr lang="en-US" dirty="0" smtClean="0">
                <a:cs typeface="+mn-cs"/>
              </a:rPr>
              <a:t> pick the right one.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7527F3CB-8669-2B49-A83A-AECCE534BD52}" type="slidenum">
              <a:rPr lang="en-US"/>
              <a:pPr>
                <a:defRPr/>
              </a:pPr>
              <a:t>13</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Metaphors abound. Zipper and button is nice. </a:t>
            </a:r>
            <a:r>
              <a:rPr lang="en-US" dirty="0" err="1" smtClean="0">
                <a:cs typeface="+mn-cs"/>
              </a:rPr>
              <a:t>Cuz</a:t>
            </a:r>
            <a:r>
              <a:rPr lang="en-US" dirty="0" smtClean="0">
                <a:cs typeface="+mn-cs"/>
              </a:rPr>
              <a:t> if people are paying attention later you can talk about the zipper teeth as being PWM values.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91E77113-7CFB-0740-BFF7-06BF9D1F0CF5}" type="slidenum">
              <a:rPr lang="en-US"/>
              <a:pPr>
                <a:defRPr/>
              </a:pPr>
              <a:t>15</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Ask people what’s connected to what pins. Talk about Common Anode (The RGB is reverse functionality because of this) Have people program that.</a:t>
            </a:r>
          </a:p>
          <a:p>
            <a:pPr>
              <a:defRPr/>
            </a:pPr>
            <a:endParaRPr lang="en-US" dirty="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6F5C05F0-033A-7F45-A725-2A10B9752C19}" type="slidenum">
              <a:rPr lang="en-US"/>
              <a:pPr>
                <a:defRPr/>
              </a:pPr>
              <a:t>17</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File examples basic blink</a:t>
            </a:r>
          </a:p>
          <a:p>
            <a:pPr>
              <a:defRPr/>
            </a:pPr>
            <a:r>
              <a:rPr lang="en-US" dirty="0" smtClean="0"/>
              <a:t>Change pin to 5.</a:t>
            </a:r>
            <a:endParaRPr lang="en-US" dirty="0" smtClean="0">
              <a:cs typeface="+mn-cs"/>
            </a:endParaRPr>
          </a:p>
          <a:p>
            <a:pPr>
              <a:defRPr/>
            </a:pPr>
            <a:r>
              <a:rPr lang="en-US" dirty="0" smtClean="0">
                <a:cs typeface="+mn-cs"/>
              </a:rPr>
              <a:t>Encourage delay change</a:t>
            </a:r>
          </a:p>
          <a:p>
            <a:pPr>
              <a:defRPr/>
            </a:pPr>
            <a:r>
              <a:rPr lang="en-US" dirty="0" smtClean="0">
                <a:cs typeface="+mn-cs"/>
              </a:rPr>
              <a:t>Change blink </a:t>
            </a:r>
            <a:r>
              <a:rPr lang="en-US" dirty="0" err="1" smtClean="0">
                <a:cs typeface="+mn-cs"/>
              </a:rPr>
              <a:t>digitalWrite</a:t>
            </a:r>
            <a:r>
              <a:rPr lang="en-US" dirty="0" smtClean="0">
                <a:cs typeface="+mn-cs"/>
              </a:rPr>
              <a:t> to </a:t>
            </a:r>
            <a:r>
              <a:rPr lang="en-US" dirty="0" err="1" smtClean="0">
                <a:cs typeface="+mn-cs"/>
              </a:rPr>
              <a:t>analogWrite</a:t>
            </a:r>
            <a:r>
              <a:rPr lang="en-US" dirty="0" smtClean="0">
                <a:cs typeface="+mn-cs"/>
              </a:rPr>
              <a:t> (will have to change the pin)</a:t>
            </a:r>
          </a:p>
          <a:p>
            <a:pPr>
              <a:defRPr/>
            </a:pPr>
            <a:r>
              <a:rPr lang="en-US" dirty="0" smtClean="0">
                <a:cs typeface="+mn-cs"/>
              </a:rPr>
              <a:t>Switch to </a:t>
            </a:r>
            <a:r>
              <a:rPr lang="en-US" dirty="0" err="1" smtClean="0">
                <a:cs typeface="+mn-cs"/>
              </a:rPr>
              <a:t>Arduino</a:t>
            </a:r>
            <a:r>
              <a:rPr lang="en-US" dirty="0" smtClean="0">
                <a:cs typeface="+mn-cs"/>
              </a:rPr>
              <a:t> and do code, talk about code, SLOWLY.</a:t>
            </a:r>
          </a:p>
          <a:p>
            <a:pPr>
              <a:defRPr/>
            </a:pPr>
            <a:r>
              <a:rPr lang="en-US" dirty="0" smtClean="0">
                <a:cs typeface="+mn-cs"/>
              </a:rPr>
              <a:t>Comments and changing pins from pin 13 to pin 5</a:t>
            </a:r>
          </a:p>
          <a:p>
            <a:pPr>
              <a:defRPr/>
            </a:pPr>
            <a:r>
              <a:rPr lang="en-US" dirty="0" smtClean="0">
                <a:cs typeface="+mn-cs"/>
              </a:rPr>
              <a:t>Show them what it looks like when you screw up </a:t>
            </a:r>
            <a:r>
              <a:rPr lang="en-US" dirty="0" err="1" smtClean="0">
                <a:cs typeface="+mn-cs"/>
              </a:rPr>
              <a:t>pinMode</a:t>
            </a:r>
            <a:endParaRPr lang="en-US" dirty="0" smtClean="0">
              <a:cs typeface="+mn-cs"/>
            </a:endParaRPr>
          </a:p>
          <a:p>
            <a:pPr>
              <a:defRPr/>
            </a:pPr>
            <a:r>
              <a:rPr lang="en-US" dirty="0" smtClean="0">
                <a:cs typeface="+mn-cs"/>
              </a:rPr>
              <a:t>2^8</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7A1E7224-3AFF-2C4B-A059-31C3F2CFD3E0}" type="slidenum">
              <a:rPr lang="en-US"/>
              <a:pPr>
                <a:defRPr/>
              </a:pPr>
              <a:t>18</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Window is 500 </a:t>
            </a:r>
            <a:r>
              <a:rPr lang="en-US" dirty="0" err="1" smtClean="0">
                <a:cs typeface="+mn-cs"/>
              </a:rPr>
              <a:t>miliseconds</a:t>
            </a:r>
            <a:r>
              <a:rPr lang="en-US" dirty="0" smtClean="0">
                <a:cs typeface="+mn-cs"/>
              </a:rPr>
              <a:t>? Don’t quote yourself on this one, Mike </a:t>
            </a:r>
            <a:r>
              <a:rPr lang="en-US" dirty="0" err="1" smtClean="0">
                <a:cs typeface="+mn-cs"/>
              </a:rPr>
              <a:t>Hord</a:t>
            </a:r>
            <a:r>
              <a:rPr lang="en-US" dirty="0" smtClean="0">
                <a:cs typeface="+mn-cs"/>
              </a:rPr>
              <a:t> said so. I couldn’t find any info on it with a quick search. I tend to believe Mike </a:t>
            </a:r>
            <a:r>
              <a:rPr lang="en-US" dirty="0" err="1" smtClean="0">
                <a:cs typeface="+mn-cs"/>
              </a:rPr>
              <a:t>Hord</a:t>
            </a:r>
            <a:r>
              <a:rPr lang="en-US" dirty="0" smtClean="0">
                <a:cs typeface="+mn-cs"/>
              </a:rPr>
              <a:t>. He’s a believable guy. He’s also an unbelievable guy.</a:t>
            </a:r>
          </a:p>
          <a:p>
            <a:pPr>
              <a:defRPr/>
            </a:pPr>
            <a:r>
              <a:rPr lang="en-US" dirty="0" smtClean="0">
                <a:cs typeface="+mn-cs"/>
              </a:rPr>
              <a:t>Open File/Examples/Basics/Fade after changing blink to </a:t>
            </a:r>
            <a:r>
              <a:rPr lang="en-US" dirty="0" err="1" smtClean="0">
                <a:cs typeface="+mn-cs"/>
              </a:rPr>
              <a:t>analogWrite</a:t>
            </a:r>
            <a:r>
              <a:rPr lang="en-US" dirty="0" smtClean="0">
                <a:cs typeface="+mn-cs"/>
              </a:rPr>
              <a:t> with values mid range.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6F5C05F0-033A-7F45-A725-2A10B9752C19}" type="slidenum">
              <a:rPr lang="en-US"/>
              <a:pPr>
                <a:defRPr/>
              </a:pPr>
              <a:t>19</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File examples basic blink</a:t>
            </a:r>
          </a:p>
          <a:p>
            <a:pPr>
              <a:defRPr/>
            </a:pPr>
            <a:r>
              <a:rPr lang="en-US" dirty="0" smtClean="0"/>
              <a:t>Change pin to 5.</a:t>
            </a:r>
            <a:endParaRPr lang="en-US" dirty="0" smtClean="0">
              <a:cs typeface="+mn-cs"/>
            </a:endParaRPr>
          </a:p>
          <a:p>
            <a:pPr>
              <a:defRPr/>
            </a:pPr>
            <a:r>
              <a:rPr lang="en-US" dirty="0" smtClean="0">
                <a:cs typeface="+mn-cs"/>
              </a:rPr>
              <a:t>Encourage delay change</a:t>
            </a:r>
          </a:p>
          <a:p>
            <a:pPr>
              <a:defRPr/>
            </a:pPr>
            <a:r>
              <a:rPr lang="en-US" dirty="0" smtClean="0">
                <a:cs typeface="+mn-cs"/>
              </a:rPr>
              <a:t>Change blink </a:t>
            </a:r>
            <a:r>
              <a:rPr lang="en-US" dirty="0" err="1" smtClean="0">
                <a:cs typeface="+mn-cs"/>
              </a:rPr>
              <a:t>digitalWrite</a:t>
            </a:r>
            <a:r>
              <a:rPr lang="en-US" dirty="0" smtClean="0">
                <a:cs typeface="+mn-cs"/>
              </a:rPr>
              <a:t> to </a:t>
            </a:r>
            <a:r>
              <a:rPr lang="en-US" dirty="0" err="1" smtClean="0">
                <a:cs typeface="+mn-cs"/>
              </a:rPr>
              <a:t>analogWrite</a:t>
            </a:r>
            <a:r>
              <a:rPr lang="en-US" dirty="0" smtClean="0">
                <a:cs typeface="+mn-cs"/>
              </a:rPr>
              <a:t> (will have to change the pin)</a:t>
            </a:r>
          </a:p>
          <a:p>
            <a:pPr>
              <a:defRPr/>
            </a:pPr>
            <a:r>
              <a:rPr lang="en-US" dirty="0" smtClean="0">
                <a:cs typeface="+mn-cs"/>
              </a:rPr>
              <a:t>Switch to </a:t>
            </a:r>
            <a:r>
              <a:rPr lang="en-US" dirty="0" err="1" smtClean="0">
                <a:cs typeface="+mn-cs"/>
              </a:rPr>
              <a:t>Arduino</a:t>
            </a:r>
            <a:r>
              <a:rPr lang="en-US" dirty="0" smtClean="0">
                <a:cs typeface="+mn-cs"/>
              </a:rPr>
              <a:t> and do code, talk about code, SLOWLY.</a:t>
            </a:r>
          </a:p>
          <a:p>
            <a:pPr>
              <a:defRPr/>
            </a:pPr>
            <a:r>
              <a:rPr lang="en-US" dirty="0" smtClean="0">
                <a:cs typeface="+mn-cs"/>
              </a:rPr>
              <a:t>Comments and changing pins from pin 13 to pin 5</a:t>
            </a:r>
          </a:p>
          <a:p>
            <a:pPr>
              <a:defRPr/>
            </a:pPr>
            <a:r>
              <a:rPr lang="en-US" dirty="0" smtClean="0">
                <a:cs typeface="+mn-cs"/>
              </a:rPr>
              <a:t>Show them what it looks like when you screw up </a:t>
            </a:r>
            <a:r>
              <a:rPr lang="en-US" dirty="0" err="1" smtClean="0">
                <a:cs typeface="+mn-cs"/>
              </a:rPr>
              <a:t>pinMode</a:t>
            </a:r>
            <a:endParaRPr lang="en-US" dirty="0" smtClean="0">
              <a:cs typeface="+mn-cs"/>
            </a:endParaRPr>
          </a:p>
          <a:p>
            <a:pPr>
              <a:defRPr/>
            </a:pPr>
            <a:r>
              <a:rPr lang="en-US" dirty="0" smtClean="0">
                <a:cs typeface="+mn-cs"/>
              </a:rPr>
              <a:t>2^8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463AC0B5-F85D-B243-BC5B-4E7FCA71CC49}" type="slidenum">
              <a:rPr lang="en-US"/>
              <a:pPr>
                <a:defRPr/>
              </a:pPr>
              <a:t>20</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a:t>Take your pick. Neuro-net inputs and bio-metrics! Oh my. I once saw a pen and a table that could be used to manipulate some liquid ferric substance with an array of magnets under the table. The pen and screen are the inputs, the magnets turning on and off to manipulate the liquid are the output. The liquid was just the environment or materials being manipulated. Tangent. Hope you get my point about cool examples of inputs, I’m sure you’ve got a bunch.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CA5074E4-D448-E642-945E-001FA2C9D2A6}" type="slidenum">
              <a:rPr lang="en-US"/>
              <a:pPr>
                <a:defRPr/>
              </a:pPr>
              <a:t>21</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Code: file examples/ analog/ </a:t>
            </a:r>
            <a:r>
              <a:rPr lang="en-US" dirty="0" err="1" smtClean="0">
                <a:cs typeface="+mn-cs"/>
              </a:rPr>
              <a:t>analogInput</a:t>
            </a:r>
            <a:r>
              <a:rPr lang="en-US" dirty="0" smtClean="0">
                <a:cs typeface="+mn-cs"/>
              </a:rPr>
              <a:t> </a:t>
            </a:r>
          </a:p>
          <a:p>
            <a:pPr>
              <a:defRPr/>
            </a:pPr>
            <a:r>
              <a:rPr lang="en-US" dirty="0" smtClean="0">
                <a:cs typeface="+mn-cs"/>
              </a:rPr>
              <a:t>Switch to file examples/ analog/ </a:t>
            </a:r>
            <a:r>
              <a:rPr lang="en-US" dirty="0" err="1" smtClean="0">
                <a:cs typeface="+mn-cs"/>
              </a:rPr>
              <a:t>analogInputSerial</a:t>
            </a:r>
            <a:endParaRPr lang="en-US"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AB4D2E9E-33A7-D846-98B1-BF88DB1CCA63}" type="slidenum">
              <a:rPr lang="en-US"/>
              <a:pPr>
                <a:defRPr/>
              </a:pPr>
              <a:t>22</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Show manipulating the input variable value and like this:</a:t>
            </a:r>
          </a:p>
          <a:p>
            <a:pPr>
              <a:defRPr/>
            </a:pPr>
            <a:r>
              <a:rPr lang="en-US" dirty="0" err="1" smtClean="0">
                <a:cs typeface="+mn-cs"/>
              </a:rPr>
              <a:t>variableValue</a:t>
            </a:r>
            <a:r>
              <a:rPr lang="en-US" dirty="0" smtClean="0">
                <a:cs typeface="+mn-cs"/>
              </a:rPr>
              <a:t> = </a:t>
            </a:r>
            <a:r>
              <a:rPr lang="en-US" dirty="0" err="1" smtClean="0">
                <a:cs typeface="+mn-cs"/>
              </a:rPr>
              <a:t>analogRead</a:t>
            </a:r>
            <a:r>
              <a:rPr lang="en-US" dirty="0" smtClean="0">
                <a:cs typeface="+mn-cs"/>
              </a:rPr>
              <a:t>( </a:t>
            </a:r>
            <a:r>
              <a:rPr lang="en-US" dirty="0" err="1" smtClean="0">
                <a:cs typeface="+mn-cs"/>
              </a:rPr>
              <a:t>pinNumber</a:t>
            </a:r>
            <a:r>
              <a:rPr lang="en-US" dirty="0" smtClean="0">
                <a:cs typeface="+mn-cs"/>
              </a:rPr>
              <a:t> ) /4; (maps to 255)</a:t>
            </a:r>
          </a:p>
          <a:p>
            <a:pPr>
              <a:defRPr/>
            </a:pPr>
            <a:r>
              <a:rPr lang="en-US" dirty="0" smtClean="0">
                <a:cs typeface="+mn-cs"/>
              </a:rPr>
              <a:t>2^10</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7D82B3FA-DF0E-2343-9D68-41B4A6F5B7B6}" type="slidenum">
              <a:rPr lang="en-US"/>
              <a:pPr>
                <a:defRPr/>
              </a:pPr>
              <a:t>23</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Button and Switch.</a:t>
            </a:r>
          </a:p>
          <a:p>
            <a:pPr>
              <a:defRPr/>
            </a:pPr>
            <a:r>
              <a:rPr lang="en-US" dirty="0" smtClean="0">
                <a:cs typeface="+mn-cs"/>
              </a:rPr>
              <a:t>Talk about how the buttons works with internal </a:t>
            </a:r>
            <a:r>
              <a:rPr lang="en-US" dirty="0" err="1" smtClean="0">
                <a:cs typeface="+mn-cs"/>
              </a:rPr>
              <a:t>pullup</a:t>
            </a:r>
            <a:r>
              <a:rPr lang="en-US" dirty="0" smtClean="0">
                <a:cs typeface="+mn-cs"/>
              </a:rPr>
              <a:t> resistors, cement later.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30B29FE8-C3E3-2E45-AFAE-3ED042EA60D7}" type="slidenum">
              <a:rPr lang="en-US"/>
              <a:pPr>
                <a:defRPr/>
              </a:pPr>
              <a:t>3</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8440D1B9-8415-584B-8663-67830E48EF89}" type="slidenum">
              <a:rPr lang="en-US"/>
              <a:pPr>
                <a:defRPr/>
              </a:pPr>
              <a:t>24</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Communication between computers and </a:t>
            </a:r>
            <a:r>
              <a:rPr lang="en-US" dirty="0" err="1" smtClean="0">
                <a:cs typeface="+mn-cs"/>
              </a:rPr>
              <a:t>Arduino</a:t>
            </a:r>
            <a:r>
              <a:rPr lang="en-US" dirty="0" smtClean="0">
                <a:cs typeface="+mn-cs"/>
              </a:rPr>
              <a:t>. </a:t>
            </a:r>
            <a:r>
              <a:rPr lang="en-US" dirty="0" err="1" smtClean="0">
                <a:cs typeface="+mn-cs"/>
              </a:rPr>
              <a:t>Arduino</a:t>
            </a:r>
            <a:r>
              <a:rPr lang="en-US" dirty="0" smtClean="0">
                <a:cs typeface="+mn-cs"/>
              </a:rPr>
              <a:t> and </a:t>
            </a:r>
            <a:r>
              <a:rPr lang="en-US" dirty="0" err="1" smtClean="0">
                <a:cs typeface="+mn-cs"/>
              </a:rPr>
              <a:t>Arduino</a:t>
            </a:r>
            <a:r>
              <a:rPr lang="en-US" dirty="0" smtClean="0">
                <a:cs typeface="+mn-cs"/>
              </a:rPr>
              <a:t>. GPS signals, etc.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407CD013-00D8-A546-9DE5-F117A3B8EBE8}" type="slidenum">
              <a:rPr lang="en-US"/>
              <a:pPr>
                <a:defRPr/>
              </a:pPr>
              <a:t>25</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This is the speed at which the computers talk to each other? Ever had somebody speak to you real fast and even </a:t>
            </a:r>
            <a:r>
              <a:rPr lang="en-US" dirty="0" err="1" smtClean="0">
                <a:cs typeface="+mn-cs"/>
              </a:rPr>
              <a:t>thoughthey’respeakingEnglishyoucan’tunderstandawrdtheysay</a:t>
            </a:r>
            <a:r>
              <a:rPr lang="en-US" dirty="0" smtClean="0">
                <a:cs typeface="+mn-cs"/>
              </a:rPr>
              <a:t>. It’s like that when you get mismatched baud rate. Check it out.</a:t>
            </a:r>
          </a:p>
          <a:p>
            <a:pPr>
              <a:defRPr/>
            </a:pPr>
            <a:r>
              <a:rPr lang="en-US" dirty="0" smtClean="0">
                <a:cs typeface="+mn-cs"/>
              </a:rPr>
              <a:t>Talk about the pros and cons of faster and slower baud rates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0F47D569-5828-C24D-B259-4F7E0B463F6D}" type="slidenum">
              <a:rPr lang="en-US"/>
              <a:pPr>
                <a:defRPr/>
              </a:pPr>
              <a:t>26</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Needs updating.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8A5F236D-0258-E346-AE70-775CC7906B75}" type="slidenum">
              <a:rPr lang="en-US"/>
              <a:pPr>
                <a:defRPr/>
              </a:pPr>
              <a:t>27</a:t>
            </a:fld>
            <a:endParaRPr lang="en-US"/>
          </a:p>
        </p:txBody>
      </p:sp>
      <p:sp>
        <p:nvSpPr>
          <p:cNvPr id="16385"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386"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Add to button example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67F30574-669C-AD4B-A796-2CAF70067934}" type="slidenum">
              <a:rPr lang="en-US"/>
              <a:pPr>
                <a:defRPr/>
              </a:pPr>
              <a:t>28</a:t>
            </a:fld>
            <a:endParaRPr lang="en-US"/>
          </a:p>
        </p:txBody>
      </p:sp>
      <p:sp>
        <p:nvSpPr>
          <p:cNvPr id="16385"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386"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Put a </a:t>
            </a:r>
            <a:r>
              <a:rPr lang="en-US" dirty="0" err="1" smtClean="0">
                <a:cs typeface="+mn-cs"/>
              </a:rPr>
              <a:t>Serial.print</a:t>
            </a:r>
            <a:r>
              <a:rPr lang="en-US" dirty="0" smtClean="0">
                <a:cs typeface="+mn-cs"/>
              </a:rPr>
              <a:t>(); in first. Watch it scroll across the screen. Put a </a:t>
            </a:r>
            <a:r>
              <a:rPr lang="en-US" dirty="0" err="1" smtClean="0">
                <a:cs typeface="+mn-cs"/>
              </a:rPr>
              <a:t>Serial.println</a:t>
            </a:r>
            <a:r>
              <a:rPr lang="en-US" dirty="0" smtClean="0">
                <a:cs typeface="+mn-cs"/>
              </a:rPr>
              <a:t>(); afterwards. Maybe thank the people you’re putting on the workshop with?</a:t>
            </a:r>
          </a:p>
          <a:p>
            <a:pPr>
              <a:defRPr/>
            </a:pPr>
            <a:r>
              <a:rPr lang="en-US" dirty="0" smtClean="0">
                <a:cs typeface="+mn-cs"/>
              </a:rPr>
              <a:t>Explain how to use Serial Char commands to steer a vehicle?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F73CDB27-7F75-D447-BD1E-607F5D05167D}" type="slidenum">
              <a:rPr lang="en-US"/>
              <a:pPr>
                <a:defRPr/>
              </a:pPr>
              <a:t>29</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err="1" smtClean="0">
                <a:cs typeface="+mn-cs"/>
              </a:rPr>
              <a:t>Blam</a:t>
            </a:r>
            <a:r>
              <a:rPr lang="en-US" dirty="0" smtClean="0">
                <a:cs typeface="+mn-cs"/>
              </a:rPr>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ECEFFBAE-9FD4-2240-A00C-9A734C27C13D}" type="slidenum">
              <a:rPr lang="en-US"/>
              <a:pPr>
                <a:defRPr/>
              </a:pPr>
              <a:t>30</a:t>
            </a:fld>
            <a:endParaRPr lang="en-US"/>
          </a:p>
        </p:txBody>
      </p:sp>
      <p:sp>
        <p:nvSpPr>
          <p:cNvPr id="16385"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386"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Put this in the button example code. (Just the red example part)</a:t>
            </a:r>
          </a:p>
          <a:p>
            <a:pPr>
              <a:defRPr/>
            </a:pPr>
            <a:r>
              <a:rPr lang="en-US" dirty="0" smtClean="0">
                <a:cs typeface="+mn-cs"/>
              </a:rPr>
              <a:t>Have it print something out if you’re pressing the button and not pressing the button.</a:t>
            </a:r>
          </a:p>
          <a:p>
            <a:pPr>
              <a:defRPr/>
            </a:pPr>
            <a:r>
              <a:rPr lang="en-US" dirty="0" smtClean="0">
                <a:cs typeface="+mn-cs"/>
              </a:rPr>
              <a:t>Have them play with the switch too if you’ve got time. Same code again, just switch pins</a:t>
            </a:r>
          </a:p>
          <a:p>
            <a:pPr>
              <a:defRPr/>
            </a:pPr>
            <a:r>
              <a:rPr lang="en-US" dirty="0" smtClean="0">
                <a:cs typeface="+mn-cs"/>
              </a:rPr>
              <a:t>This is good for debugging code. Keeping track of a timer. Looking at how many times an iteration of code is repeating, etc…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4BA0D3DC-0B11-F549-845C-EC5582BF87A0}" type="slidenum">
              <a:rPr lang="en-US"/>
              <a:pPr>
                <a:defRPr/>
              </a:pPr>
              <a:t>31</a:t>
            </a:fld>
            <a:endParaRPr lang="en-US"/>
          </a:p>
        </p:txBody>
      </p:sp>
      <p:sp>
        <p:nvSpPr>
          <p:cNvPr id="16385"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386"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Checking circuits. Troubleshooting instead of debugging. Electrical engineering aspect vs. computer science aspect. I hope you’ve been stressing the two ways to skin cats and corresponding sides of embedded systems- The electrical and the logical.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F0247999-AF27-E74F-977E-EDDD5FAA8524}" type="slidenum">
              <a:rPr lang="en-US"/>
              <a:pPr>
                <a:defRPr/>
              </a:pPr>
              <a:t>37</a:t>
            </a:fld>
            <a:endParaRPr lang="en-US"/>
          </a:p>
        </p:txBody>
      </p:sp>
      <p:sp>
        <p:nvSpPr>
          <p:cNvPr id="20481"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0482"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1C09007A-0134-7748-8D0C-64209E85A868}" type="slidenum">
              <a:rPr lang="en-US"/>
              <a:pPr>
                <a:defRPr/>
              </a:pPr>
              <a:t>38</a:t>
            </a:fld>
            <a:endParaRPr lang="en-US"/>
          </a:p>
        </p:txBody>
      </p:sp>
      <p:sp>
        <p:nvSpPr>
          <p:cNvPr id="21505"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1506"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814C67CC-3E43-2847-9734-6CB315E51631}" type="slidenum">
              <a:rPr lang="en-US"/>
              <a:pPr>
                <a:defRPr/>
              </a:pPr>
              <a:t>4</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633AA4E2-BD93-6846-9F1A-AF1BC1197791}" type="slidenum">
              <a:rPr lang="en-US"/>
              <a:pPr>
                <a:defRPr/>
              </a:pPr>
              <a:t>6</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Worst thing that will ever happen is you’ll short out your com port fuse in your computer. To reset reboot.</a:t>
            </a:r>
          </a:p>
          <a:p>
            <a:pPr>
              <a:defRPr/>
            </a:pPr>
            <a:r>
              <a:rPr lang="en-US" dirty="0" smtClean="0">
                <a:cs typeface="+mn-cs"/>
              </a:rPr>
              <a:t>Conductive thread, paint, ribbon, fiber, ink etc….</a:t>
            </a:r>
          </a:p>
          <a:p>
            <a:pPr>
              <a:defRPr/>
            </a:pPr>
            <a:r>
              <a:rPr lang="en-US" dirty="0" smtClean="0">
                <a:cs typeface="+mn-cs"/>
              </a:rPr>
              <a:t>3.3V system.</a:t>
            </a:r>
          </a:p>
          <a:p>
            <a:pPr>
              <a:defRPr/>
            </a:pPr>
            <a:endParaRPr lang="en-US" dirty="0"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FD824445-CBEA-4F42-BDED-F40B1BFD865A}" type="slidenum">
              <a:rPr lang="en-US"/>
              <a:pPr>
                <a:defRPr/>
              </a:pPr>
              <a:t>7</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t>Plug it in. FTDI is Serial buffer, 5V, GND, reset.</a:t>
            </a:r>
          </a:p>
          <a:p>
            <a:pPr>
              <a:defRPr/>
            </a:pPr>
            <a:r>
              <a:rPr lang="en-US" dirty="0" smtClean="0">
                <a:cs typeface="+mn-cs"/>
              </a:rPr>
              <a:t>40-50 </a:t>
            </a:r>
            <a:r>
              <a:rPr lang="en-US" dirty="0" err="1" smtClean="0">
                <a:cs typeface="+mn-cs"/>
              </a:rPr>
              <a:t>miliAmps</a:t>
            </a:r>
            <a:r>
              <a:rPr lang="en-US" dirty="0" smtClean="0">
                <a:cs typeface="+mn-cs"/>
              </a:rPr>
              <a:t> source</a:t>
            </a:r>
          </a:p>
          <a:p>
            <a:pPr>
              <a:defRPr/>
            </a:pPr>
            <a:r>
              <a:rPr lang="en-US" dirty="0" smtClean="0">
                <a:cs typeface="+mn-cs"/>
              </a:rPr>
              <a:t>3.3V system. 9 pins broken out. PWM and analogs. You can reconfigure analog ins to be outputs.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27DA4F4C-B2C8-E141-8629-19753C28F83A}" type="slidenum">
              <a:rPr lang="en-US"/>
              <a:pPr>
                <a:defRPr/>
              </a:pPr>
              <a:t>8</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Super important. Ask people to identify what sensor is connected to what pin later 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FF40976E-F161-644A-91B0-19733438212E}" type="slidenum">
              <a:rPr lang="en-US"/>
              <a:pPr>
                <a:defRPr/>
              </a:pPr>
              <a:t>9</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All ready teaching about traces! Talk about PCBs, traces, layers and </a:t>
            </a:r>
            <a:r>
              <a:rPr lang="en-US" dirty="0" err="1" smtClean="0">
                <a:cs typeface="+mn-cs"/>
              </a:rPr>
              <a:t>gerbers</a:t>
            </a:r>
            <a:r>
              <a:rPr lang="en-US" dirty="0" smtClean="0">
                <a:cs typeface="+mn-cs"/>
              </a:rPr>
              <a:t> if you’re familiar. Otherwise talk about the circuit. There is always a power, GND and </a:t>
            </a:r>
            <a:r>
              <a:rPr lang="en-US" dirty="0" err="1" smtClean="0">
                <a:cs typeface="+mn-cs"/>
              </a:rPr>
              <a:t>comm</a:t>
            </a:r>
            <a:r>
              <a:rPr lang="en-US" dirty="0" smtClean="0">
                <a:cs typeface="+mn-cs"/>
              </a:rPr>
              <a:t> connection somewhere.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78548E52-3845-084B-B35C-41B78209DC27}" type="slidenum">
              <a:rPr lang="en-US"/>
              <a:pPr>
                <a:defRPr/>
              </a:pPr>
              <a:t>10</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smtClean="0">
                <a:cs typeface="+mn-cs"/>
              </a:rPr>
              <a:t>Talk about different board types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sz="quarter"/>
          </p:nvPr>
        </p:nvSpPr>
        <p:spPr/>
        <p:txBody>
          <a:bodyPr/>
          <a:lstStyle/>
          <a:p>
            <a:pPr>
              <a:defRPr/>
            </a:pPr>
            <a:endParaRPr lang="en-US"/>
          </a:p>
          <a:p>
            <a:pPr>
              <a:defRPr/>
            </a:pPr>
            <a:fld id="{6D09BA69-8FED-E347-A577-77429FF2C1E9}" type="slidenum">
              <a:rPr lang="en-US"/>
              <a:pPr>
                <a:defRPr/>
              </a:pPr>
              <a:t>11</a:t>
            </a:fld>
            <a:endParaRPr lang="en-US"/>
          </a:p>
        </p:txBody>
      </p:sp>
      <p:sp>
        <p:nvSpPr>
          <p:cNvPr id="14337"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US" dirty="0" err="1" smtClean="0">
                <a:cs typeface="+mn-cs"/>
              </a:rPr>
              <a:t>LilyPad</a:t>
            </a:r>
            <a:r>
              <a:rPr lang="en-US" dirty="0" smtClean="0">
                <a:cs typeface="+mn-cs"/>
              </a:rPr>
              <a:t> 328 Main Board</a:t>
            </a:r>
          </a:p>
          <a:p>
            <a:pPr>
              <a:defRPr/>
            </a:pPr>
            <a:r>
              <a:rPr lang="en-US" dirty="0" err="1" smtClean="0">
                <a:cs typeface="+mn-cs"/>
              </a:rPr>
              <a:t>Arduino</a:t>
            </a:r>
            <a:r>
              <a:rPr lang="en-US" dirty="0" smtClean="0">
                <a:cs typeface="+mn-cs"/>
              </a:rPr>
              <a:t> </a:t>
            </a:r>
            <a:r>
              <a:rPr lang="en-US" dirty="0" err="1" smtClean="0">
                <a:cs typeface="+mn-cs"/>
              </a:rPr>
              <a:t>Fio</a:t>
            </a:r>
            <a:endParaRPr lang="en-US" dirty="0" smtClean="0">
              <a:cs typeface="+mn-cs"/>
            </a:endParaRPr>
          </a:p>
          <a:p>
            <a:pPr>
              <a:defRPr/>
            </a:pPr>
            <a:r>
              <a:rPr lang="en-US" dirty="0" smtClean="0">
                <a:cs typeface="+mn-cs"/>
              </a:rPr>
              <a:t>Mega Mini 3.3</a:t>
            </a:r>
          </a:p>
          <a:p>
            <a:pPr>
              <a:defRPr/>
            </a:pPr>
            <a:r>
              <a:rPr lang="en-US" dirty="0" err="1" smtClean="0">
                <a:cs typeface="+mn-cs"/>
              </a:rPr>
              <a:t>Ardupilot</a:t>
            </a:r>
            <a:r>
              <a:rPr lang="en-US" dirty="0" smtClean="0">
                <a:cs typeface="+mn-cs"/>
              </a:rPr>
              <a:t> Mega</a:t>
            </a:r>
          </a:p>
          <a:p>
            <a:pPr>
              <a:defRPr/>
            </a:pPr>
            <a:r>
              <a:rPr lang="en-US" dirty="0" err="1" smtClean="0">
                <a:cs typeface="+mn-cs"/>
              </a:rPr>
              <a:t>Arduino</a:t>
            </a:r>
            <a:r>
              <a:rPr lang="en-US" dirty="0" smtClean="0">
                <a:cs typeface="+mn-cs"/>
              </a:rPr>
              <a:t> Mini Pro 3.3</a:t>
            </a:r>
          </a:p>
          <a:p>
            <a:pPr>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idx="10"/>
          </p:nvPr>
        </p:nvSpPr>
        <p:spPr>
          <a:ln/>
        </p:spPr>
        <p:txBody>
          <a:bodyPr/>
          <a:lstStyle>
            <a:lvl1pPr>
              <a:defRPr/>
            </a:lvl1pPr>
          </a:lstStyle>
          <a:p>
            <a:pPr>
              <a:defRPr/>
            </a:pPr>
            <a:fld id="{0C56CF3B-723C-F443-A408-A189E76B7C01}" type="slidenum">
              <a:rPr lang="en-US"/>
              <a:pPr>
                <a:defRPr/>
              </a:pPr>
              <a:t>‹#›</a:t>
            </a:fld>
            <a:endParaRPr lang="en-US"/>
          </a:p>
        </p:txBody>
      </p:sp>
    </p:spTree>
    <p:extLst>
      <p:ext uri="{BB962C8B-B14F-4D97-AF65-F5344CB8AC3E}">
        <p14:creationId xmlns:p14="http://schemas.microsoft.com/office/powerpoint/2010/main" val="141494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idx="10"/>
          </p:nvPr>
        </p:nvSpPr>
        <p:spPr>
          <a:ln/>
        </p:spPr>
        <p:txBody>
          <a:bodyPr/>
          <a:lstStyle>
            <a:lvl1pPr>
              <a:defRPr/>
            </a:lvl1pPr>
          </a:lstStyle>
          <a:p>
            <a:pPr>
              <a:defRPr/>
            </a:pPr>
            <a:fld id="{140FD8D1-FA88-AB46-9F23-5B46B8CD05D3}" type="slidenum">
              <a:rPr lang="en-US"/>
              <a:pPr>
                <a:defRPr/>
              </a:pPr>
              <a:t>‹#›</a:t>
            </a:fld>
            <a:endParaRPr lang="en-US"/>
          </a:p>
        </p:txBody>
      </p:sp>
    </p:spTree>
    <p:extLst>
      <p:ext uri="{BB962C8B-B14F-4D97-AF65-F5344CB8AC3E}">
        <p14:creationId xmlns:p14="http://schemas.microsoft.com/office/powerpoint/2010/main" val="394654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idx="10"/>
          </p:nvPr>
        </p:nvSpPr>
        <p:spPr>
          <a:ln/>
        </p:spPr>
        <p:txBody>
          <a:bodyPr/>
          <a:lstStyle>
            <a:lvl1pPr>
              <a:defRPr/>
            </a:lvl1pPr>
          </a:lstStyle>
          <a:p>
            <a:pPr>
              <a:defRPr/>
            </a:pPr>
            <a:fld id="{1DC208B8-F7F9-E44A-8F13-261B91A732BD}" type="slidenum">
              <a:rPr lang="en-US"/>
              <a:pPr>
                <a:defRPr/>
              </a:pPr>
              <a:t>‹#›</a:t>
            </a:fld>
            <a:endParaRPr lang="en-US"/>
          </a:p>
        </p:txBody>
      </p:sp>
    </p:spTree>
    <p:extLst>
      <p:ext uri="{BB962C8B-B14F-4D97-AF65-F5344CB8AC3E}">
        <p14:creationId xmlns:p14="http://schemas.microsoft.com/office/powerpoint/2010/main" val="121684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96740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2983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52998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2704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5405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6701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605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3352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idx="10"/>
          </p:nvPr>
        </p:nvSpPr>
        <p:spPr>
          <a:ln/>
        </p:spPr>
        <p:txBody>
          <a:bodyPr/>
          <a:lstStyle>
            <a:lvl1pPr>
              <a:defRPr/>
            </a:lvl1pPr>
          </a:lstStyle>
          <a:p>
            <a:pPr>
              <a:defRPr/>
            </a:pPr>
            <a:fld id="{B09FA438-2882-704A-B933-9F2B09156405}" type="slidenum">
              <a:rPr lang="en-US"/>
              <a:pPr>
                <a:defRPr/>
              </a:pPr>
              <a:t>‹#›</a:t>
            </a:fld>
            <a:endParaRPr lang="en-US"/>
          </a:p>
        </p:txBody>
      </p:sp>
    </p:spTree>
    <p:extLst>
      <p:ext uri="{BB962C8B-B14F-4D97-AF65-F5344CB8AC3E}">
        <p14:creationId xmlns:p14="http://schemas.microsoft.com/office/powerpoint/2010/main" val="2432614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8101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8256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452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9800"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579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457575"/>
            <a:ext cx="7770813" cy="701675"/>
          </a:xfrm>
        </p:spPr>
        <p:txBody>
          <a:bodyPr/>
          <a:lstStyle/>
          <a:p>
            <a:r>
              <a:rPr lang="en-US" smtClean="0"/>
              <a:t>Click to edit Master title style</a:t>
            </a:r>
            <a:endParaRPr lang="en-US"/>
          </a:p>
        </p:txBody>
      </p:sp>
    </p:spTree>
    <p:extLst>
      <p:ext uri="{BB962C8B-B14F-4D97-AF65-F5344CB8AC3E}">
        <p14:creationId xmlns:p14="http://schemas.microsoft.com/office/powerpoint/2010/main" val="167900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idx="10"/>
          </p:nvPr>
        </p:nvSpPr>
        <p:spPr>
          <a:ln/>
        </p:spPr>
        <p:txBody>
          <a:bodyPr/>
          <a:lstStyle>
            <a:lvl1pPr>
              <a:defRPr/>
            </a:lvl1pPr>
          </a:lstStyle>
          <a:p>
            <a:pPr>
              <a:defRPr/>
            </a:pPr>
            <a:fld id="{E719862B-0FD6-F84F-90C4-C739FC61C41E}" type="slidenum">
              <a:rPr lang="en-US"/>
              <a:pPr>
                <a:defRPr/>
              </a:pPr>
              <a:t>‹#›</a:t>
            </a:fld>
            <a:endParaRPr lang="en-US"/>
          </a:p>
        </p:txBody>
      </p:sp>
    </p:spTree>
    <p:extLst>
      <p:ext uri="{BB962C8B-B14F-4D97-AF65-F5344CB8AC3E}">
        <p14:creationId xmlns:p14="http://schemas.microsoft.com/office/powerpoint/2010/main" val="204845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idx="10"/>
          </p:nvPr>
        </p:nvSpPr>
        <p:spPr>
          <a:ln/>
        </p:spPr>
        <p:txBody>
          <a:bodyPr/>
          <a:lstStyle>
            <a:lvl1pPr>
              <a:defRPr/>
            </a:lvl1pPr>
          </a:lstStyle>
          <a:p>
            <a:pPr>
              <a:defRPr/>
            </a:pPr>
            <a:fld id="{E9C82518-D8FA-8243-8962-84F51E1F0300}" type="slidenum">
              <a:rPr lang="en-US"/>
              <a:pPr>
                <a:defRPr/>
              </a:pPr>
              <a:t>‹#›</a:t>
            </a:fld>
            <a:endParaRPr lang="en-US"/>
          </a:p>
        </p:txBody>
      </p:sp>
    </p:spTree>
    <p:extLst>
      <p:ext uri="{BB962C8B-B14F-4D97-AF65-F5344CB8AC3E}">
        <p14:creationId xmlns:p14="http://schemas.microsoft.com/office/powerpoint/2010/main" val="336710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idx="10"/>
          </p:nvPr>
        </p:nvSpPr>
        <p:spPr>
          <a:ln/>
        </p:spPr>
        <p:txBody>
          <a:bodyPr/>
          <a:lstStyle>
            <a:lvl1pPr>
              <a:defRPr/>
            </a:lvl1pPr>
          </a:lstStyle>
          <a:p>
            <a:pPr>
              <a:defRPr/>
            </a:pPr>
            <a:fld id="{423E108E-41AB-2C49-B6ED-CBFE546793A9}" type="slidenum">
              <a:rPr lang="en-US"/>
              <a:pPr>
                <a:defRPr/>
              </a:pPr>
              <a:t>‹#›</a:t>
            </a:fld>
            <a:endParaRPr lang="en-US"/>
          </a:p>
        </p:txBody>
      </p:sp>
    </p:spTree>
    <p:extLst>
      <p:ext uri="{BB962C8B-B14F-4D97-AF65-F5344CB8AC3E}">
        <p14:creationId xmlns:p14="http://schemas.microsoft.com/office/powerpoint/2010/main" val="233514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idx="10"/>
          </p:nvPr>
        </p:nvSpPr>
        <p:spPr>
          <a:ln/>
        </p:spPr>
        <p:txBody>
          <a:bodyPr/>
          <a:lstStyle>
            <a:lvl1pPr>
              <a:defRPr/>
            </a:lvl1pPr>
          </a:lstStyle>
          <a:p>
            <a:pPr>
              <a:defRPr/>
            </a:pPr>
            <a:fld id="{7C7774C6-9FB0-6F43-8F88-3F6FA6B3B93D}" type="slidenum">
              <a:rPr lang="en-US"/>
              <a:pPr>
                <a:defRPr/>
              </a:pPr>
              <a:t>‹#›</a:t>
            </a:fld>
            <a:endParaRPr lang="en-US"/>
          </a:p>
        </p:txBody>
      </p:sp>
    </p:spTree>
    <p:extLst>
      <p:ext uri="{BB962C8B-B14F-4D97-AF65-F5344CB8AC3E}">
        <p14:creationId xmlns:p14="http://schemas.microsoft.com/office/powerpoint/2010/main" val="222839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fld id="{6AB72BE5-0A59-8E47-B559-7C106556A25E}" type="slidenum">
              <a:rPr lang="en-US"/>
              <a:pPr>
                <a:defRPr/>
              </a:pPr>
              <a:t>‹#›</a:t>
            </a:fld>
            <a:endParaRPr lang="en-US"/>
          </a:p>
        </p:txBody>
      </p:sp>
    </p:spTree>
    <p:extLst>
      <p:ext uri="{BB962C8B-B14F-4D97-AF65-F5344CB8AC3E}">
        <p14:creationId xmlns:p14="http://schemas.microsoft.com/office/powerpoint/2010/main" val="257630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idx="10"/>
          </p:nvPr>
        </p:nvSpPr>
        <p:spPr>
          <a:ln/>
        </p:spPr>
        <p:txBody>
          <a:bodyPr/>
          <a:lstStyle>
            <a:lvl1pPr>
              <a:defRPr/>
            </a:lvl1pPr>
          </a:lstStyle>
          <a:p>
            <a:pPr>
              <a:defRPr/>
            </a:pPr>
            <a:fld id="{DD2344CD-2AC8-9344-9991-9B19D46BD7CC}" type="slidenum">
              <a:rPr lang="en-US"/>
              <a:pPr>
                <a:defRPr/>
              </a:pPr>
              <a:t>‹#›</a:t>
            </a:fld>
            <a:endParaRPr lang="en-US"/>
          </a:p>
        </p:txBody>
      </p:sp>
    </p:spTree>
    <p:extLst>
      <p:ext uri="{BB962C8B-B14F-4D97-AF65-F5344CB8AC3E}">
        <p14:creationId xmlns:p14="http://schemas.microsoft.com/office/powerpoint/2010/main" val="3250973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idx="10"/>
          </p:nvPr>
        </p:nvSpPr>
        <p:spPr>
          <a:ln/>
        </p:spPr>
        <p:txBody>
          <a:bodyPr/>
          <a:lstStyle>
            <a:lvl1pPr>
              <a:defRPr/>
            </a:lvl1pPr>
          </a:lstStyle>
          <a:p>
            <a:pPr>
              <a:defRPr/>
            </a:pPr>
            <a:fld id="{8390D10A-551E-7A4D-AC25-D16935EF151A}" type="slidenum">
              <a:rPr lang="en-US"/>
              <a:pPr>
                <a:defRPr/>
              </a:pPr>
              <a:t>‹#›</a:t>
            </a:fld>
            <a:endParaRPr lang="en-US"/>
          </a:p>
        </p:txBody>
      </p:sp>
    </p:spTree>
    <p:extLst>
      <p:ext uri="{BB962C8B-B14F-4D97-AF65-F5344CB8AC3E}">
        <p14:creationId xmlns:p14="http://schemas.microsoft.com/office/powerpoint/2010/main" val="37166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6" name="Rectangle 2"/>
          <p:cNvSpPr>
            <a:spLocks noGrp="1" noChangeArrowheads="1"/>
          </p:cNvSpPr>
          <p:nvPr>
            <p:ph type="title"/>
          </p:nvPr>
        </p:nvSpPr>
        <p:spPr bwMode="auto">
          <a:xfrm>
            <a:off x="685800" y="609600"/>
            <a:ext cx="777081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3"/>
          <p:cNvSpPr>
            <a:spLocks noGrp="1" noChangeArrowheads="1"/>
          </p:cNvSpPr>
          <p:nvPr>
            <p:ph type="body" idx="1"/>
          </p:nvPr>
        </p:nvSpPr>
        <p:spPr bwMode="auto">
          <a:xfrm>
            <a:off x="685800" y="1981200"/>
            <a:ext cx="7770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Rectangle 4"/>
          <p:cNvSpPr>
            <a:spLocks noGrp="1" noChangeArrowheads="1"/>
          </p:cNvSpPr>
          <p:nvPr>
            <p:ph type="sldNum"/>
          </p:nvPr>
        </p:nvSpPr>
        <p:spPr bwMode="auto">
          <a:xfrm>
            <a:off x="6553200" y="6248400"/>
            <a:ext cx="190341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a:defRPr/>
            </a:pPr>
            <a:fld id="{394BB39C-365A-1C43-AB3F-CE8D2E9423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0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000">
          <a:solidFill>
            <a:srgbClr val="000000"/>
          </a:solidFill>
          <a:latin typeface="HelveticaNeueLT Pro 77 BdCn" charset="0"/>
          <a:ea typeface="Osaka" charset="0"/>
          <a:cs typeface="Osaka" charset="0"/>
        </a:defRPr>
      </a:lvl2pPr>
      <a:lvl3pPr algn="ctr" defTabSz="457200" rtl="0" eaLnBrk="0" fontAlgn="base" hangingPunct="0">
        <a:spcBef>
          <a:spcPct val="0"/>
        </a:spcBef>
        <a:spcAft>
          <a:spcPct val="0"/>
        </a:spcAft>
        <a:buClr>
          <a:srgbClr val="000000"/>
        </a:buClr>
        <a:buSzPct val="100000"/>
        <a:buFont typeface="Times New Roman" charset="0"/>
        <a:defRPr sz="4000">
          <a:solidFill>
            <a:srgbClr val="000000"/>
          </a:solidFill>
          <a:latin typeface="HelveticaNeueLT Pro 77 BdCn" charset="0"/>
          <a:ea typeface="Osaka" charset="0"/>
          <a:cs typeface="Osaka" charset="0"/>
        </a:defRPr>
      </a:lvl3pPr>
      <a:lvl4pPr algn="ctr" defTabSz="457200" rtl="0" eaLnBrk="0" fontAlgn="base" hangingPunct="0">
        <a:spcBef>
          <a:spcPct val="0"/>
        </a:spcBef>
        <a:spcAft>
          <a:spcPct val="0"/>
        </a:spcAft>
        <a:buClr>
          <a:srgbClr val="000000"/>
        </a:buClr>
        <a:buSzPct val="100000"/>
        <a:buFont typeface="Times New Roman" charset="0"/>
        <a:defRPr sz="4000">
          <a:solidFill>
            <a:srgbClr val="000000"/>
          </a:solidFill>
          <a:latin typeface="HelveticaNeueLT Pro 77 BdCn" charset="0"/>
          <a:ea typeface="Osaka" charset="0"/>
          <a:cs typeface="Osaka" charset="0"/>
        </a:defRPr>
      </a:lvl4pPr>
      <a:lvl5pPr algn="ctr" defTabSz="457200" rtl="0" eaLnBrk="0" fontAlgn="base" hangingPunct="0">
        <a:spcBef>
          <a:spcPct val="0"/>
        </a:spcBef>
        <a:spcAft>
          <a:spcPct val="0"/>
        </a:spcAft>
        <a:buClr>
          <a:srgbClr val="000000"/>
        </a:buClr>
        <a:buSzPct val="100000"/>
        <a:buFont typeface="Times New Roman" charset="0"/>
        <a:defRPr sz="4000">
          <a:solidFill>
            <a:srgbClr val="000000"/>
          </a:solidFill>
          <a:latin typeface="HelveticaNeueLT Pro 77 BdCn" charset="0"/>
          <a:ea typeface="Osaka" charset="0"/>
          <a:cs typeface="Osaka" charset="0"/>
        </a:defRPr>
      </a:lvl5pPr>
      <a:lvl6pPr marL="2514600" indent="-228600" algn="ctr" defTabSz="457200" rtl="0" fontAlgn="base">
        <a:spcBef>
          <a:spcPct val="0"/>
        </a:spcBef>
        <a:spcAft>
          <a:spcPct val="0"/>
        </a:spcAft>
        <a:buClr>
          <a:srgbClr val="000000"/>
        </a:buClr>
        <a:buSzPct val="100000"/>
        <a:buFont typeface="Times New Roman" charset="0"/>
        <a:defRPr sz="4000">
          <a:solidFill>
            <a:srgbClr val="000000"/>
          </a:solidFill>
          <a:latin typeface="HelveticaNeueLT Pro 77 BdCn" charset="0"/>
          <a:ea typeface="Osaka" charset="0"/>
          <a:cs typeface="Osaka" charset="0"/>
        </a:defRPr>
      </a:lvl6pPr>
      <a:lvl7pPr marL="2971800" indent="-228600" algn="ctr" defTabSz="457200" rtl="0" fontAlgn="base">
        <a:spcBef>
          <a:spcPct val="0"/>
        </a:spcBef>
        <a:spcAft>
          <a:spcPct val="0"/>
        </a:spcAft>
        <a:buClr>
          <a:srgbClr val="000000"/>
        </a:buClr>
        <a:buSzPct val="100000"/>
        <a:buFont typeface="Times New Roman" charset="0"/>
        <a:defRPr sz="4000">
          <a:solidFill>
            <a:srgbClr val="000000"/>
          </a:solidFill>
          <a:latin typeface="HelveticaNeueLT Pro 77 BdCn" charset="0"/>
          <a:ea typeface="Osaka" charset="0"/>
          <a:cs typeface="Osaka" charset="0"/>
        </a:defRPr>
      </a:lvl7pPr>
      <a:lvl8pPr marL="3429000" indent="-228600" algn="ctr" defTabSz="457200" rtl="0" fontAlgn="base">
        <a:spcBef>
          <a:spcPct val="0"/>
        </a:spcBef>
        <a:spcAft>
          <a:spcPct val="0"/>
        </a:spcAft>
        <a:buClr>
          <a:srgbClr val="000000"/>
        </a:buClr>
        <a:buSzPct val="100000"/>
        <a:buFont typeface="Times New Roman" charset="0"/>
        <a:defRPr sz="4000">
          <a:solidFill>
            <a:srgbClr val="000000"/>
          </a:solidFill>
          <a:latin typeface="HelveticaNeueLT Pro 77 BdCn" charset="0"/>
          <a:ea typeface="Osaka" charset="0"/>
          <a:cs typeface="Osaka" charset="0"/>
        </a:defRPr>
      </a:lvl8pPr>
      <a:lvl9pPr marL="3886200" indent="-228600" algn="ctr" defTabSz="457200" rtl="0" fontAlgn="base">
        <a:spcBef>
          <a:spcPct val="0"/>
        </a:spcBef>
        <a:spcAft>
          <a:spcPct val="0"/>
        </a:spcAft>
        <a:buClr>
          <a:srgbClr val="000000"/>
        </a:buClr>
        <a:buSzPct val="100000"/>
        <a:buFont typeface="Times New Roman" charset="0"/>
        <a:defRPr sz="4000">
          <a:solidFill>
            <a:srgbClr val="000000"/>
          </a:solidFill>
          <a:latin typeface="HelveticaNeueLT Pro 77 BdCn" charset="0"/>
          <a:ea typeface="Osaka" charset="0"/>
          <a:cs typeface="Osaka" charset="0"/>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charset="0"/>
        <a:defRPr sz="3000">
          <a:solidFill>
            <a:srgbClr val="000000"/>
          </a:solidFill>
          <a:latin typeface="+mn-lt"/>
          <a:ea typeface="+mn-ea"/>
          <a:cs typeface="+mn-cs"/>
        </a:defRPr>
      </a:lvl1pPr>
      <a:lvl2pPr marL="742950" indent="-285750" algn="l" defTabSz="457200" rtl="0" eaLnBrk="0" fontAlgn="base" hangingPunct="0">
        <a:spcBef>
          <a:spcPts val="625"/>
        </a:spcBef>
        <a:spcAft>
          <a:spcPct val="0"/>
        </a:spcAft>
        <a:buClr>
          <a:srgbClr val="000000"/>
        </a:buClr>
        <a:buSzPct val="100000"/>
        <a:buFont typeface="Times New Roman" charset="0"/>
        <a:defRPr sz="2500">
          <a:solidFill>
            <a:srgbClr val="000000"/>
          </a:solidFill>
          <a:latin typeface="HelveticaNeueLT Pro 57 Cn" charset="0"/>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HelveticaNeueLT Pro 57 Cn"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HelveticaNeueLT Pro 57 Cn"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HelveticaNeueLT Pro 57 Cn" charset="0"/>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HelveticaNeueLT Pro 57 Cn" charset="0"/>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HelveticaNeueLT Pro 57 Cn" charset="0"/>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HelveticaNeueLT Pro 57 Cn" charset="0"/>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HelveticaNeueLT Pro 57 Cn"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0"/>
            <a:ext cx="914558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50" name="Rectangle 2"/>
          <p:cNvSpPr>
            <a:spLocks noGrp="1" noChangeArrowheads="1"/>
          </p:cNvSpPr>
          <p:nvPr>
            <p:ph type="title"/>
          </p:nvPr>
        </p:nvSpPr>
        <p:spPr bwMode="auto">
          <a:xfrm>
            <a:off x="609600" y="3457575"/>
            <a:ext cx="7770813"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1" name="Rectangle 3"/>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0" fontAlgn="base" hangingPunct="0">
        <a:spcBef>
          <a:spcPct val="0"/>
        </a:spcBef>
        <a:spcAft>
          <a:spcPct val="0"/>
        </a:spcAft>
        <a:buClr>
          <a:srgbClr val="000000"/>
        </a:buClr>
        <a:buSzPct val="100000"/>
        <a:buFont typeface="Times New Roman" charset="0"/>
        <a:defRPr sz="40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000">
          <a:solidFill>
            <a:srgbClr val="000000"/>
          </a:solidFill>
          <a:latin typeface="HelveticaNeueLT Pro 77 BdCn" charset="0"/>
          <a:ea typeface="Osaka" charset="0"/>
          <a:cs typeface="Osaka" charset="0"/>
        </a:defRPr>
      </a:lvl2pPr>
      <a:lvl3pPr algn="ctr" defTabSz="457200" rtl="0" eaLnBrk="0" fontAlgn="base" hangingPunct="0">
        <a:spcBef>
          <a:spcPct val="0"/>
        </a:spcBef>
        <a:spcAft>
          <a:spcPct val="0"/>
        </a:spcAft>
        <a:buClr>
          <a:srgbClr val="000000"/>
        </a:buClr>
        <a:buSzPct val="100000"/>
        <a:buFont typeface="Times New Roman" charset="0"/>
        <a:defRPr sz="4000">
          <a:solidFill>
            <a:srgbClr val="000000"/>
          </a:solidFill>
          <a:latin typeface="HelveticaNeueLT Pro 77 BdCn" charset="0"/>
          <a:ea typeface="Osaka" charset="0"/>
          <a:cs typeface="Osaka" charset="0"/>
        </a:defRPr>
      </a:lvl3pPr>
      <a:lvl4pPr algn="ctr" defTabSz="457200" rtl="0" eaLnBrk="0" fontAlgn="base" hangingPunct="0">
        <a:spcBef>
          <a:spcPct val="0"/>
        </a:spcBef>
        <a:spcAft>
          <a:spcPct val="0"/>
        </a:spcAft>
        <a:buClr>
          <a:srgbClr val="000000"/>
        </a:buClr>
        <a:buSzPct val="100000"/>
        <a:buFont typeface="Times New Roman" charset="0"/>
        <a:defRPr sz="4000">
          <a:solidFill>
            <a:srgbClr val="000000"/>
          </a:solidFill>
          <a:latin typeface="HelveticaNeueLT Pro 77 BdCn" charset="0"/>
          <a:ea typeface="Osaka" charset="0"/>
          <a:cs typeface="Osaka" charset="0"/>
        </a:defRPr>
      </a:lvl4pPr>
      <a:lvl5pPr algn="ctr" defTabSz="457200" rtl="0" eaLnBrk="0" fontAlgn="base" hangingPunct="0">
        <a:spcBef>
          <a:spcPct val="0"/>
        </a:spcBef>
        <a:spcAft>
          <a:spcPct val="0"/>
        </a:spcAft>
        <a:buClr>
          <a:srgbClr val="000000"/>
        </a:buClr>
        <a:buSzPct val="100000"/>
        <a:buFont typeface="Times New Roman" charset="0"/>
        <a:defRPr sz="4000">
          <a:solidFill>
            <a:srgbClr val="000000"/>
          </a:solidFill>
          <a:latin typeface="HelveticaNeueLT Pro 77 BdCn" charset="0"/>
          <a:ea typeface="Osaka" charset="0"/>
          <a:cs typeface="Osaka" charset="0"/>
        </a:defRPr>
      </a:lvl5pPr>
      <a:lvl6pPr marL="2514600" indent="-228600" algn="ctr" defTabSz="457200" rtl="0" fontAlgn="base">
        <a:spcBef>
          <a:spcPct val="0"/>
        </a:spcBef>
        <a:spcAft>
          <a:spcPct val="0"/>
        </a:spcAft>
        <a:buClr>
          <a:srgbClr val="000000"/>
        </a:buClr>
        <a:buSzPct val="100000"/>
        <a:buFont typeface="Times New Roman" charset="0"/>
        <a:defRPr sz="4000">
          <a:solidFill>
            <a:srgbClr val="000000"/>
          </a:solidFill>
          <a:latin typeface="HelveticaNeueLT Pro 77 BdCn" charset="0"/>
          <a:ea typeface="Osaka" charset="0"/>
          <a:cs typeface="Osaka" charset="0"/>
        </a:defRPr>
      </a:lvl6pPr>
      <a:lvl7pPr marL="2971800" indent="-228600" algn="ctr" defTabSz="457200" rtl="0" fontAlgn="base">
        <a:spcBef>
          <a:spcPct val="0"/>
        </a:spcBef>
        <a:spcAft>
          <a:spcPct val="0"/>
        </a:spcAft>
        <a:buClr>
          <a:srgbClr val="000000"/>
        </a:buClr>
        <a:buSzPct val="100000"/>
        <a:buFont typeface="Times New Roman" charset="0"/>
        <a:defRPr sz="4000">
          <a:solidFill>
            <a:srgbClr val="000000"/>
          </a:solidFill>
          <a:latin typeface="HelveticaNeueLT Pro 77 BdCn" charset="0"/>
          <a:ea typeface="Osaka" charset="0"/>
          <a:cs typeface="Osaka" charset="0"/>
        </a:defRPr>
      </a:lvl7pPr>
      <a:lvl8pPr marL="3429000" indent="-228600" algn="ctr" defTabSz="457200" rtl="0" fontAlgn="base">
        <a:spcBef>
          <a:spcPct val="0"/>
        </a:spcBef>
        <a:spcAft>
          <a:spcPct val="0"/>
        </a:spcAft>
        <a:buClr>
          <a:srgbClr val="000000"/>
        </a:buClr>
        <a:buSzPct val="100000"/>
        <a:buFont typeface="Times New Roman" charset="0"/>
        <a:defRPr sz="4000">
          <a:solidFill>
            <a:srgbClr val="000000"/>
          </a:solidFill>
          <a:latin typeface="HelveticaNeueLT Pro 77 BdCn" charset="0"/>
          <a:ea typeface="Osaka" charset="0"/>
          <a:cs typeface="Osaka" charset="0"/>
        </a:defRPr>
      </a:lvl8pPr>
      <a:lvl9pPr marL="3886200" indent="-228600" algn="ctr" defTabSz="457200" rtl="0" fontAlgn="base">
        <a:spcBef>
          <a:spcPct val="0"/>
        </a:spcBef>
        <a:spcAft>
          <a:spcPct val="0"/>
        </a:spcAft>
        <a:buClr>
          <a:srgbClr val="000000"/>
        </a:buClr>
        <a:buSzPct val="100000"/>
        <a:buFont typeface="Times New Roman" charset="0"/>
        <a:defRPr sz="4000">
          <a:solidFill>
            <a:srgbClr val="000000"/>
          </a:solidFill>
          <a:latin typeface="HelveticaNeueLT Pro 77 BdCn" charset="0"/>
          <a:ea typeface="Osaka" charset="0"/>
          <a:cs typeface="Osaka" charset="0"/>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charset="0"/>
        <a:defRPr sz="3000">
          <a:solidFill>
            <a:srgbClr val="000000"/>
          </a:solidFill>
          <a:latin typeface="+mn-lt"/>
          <a:ea typeface="+mn-ea"/>
          <a:cs typeface="+mn-cs"/>
        </a:defRPr>
      </a:lvl1pPr>
      <a:lvl2pPr marL="742950" indent="-285750" algn="l" defTabSz="457200" rtl="0" eaLnBrk="0" fontAlgn="base" hangingPunct="0">
        <a:spcBef>
          <a:spcPts val="625"/>
        </a:spcBef>
        <a:spcAft>
          <a:spcPct val="0"/>
        </a:spcAft>
        <a:buClr>
          <a:srgbClr val="000000"/>
        </a:buClr>
        <a:buSzPct val="100000"/>
        <a:buFont typeface="Times New Roman" charset="0"/>
        <a:defRPr sz="2500">
          <a:solidFill>
            <a:srgbClr val="000000"/>
          </a:solidFill>
          <a:latin typeface="HelveticaNeueLT Pro 57 Cn" charset="0"/>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HelveticaNeueLT Pro 57 Cn"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HelveticaNeueLT Pro 57 Cn" charset="0"/>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HelveticaNeueLT Pro 57 Cn" charset="0"/>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HelveticaNeueLT Pro 57 Cn" charset="0"/>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HelveticaNeueLT Pro 57 Cn" charset="0"/>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HelveticaNeueLT Pro 57 Cn" charset="0"/>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HelveticaNeueLT Pro 57 Cn"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education@sparkfun.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838200"/>
            <a:ext cx="42672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7"/>
          <p:cNvSpPr txBox="1">
            <a:spLocks noChangeArrowheads="1"/>
          </p:cNvSpPr>
          <p:nvPr/>
        </p:nvSpPr>
        <p:spPr bwMode="auto">
          <a:xfrm>
            <a:off x="2041700" y="3813955"/>
            <a:ext cx="5730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charset="0"/>
                <a:ea typeface="ＭＳ Ｐゴシック" charset="0"/>
                <a:cs typeface="Arial" charset="0"/>
              </a:defRPr>
            </a:lvl1pPr>
            <a:lvl2pPr marL="742950" indent="-285750" eaLnBrk="0" hangingPunct="0">
              <a:defRPr>
                <a:solidFill>
                  <a:schemeClr val="tx1"/>
                </a:solidFill>
                <a:latin typeface="Georgia" charset="0"/>
                <a:ea typeface="Arial" charset="0"/>
                <a:cs typeface="Arial" charset="0"/>
              </a:defRPr>
            </a:lvl2pPr>
            <a:lvl3pPr marL="1143000" indent="-228600" eaLnBrk="0" hangingPunct="0">
              <a:defRPr>
                <a:solidFill>
                  <a:schemeClr val="tx1"/>
                </a:solidFill>
                <a:latin typeface="Georgia" charset="0"/>
                <a:ea typeface="Arial" charset="0"/>
                <a:cs typeface="Arial" charset="0"/>
              </a:defRPr>
            </a:lvl3pPr>
            <a:lvl4pPr marL="1600200" indent="-228600" eaLnBrk="0" hangingPunct="0">
              <a:defRPr>
                <a:solidFill>
                  <a:schemeClr val="tx1"/>
                </a:solidFill>
                <a:latin typeface="Georgia" charset="0"/>
                <a:ea typeface="Arial" charset="0"/>
                <a:cs typeface="Arial" charset="0"/>
              </a:defRPr>
            </a:lvl4pPr>
            <a:lvl5pPr marL="2057400" indent="-228600" eaLnBrk="0" hangingPunct="0">
              <a:defRPr>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a:solidFill>
                  <a:schemeClr val="tx1"/>
                </a:solidFill>
                <a:latin typeface="Georgia" charset="0"/>
                <a:ea typeface="Arial" charset="0"/>
                <a:cs typeface="Arial" charset="0"/>
              </a:defRPr>
            </a:lvl9pPr>
          </a:lstStyle>
          <a:p>
            <a:pPr algn="ctr" eaLnBrk="1" hangingPunct="1"/>
            <a:r>
              <a:rPr lang="en-US" dirty="0" smtClean="0">
                <a:latin typeface="+mj-lt"/>
              </a:rPr>
              <a:t>Hands On Speed Training</a:t>
            </a:r>
          </a:p>
          <a:p>
            <a:pPr algn="ctr" eaLnBrk="1" hangingPunct="1"/>
            <a:r>
              <a:rPr lang="en-US" sz="2800" b="1" dirty="0" smtClean="0">
                <a:latin typeface="+mj-lt"/>
              </a:rPr>
              <a:t>Learn the Four Basic Concepts </a:t>
            </a:r>
            <a:r>
              <a:rPr lang="en-US" sz="2800" b="1" dirty="0" smtClean="0">
                <a:latin typeface="+mj-lt"/>
              </a:rPr>
              <a:t>of </a:t>
            </a:r>
            <a:r>
              <a:rPr lang="en-US" sz="2800" b="1" dirty="0" err="1" smtClean="0">
                <a:latin typeface="+mj-lt"/>
              </a:rPr>
              <a:t>Arduino</a:t>
            </a:r>
            <a:r>
              <a:rPr lang="en-US" sz="2800" b="1" dirty="0" smtClean="0">
                <a:latin typeface="+mj-lt"/>
              </a:rPr>
              <a:t> in 45 Minutes</a:t>
            </a:r>
            <a:endParaRPr lang="en-US" sz="2800" b="1" dirty="0">
              <a:latin typeface="+mj-lt"/>
            </a:endParaRP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838" y="5695950"/>
            <a:ext cx="2955925"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7225" y="5718028"/>
            <a:ext cx="5762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pic>
        <p:nvPicPr>
          <p:cNvPr id="2" name="Picture 1" descr="SFE-Logo-2C.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951" y="5600700"/>
            <a:ext cx="2209800" cy="1104900"/>
          </a:xfrm>
          <a:prstGeom prst="rect">
            <a:avLst/>
          </a:prstGeom>
        </p:spPr>
      </p:pic>
    </p:spTree>
    <p:extLst>
      <p:ext uri="{BB962C8B-B14F-4D97-AF65-F5344CB8AC3E}">
        <p14:creationId xmlns:p14="http://schemas.microsoft.com/office/powerpoint/2010/main" val="2919807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Board Type</a:t>
            </a:r>
          </a:p>
        </p:txBody>
      </p:sp>
      <p:sp>
        <p:nvSpPr>
          <p:cNvPr id="5122" name="Rectangle 2"/>
          <p:cNvSpPr>
            <a:spLocks noGrp="1" noChangeArrowheads="1"/>
          </p:cNvSpPr>
          <p:nvPr>
            <p:ph type="body" idx="4294967295"/>
          </p:nvPr>
        </p:nvSpPr>
        <p:spPr>
          <a:xfrm>
            <a:off x="685800" y="1981200"/>
            <a:ext cx="7772400" cy="4114800"/>
          </a:xfrm>
        </p:spPr>
        <p:txBody>
          <a:bodyPr/>
          <a:lstStyle/>
          <a:p>
            <a:pPr marL="741363" lvl="1" indent="-284163" eaLnBrk="1" hangingPunct="1">
              <a:buFont typeface="HelveticaNeueLT Pro 57 Cn"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dirty="0" smtClean="0"/>
          </a:p>
        </p:txBody>
      </p:sp>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4770" b="38123"/>
          <a:stretch/>
        </p:blipFill>
        <p:spPr bwMode="auto">
          <a:xfrm>
            <a:off x="685800" y="1539875"/>
            <a:ext cx="8092440" cy="5318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Other Board Type</a:t>
            </a:r>
          </a:p>
        </p:txBody>
      </p:sp>
      <p:pic>
        <p:nvPicPr>
          <p:cNvPr id="337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962400"/>
            <a:ext cx="28670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1905000"/>
            <a:ext cx="23876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1905000"/>
            <a:ext cx="26257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1172"/>
          <a:stretch>
            <a:fillRect/>
          </a:stretch>
        </p:blipFill>
        <p:spPr bwMode="auto">
          <a:xfrm>
            <a:off x="5486400" y="4202113"/>
            <a:ext cx="350520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1910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Serial Port / COM Port </a:t>
            </a:r>
          </a:p>
        </p:txBody>
      </p:sp>
      <p:sp>
        <p:nvSpPr>
          <p:cNvPr id="5122" name="Rectangle 2"/>
          <p:cNvSpPr>
            <a:spLocks noGrp="1" noChangeArrowheads="1"/>
          </p:cNvSpPr>
          <p:nvPr>
            <p:ph type="body" idx="4294967295"/>
          </p:nvPr>
        </p:nvSpPr>
        <p:spPr>
          <a:xfrm>
            <a:off x="685800" y="1981200"/>
            <a:ext cx="7772400" cy="4114800"/>
          </a:xfrm>
        </p:spPr>
        <p:txBody>
          <a:bodyPr/>
          <a:lstStyle/>
          <a:p>
            <a:pPr marL="741363" lvl="1" indent="-284163" eaLnBrk="1" hangingPunct="1">
              <a:buFont typeface="HelveticaNeueLT Pro 57 Cn"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dirty="0" smtClean="0"/>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23059" b="47912"/>
          <a:stretch/>
        </p:blipFill>
        <p:spPr bwMode="auto">
          <a:xfrm>
            <a:off x="685800" y="1447800"/>
            <a:ext cx="8219049" cy="50374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Analog and Digital</a:t>
            </a:r>
          </a:p>
        </p:txBody>
      </p:sp>
      <p:sp>
        <p:nvSpPr>
          <p:cNvPr id="5122" name="Rectangle 2"/>
          <p:cNvSpPr>
            <a:spLocks noGrp="1" noChangeArrowheads="1"/>
          </p:cNvSpPr>
          <p:nvPr>
            <p:ph type="body" idx="4294967295"/>
          </p:nvPr>
        </p:nvSpPr>
        <p:spPr>
          <a:xfrm>
            <a:off x="685800" y="1676400"/>
            <a:ext cx="7772400" cy="4114800"/>
          </a:xfrm>
        </p:spPr>
        <p:txBody>
          <a:bodyPr/>
          <a:lstStyle/>
          <a:p>
            <a:pPr marL="0" indent="0" eaLnBrk="1" hangingPunct="1">
              <a:defRPr/>
            </a:pPr>
            <a:r>
              <a:rPr lang="en-US" sz="2800" b="1" dirty="0" smtClean="0"/>
              <a:t>Analog</a:t>
            </a:r>
            <a:r>
              <a:rPr lang="en-US" sz="2800" dirty="0" smtClean="0"/>
              <a:t> – A continuum of voltages between 0 and 5 V </a:t>
            </a:r>
            <a:endParaRPr lang="en-US" sz="2800" dirty="0" smtClean="0"/>
          </a:p>
          <a:p>
            <a:pPr marL="0" indent="0" eaLnBrk="1" hangingPunct="1">
              <a:defRPr/>
            </a:pPr>
            <a:endParaRPr lang="en-US" sz="2800" b="1" dirty="0" smtClean="0"/>
          </a:p>
          <a:p>
            <a:pPr marL="0" indent="0" eaLnBrk="1" hangingPunct="1">
              <a:defRPr/>
            </a:pPr>
            <a:r>
              <a:rPr lang="en-US" sz="2800" b="1" dirty="0" smtClean="0"/>
              <a:t>Digital</a:t>
            </a:r>
            <a:r>
              <a:rPr lang="en-US" sz="2800" dirty="0" smtClean="0"/>
              <a:t> – One of two states (HIGH or LOW) </a:t>
            </a:r>
          </a:p>
          <a:p>
            <a:pPr marL="457200" indent="-457200" eaLnBrk="1" hangingPunct="1">
              <a:buFont typeface="Arial"/>
              <a:buChar char="•"/>
              <a:defRPr/>
            </a:pPr>
            <a:endParaRPr lang="en-US" sz="2800" dirty="0" smtClean="0"/>
          </a:p>
          <a:p>
            <a:pPr marL="0" indent="0" eaLnBrk="1" hangingPunct="1">
              <a:defRPr/>
            </a:pPr>
            <a:r>
              <a:rPr lang="en-US" sz="2800" dirty="0" smtClean="0"/>
              <a:t>Because it is a digital device, the </a:t>
            </a:r>
            <a:r>
              <a:rPr lang="en-US" sz="2800" dirty="0" err="1" smtClean="0"/>
              <a:t>Arduino</a:t>
            </a:r>
            <a:r>
              <a:rPr lang="en-US" sz="2800" dirty="0" smtClean="0"/>
              <a:t> </a:t>
            </a:r>
            <a:r>
              <a:rPr lang="en-US" sz="2800" dirty="0"/>
              <a:t>only </a:t>
            </a:r>
            <a:r>
              <a:rPr lang="en-US" sz="2800" dirty="0" smtClean="0"/>
              <a:t>understands </a:t>
            </a:r>
            <a:r>
              <a:rPr lang="en-US" sz="2800" dirty="0" smtClean="0"/>
              <a:t>Digital </a:t>
            </a:r>
            <a:r>
              <a:rPr lang="en-US" sz="2800" dirty="0" smtClean="0"/>
              <a:t>– </a:t>
            </a:r>
          </a:p>
          <a:p>
            <a:pPr marL="0" indent="0" eaLnBrk="1" hangingPunct="1">
              <a:defRPr/>
            </a:pPr>
            <a:r>
              <a:rPr lang="en-US" sz="2800" dirty="0"/>
              <a:t>	</a:t>
            </a:r>
            <a:r>
              <a:rPr lang="en-US" sz="2800" dirty="0" smtClean="0"/>
              <a:t>Analog Inputs require an A/D Conversion</a:t>
            </a:r>
          </a:p>
          <a:p>
            <a:pPr marL="0" indent="0" eaLnBrk="1" hangingPunct="1">
              <a:defRPr/>
            </a:pPr>
            <a:r>
              <a:rPr lang="en-US" sz="2800" dirty="0"/>
              <a:t>	</a:t>
            </a:r>
            <a:r>
              <a:rPr lang="en-US" sz="2800" dirty="0" smtClean="0"/>
              <a:t>Analog Outputs rely on PWM</a:t>
            </a:r>
            <a:endParaRPr lang="en-US" sz="2800" dirty="0" smtClean="0"/>
          </a:p>
          <a:p>
            <a:pPr eaLnBrk="1" hangingPunct="1">
              <a:defRPr/>
            </a:pPr>
            <a:endParaRPr lang="en-US" sz="24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World</a:t>
            </a:r>
            <a:endParaRPr lang="en-US" dirty="0"/>
          </a:p>
        </p:txBody>
      </p:sp>
      <p:sp>
        <p:nvSpPr>
          <p:cNvPr id="3" name="Content Placeholder 2"/>
          <p:cNvSpPr>
            <a:spLocks noGrp="1"/>
          </p:cNvSpPr>
          <p:nvPr>
            <p:ph idx="1"/>
          </p:nvPr>
        </p:nvSpPr>
        <p:spPr/>
        <p:txBody>
          <a:bodyPr/>
          <a:lstStyle/>
          <a:p>
            <a:endParaRPr lang="en-US" dirty="0" smtClean="0"/>
          </a:p>
          <a:p>
            <a:r>
              <a:rPr lang="en-US" dirty="0" smtClean="0"/>
              <a:t>In Physical computing – “Hello World” is a simple blink.  </a:t>
            </a:r>
          </a:p>
          <a:p>
            <a:endParaRPr lang="en-US" dirty="0"/>
          </a:p>
          <a:p>
            <a:endParaRPr lang="en-US" dirty="0"/>
          </a:p>
        </p:txBody>
      </p:sp>
    </p:spTree>
    <p:extLst>
      <p:ext uri="{BB962C8B-B14F-4D97-AF65-F5344CB8AC3E}">
        <p14:creationId xmlns:p14="http://schemas.microsoft.com/office/powerpoint/2010/main" val="14781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1" descr="outputsnap.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780"/>
          <a:stretch>
            <a:fillRect/>
          </a:stretch>
        </p:blipFill>
        <p:spPr bwMode="auto">
          <a:xfrm>
            <a:off x="685800" y="609600"/>
            <a:ext cx="77708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2442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void setup()</a:t>
            </a:r>
            <a:endParaRPr lang="en-US" dirty="0"/>
          </a:p>
        </p:txBody>
      </p:sp>
      <p:sp>
        <p:nvSpPr>
          <p:cNvPr id="3" name="Content Placeholder 2"/>
          <p:cNvSpPr>
            <a:spLocks noGrp="1"/>
          </p:cNvSpPr>
          <p:nvPr>
            <p:ph idx="1"/>
          </p:nvPr>
        </p:nvSpPr>
        <p:spPr>
          <a:xfrm>
            <a:off x="685800" y="1981200"/>
            <a:ext cx="7770813" cy="4113213"/>
          </a:xfrm>
        </p:spPr>
        <p:txBody>
          <a:bodyPr/>
          <a:lstStyle/>
          <a:p>
            <a:pPr>
              <a:defRPr/>
            </a:pPr>
            <a:r>
              <a:rPr lang="en-US" dirty="0" smtClean="0">
                <a:latin typeface="+mj-lt"/>
                <a:cs typeface="Courier New" pitchFamily="49" charset="0"/>
              </a:rPr>
              <a:t>Setting up the hardware:</a:t>
            </a:r>
          </a:p>
          <a:p>
            <a:pPr>
              <a:defRPr/>
            </a:pPr>
            <a:endParaRPr lang="en-US" b="1" dirty="0">
              <a:latin typeface="+mj-lt"/>
              <a:cs typeface="Courier New" pitchFamily="49" charset="0"/>
            </a:endParaRPr>
          </a:p>
          <a:p>
            <a:pPr>
              <a:defRPr/>
            </a:pPr>
            <a:r>
              <a:rPr lang="en-US" b="1" dirty="0" err="1" smtClean="0">
                <a:latin typeface="Courier New" pitchFamily="49" charset="0"/>
                <a:cs typeface="Courier New" pitchFamily="49" charset="0"/>
              </a:rPr>
              <a:t>pinMode</a:t>
            </a:r>
            <a:r>
              <a:rPr lang="en-US" dirty="0" smtClean="0">
                <a:latin typeface="Courier New" pitchFamily="49" charset="0"/>
                <a:cs typeface="Courier New" pitchFamily="49" charset="0"/>
              </a:rPr>
              <a:t>(pin</a:t>
            </a:r>
            <a:r>
              <a:rPr lang="en-US" dirty="0" smtClean="0">
                <a:latin typeface="Courier New" pitchFamily="49" charset="0"/>
                <a:cs typeface="Courier New" pitchFamily="49" charset="0"/>
              </a:rPr>
              <a:t>, INPUT/OUTPUT);</a:t>
            </a:r>
          </a:p>
          <a:p>
            <a:pPr>
              <a:defRPr/>
            </a:pPr>
            <a:r>
              <a:rPr lang="en-US" dirty="0" smtClean="0">
                <a:latin typeface="Courier New" pitchFamily="49" charset="0"/>
                <a:cs typeface="Courier New" pitchFamily="49" charset="0"/>
              </a:rPr>
              <a:t>	</a:t>
            </a:r>
            <a:r>
              <a:rPr lang="en-US" u="sng" dirty="0" smtClean="0">
                <a:latin typeface="Courier New" pitchFamily="49" charset="0"/>
                <a:cs typeface="Courier New" pitchFamily="49" charset="0"/>
              </a:rPr>
              <a:t>ex</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pinMode</a:t>
            </a:r>
            <a:r>
              <a:rPr lang="en-US" dirty="0" smtClean="0">
                <a:latin typeface="Courier New" pitchFamily="49" charset="0"/>
                <a:cs typeface="Courier New" pitchFamily="49" charset="0"/>
              </a:rPr>
              <a:t>(13, OUTPUT</a:t>
            </a:r>
            <a:r>
              <a:rPr lang="en-US" dirty="0" smtClean="0">
                <a:latin typeface="Courier New" pitchFamily="49" charset="0"/>
                <a:cs typeface="Courier New" pitchFamily="49" charset="0"/>
              </a:rPr>
              <a:t>);</a:t>
            </a:r>
            <a:endParaRPr lang="en-US" dirty="0" smtClean="0">
              <a:latin typeface="Courier New" pitchFamily="49" charset="0"/>
              <a:cs typeface="Courier New" pitchFamily="49" charset="0"/>
            </a:endParaRPr>
          </a:p>
        </p:txBody>
      </p:sp>
    </p:spTree>
    <p:extLst>
      <p:ext uri="{BB962C8B-B14F-4D97-AF65-F5344CB8AC3E}">
        <p14:creationId xmlns:p14="http://schemas.microsoft.com/office/powerpoint/2010/main" val="3818805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Digital Output</a:t>
            </a:r>
          </a:p>
        </p:txBody>
      </p:sp>
      <p:sp>
        <p:nvSpPr>
          <p:cNvPr id="5122" name="Rectangle 2"/>
          <p:cNvSpPr>
            <a:spLocks noGrp="1" noChangeArrowheads="1"/>
          </p:cNvSpPr>
          <p:nvPr>
            <p:ph type="body" idx="4294967295"/>
          </p:nvPr>
        </p:nvSpPr>
        <p:spPr>
          <a:xfrm>
            <a:off x="685800" y="1676400"/>
            <a:ext cx="7772400" cy="4114800"/>
          </a:xfrm>
        </p:spPr>
        <p:txBody>
          <a:bodyPr/>
          <a:lstStyle/>
          <a:p>
            <a:pPr marL="0" indent="0" eaLnBrk="1" hangingPunct="1">
              <a:defRPr/>
            </a:pPr>
            <a:r>
              <a:rPr lang="en-US" sz="2400" dirty="0" smtClean="0"/>
              <a:t>To </a:t>
            </a:r>
            <a:r>
              <a:rPr lang="en-US" sz="2400" dirty="0"/>
              <a:t>Output a Digital signal </a:t>
            </a:r>
            <a:r>
              <a:rPr lang="en-US" sz="2400" dirty="0" smtClean="0"/>
              <a:t>(On </a:t>
            </a:r>
            <a:r>
              <a:rPr lang="en-US" sz="2400" dirty="0"/>
              <a:t>or Off) use this code: 	</a:t>
            </a:r>
            <a:endParaRPr lang="en-US" sz="2400" dirty="0" smtClean="0"/>
          </a:p>
          <a:p>
            <a:pPr eaLnBrk="1" hangingPunct="1">
              <a:defRPr/>
            </a:pPr>
            <a:endParaRPr lang="en-US" sz="2400" b="1" dirty="0" smtClean="0">
              <a:latin typeface="Courier New" pitchFamily="49" charset="0"/>
              <a:cs typeface="Courier New" pitchFamily="49" charset="0"/>
            </a:endParaRPr>
          </a:p>
          <a:p>
            <a:pPr eaLnBrk="1" hangingPunct="1">
              <a:defRPr/>
            </a:pPr>
            <a:r>
              <a:rPr lang="en-US" sz="2400" b="1" dirty="0" err="1" smtClean="0">
                <a:latin typeface="Courier New" pitchFamily="49" charset="0"/>
                <a:cs typeface="Courier New" pitchFamily="49" charset="0"/>
              </a:rPr>
              <a:t>digitalWrite</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pinNumber</a:t>
            </a:r>
            <a:r>
              <a:rPr lang="en-US" sz="2400" b="1" dirty="0" smtClean="0">
                <a:latin typeface="Courier New" pitchFamily="49" charset="0"/>
                <a:cs typeface="Courier New" pitchFamily="49" charset="0"/>
              </a:rPr>
              <a:t> </a:t>
            </a: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value);</a:t>
            </a:r>
            <a:r>
              <a:rPr lang="en-US" sz="2400" dirty="0" smtClean="0">
                <a:latin typeface="Courier New" pitchFamily="49" charset="0"/>
                <a:cs typeface="Courier New" pitchFamily="49" charset="0"/>
              </a:rPr>
              <a:t>  </a:t>
            </a:r>
          </a:p>
          <a:p>
            <a:pPr eaLnBrk="1" hangingPunct="1">
              <a:defRPr/>
            </a:pPr>
            <a:endParaRPr lang="en-US" sz="2400" dirty="0" smtClean="0"/>
          </a:p>
          <a:p>
            <a:pPr eaLnBrk="1" hangingPunct="1">
              <a:defRPr/>
            </a:pPr>
            <a:r>
              <a:rPr lang="en-US" sz="2400" dirty="0" smtClean="0"/>
              <a:t>Where </a:t>
            </a:r>
            <a:r>
              <a:rPr lang="en-US" sz="2400" i="1" dirty="0"/>
              <a:t>value </a:t>
            </a:r>
            <a:r>
              <a:rPr lang="en-US" sz="2400" dirty="0"/>
              <a:t>is </a:t>
            </a:r>
            <a:r>
              <a:rPr lang="en-US" sz="2400" b="1" dirty="0"/>
              <a:t>HIGH</a:t>
            </a:r>
            <a:r>
              <a:rPr lang="en-US" sz="2400" dirty="0"/>
              <a:t> or </a:t>
            </a:r>
            <a:r>
              <a:rPr lang="en-US" sz="2400" b="1" dirty="0" smtClean="0"/>
              <a:t>LOW</a:t>
            </a:r>
            <a:endParaRPr lang="en-US" sz="2400" dirty="0"/>
          </a:p>
          <a:p>
            <a:pPr eaLnBrk="1" hangingPunct="1">
              <a:defRPr/>
            </a:pPr>
            <a:endParaRPr lang="en-US" sz="2400" u="sng" dirty="0" smtClean="0">
              <a:latin typeface="Courier New" pitchFamily="49" charset="0"/>
              <a:cs typeface="Courier New" pitchFamily="49" charset="0"/>
            </a:endParaRPr>
          </a:p>
          <a:p>
            <a:pPr eaLnBrk="1" hangingPunct="1">
              <a:defRPr/>
            </a:pPr>
            <a:r>
              <a:rPr lang="en-US" sz="2400" u="sng" dirty="0" smtClean="0">
                <a:latin typeface="Courier New" pitchFamily="49" charset="0"/>
                <a:cs typeface="Courier New" pitchFamily="49" charset="0"/>
              </a:rPr>
              <a:t>ex</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digitalWrite</a:t>
            </a:r>
            <a:r>
              <a:rPr lang="en-US" sz="2400" dirty="0">
                <a:latin typeface="Courier New" pitchFamily="49" charset="0"/>
                <a:cs typeface="Courier New" pitchFamily="49" charset="0"/>
              </a:rPr>
              <a:t>(13, HIGH</a:t>
            </a:r>
            <a:r>
              <a:rPr lang="en-US" sz="2400" dirty="0" smtClean="0">
                <a:latin typeface="Courier New" pitchFamily="49" charset="0"/>
                <a:cs typeface="Courier New" pitchFamily="49" charset="0"/>
              </a:rPr>
              <a:t>);</a:t>
            </a:r>
            <a:endParaRPr lang="en-US" sz="2400" dirty="0">
              <a:latin typeface="Courier New" pitchFamily="49" charset="0"/>
              <a:cs typeface="Courier New"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Analog Output</a:t>
            </a:r>
            <a:endParaRPr lang="en-US" dirty="0" smtClean="0"/>
          </a:p>
        </p:txBody>
      </p:sp>
      <p:sp>
        <p:nvSpPr>
          <p:cNvPr id="5122" name="Rectangle 2"/>
          <p:cNvSpPr>
            <a:spLocks noGrp="1" noChangeArrowheads="1"/>
          </p:cNvSpPr>
          <p:nvPr>
            <p:ph type="body" idx="4294967295"/>
          </p:nvPr>
        </p:nvSpPr>
        <p:spPr>
          <a:xfrm>
            <a:off x="685800" y="1676400"/>
            <a:ext cx="7772400" cy="4114800"/>
          </a:xfrm>
        </p:spPr>
        <p:txBody>
          <a:bodyPr/>
          <a:lstStyle/>
          <a:p>
            <a:pPr marL="0" indent="0" algn="ctr" eaLnBrk="1" hangingPunct="1">
              <a:defRPr/>
            </a:pPr>
            <a:r>
              <a:rPr lang="en-US" sz="3600" dirty="0" smtClean="0"/>
              <a:t>…but, output </a:t>
            </a:r>
            <a:r>
              <a:rPr lang="en-US" sz="3600" dirty="0" smtClean="0"/>
              <a:t>is </a:t>
            </a:r>
            <a:r>
              <a:rPr lang="en-US" sz="3600" u="sng" dirty="0" smtClean="0"/>
              <a:t>always</a:t>
            </a:r>
            <a:r>
              <a:rPr lang="en-US" sz="3600" dirty="0" smtClean="0"/>
              <a:t> </a:t>
            </a:r>
            <a:r>
              <a:rPr lang="en-US" sz="3600" dirty="0" smtClean="0"/>
              <a:t>Digital?</a:t>
            </a:r>
            <a:endParaRPr lang="en-US" sz="3600" dirty="0" smtClean="0"/>
          </a:p>
          <a:p>
            <a:pPr marL="0" indent="0" algn="ctr" eaLnBrk="1" hangingPunct="1">
              <a:defRPr/>
            </a:pPr>
            <a:endParaRPr lang="en-US" sz="1200" dirty="0" smtClean="0"/>
          </a:p>
          <a:p>
            <a:pPr eaLnBrk="1" hangingPunct="1">
              <a:defRPr/>
            </a:pPr>
            <a:r>
              <a:rPr lang="en-US" sz="2400" dirty="0"/>
              <a:t>Using a Digital signal that pretends to be an Analog signal is called Pulse Width </a:t>
            </a:r>
            <a:r>
              <a:rPr lang="en-US" sz="2400" dirty="0" smtClean="0"/>
              <a:t>Modulation</a:t>
            </a:r>
            <a:endParaRPr lang="en-US" sz="2400" dirty="0"/>
          </a:p>
          <a:p>
            <a:pPr eaLnBrk="1" hangingPunct="1">
              <a:defRPr/>
            </a:pPr>
            <a:endParaRPr lang="en-US" sz="1200" dirty="0"/>
          </a:p>
          <a:p>
            <a:pPr eaLnBrk="1" hangingPunct="1">
              <a:defRPr/>
            </a:pPr>
            <a:r>
              <a:rPr lang="en-US" sz="2400" dirty="0"/>
              <a:t>Use Pulse Width Modulation, or P.W.M., for anything that requires a signal between </a:t>
            </a:r>
            <a:r>
              <a:rPr lang="en-US" sz="2400" b="1" dirty="0"/>
              <a:t>HIGH</a:t>
            </a:r>
            <a:r>
              <a:rPr lang="en-US" sz="2400" dirty="0"/>
              <a:t> and </a:t>
            </a:r>
            <a:r>
              <a:rPr lang="en-US" sz="2400" b="1" dirty="0" smtClean="0"/>
              <a:t>LOW</a:t>
            </a:r>
            <a:endParaRPr lang="en-US" sz="2400" dirty="0"/>
          </a:p>
          <a:p>
            <a:pPr eaLnBrk="1" hangingPunct="1">
              <a:defRPr/>
            </a:pPr>
            <a:endParaRPr lang="en-US" sz="1200" dirty="0"/>
          </a:p>
          <a:p>
            <a:pPr eaLnBrk="1" hangingPunct="1">
              <a:defRPr/>
            </a:pPr>
            <a:r>
              <a:rPr lang="en-US" sz="2400" dirty="0"/>
              <a:t>P.W.M. is available on </a:t>
            </a:r>
            <a:r>
              <a:rPr lang="en-US" sz="2400" dirty="0" err="1"/>
              <a:t>Arduino</a:t>
            </a:r>
            <a:r>
              <a:rPr lang="en-US" sz="2400" dirty="0"/>
              <a:t> </a:t>
            </a:r>
            <a:r>
              <a:rPr lang="en-US" sz="2400" dirty="0" smtClean="0"/>
              <a:t>pins </a:t>
            </a:r>
            <a:r>
              <a:rPr lang="en-US" sz="2400" dirty="0"/>
              <a:t>3, 5, 6, 9, </a:t>
            </a:r>
            <a:r>
              <a:rPr lang="en-US" sz="2400" dirty="0" smtClean="0"/>
              <a:t>10 </a:t>
            </a:r>
            <a:r>
              <a:rPr lang="en-US" sz="2400" dirty="0"/>
              <a:t>and </a:t>
            </a:r>
            <a:r>
              <a:rPr lang="en-US" sz="2400" dirty="0" smtClean="0"/>
              <a:t>11</a:t>
            </a:r>
            <a:endParaRPr lang="en-US"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Analog Output</a:t>
            </a:r>
          </a:p>
        </p:txBody>
      </p:sp>
      <p:sp>
        <p:nvSpPr>
          <p:cNvPr id="5122" name="Rectangle 2"/>
          <p:cNvSpPr>
            <a:spLocks noGrp="1" noChangeArrowheads="1"/>
          </p:cNvSpPr>
          <p:nvPr>
            <p:ph type="body" idx="4294967295"/>
          </p:nvPr>
        </p:nvSpPr>
        <p:spPr>
          <a:xfrm>
            <a:off x="685800" y="1676400"/>
            <a:ext cx="7772400" cy="4114800"/>
          </a:xfrm>
        </p:spPr>
        <p:txBody>
          <a:bodyPr/>
          <a:lstStyle/>
          <a:p>
            <a:pPr eaLnBrk="1" hangingPunct="1">
              <a:defRPr/>
            </a:pPr>
            <a:r>
              <a:rPr lang="en-US" sz="2400" dirty="0"/>
              <a:t>To output a signal that pretends to be Analog use this code:   </a:t>
            </a:r>
            <a:endParaRPr lang="en-US" sz="2400" dirty="0" smtClean="0"/>
          </a:p>
          <a:p>
            <a:pPr eaLnBrk="1" hangingPunct="1">
              <a:defRPr/>
            </a:pPr>
            <a:endParaRPr lang="en-US" sz="2400" dirty="0"/>
          </a:p>
          <a:p>
            <a:pPr eaLnBrk="1" hangingPunct="1">
              <a:defRPr/>
            </a:pPr>
            <a:r>
              <a:rPr lang="en-US" sz="2400" b="1" dirty="0" err="1">
                <a:latin typeface="Courier New" pitchFamily="49" charset="0"/>
                <a:cs typeface="Courier New" pitchFamily="49" charset="0"/>
              </a:rPr>
              <a:t>analogWrite</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pinNumber</a:t>
            </a:r>
            <a:r>
              <a:rPr lang="en-US" sz="2400" b="1" dirty="0">
                <a:latin typeface="Courier New" pitchFamily="49" charset="0"/>
                <a:cs typeface="Courier New" pitchFamily="49" charset="0"/>
              </a:rPr>
              <a:t>, value);</a:t>
            </a:r>
            <a:r>
              <a:rPr lang="en-US" sz="2400" dirty="0">
                <a:latin typeface="Courier New" pitchFamily="49" charset="0"/>
                <a:cs typeface="Courier New" pitchFamily="49" charset="0"/>
              </a:rPr>
              <a:t>  </a:t>
            </a:r>
          </a:p>
          <a:p>
            <a:pPr eaLnBrk="1" hangingPunct="1">
              <a:defRPr/>
            </a:pPr>
            <a:endParaRPr lang="en-US" sz="2400" dirty="0" smtClean="0"/>
          </a:p>
          <a:p>
            <a:pPr eaLnBrk="1" hangingPunct="1">
              <a:defRPr/>
            </a:pPr>
            <a:r>
              <a:rPr lang="en-US" sz="2400" dirty="0" smtClean="0"/>
              <a:t>Where </a:t>
            </a:r>
            <a:r>
              <a:rPr lang="en-US" sz="2400" i="1" dirty="0"/>
              <a:t>value</a:t>
            </a:r>
            <a:r>
              <a:rPr lang="en-US" sz="2400" dirty="0"/>
              <a:t> is a number 0 - 255 </a:t>
            </a:r>
            <a:endParaRPr lang="en-US" sz="2400" dirty="0" smtClean="0"/>
          </a:p>
          <a:p>
            <a:pPr eaLnBrk="1" hangingPunct="1">
              <a:defRPr/>
            </a:pPr>
            <a:endParaRPr lang="en-US" sz="2400" u="sng" dirty="0">
              <a:latin typeface="Courier New" pitchFamily="49" charset="0"/>
              <a:cs typeface="Courier New" pitchFamily="49" charset="0"/>
            </a:endParaRPr>
          </a:p>
          <a:p>
            <a:pPr eaLnBrk="1" hangingPunct="1">
              <a:defRPr/>
            </a:pPr>
            <a:r>
              <a:rPr lang="en-US" sz="2400" u="sng" dirty="0">
                <a:latin typeface="Courier New" pitchFamily="49" charset="0"/>
                <a:cs typeface="Courier New" pitchFamily="49" charset="0"/>
              </a:rPr>
              <a:t>ex</a:t>
            </a:r>
            <a:r>
              <a:rPr lang="en-US" sz="2400" dirty="0">
                <a:latin typeface="Courier New" pitchFamily="49" charset="0"/>
                <a:cs typeface="Courier New" pitchFamily="49" charset="0"/>
              </a:rPr>
              <a:t>: </a:t>
            </a:r>
            <a:r>
              <a:rPr lang="en-US" sz="2400" dirty="0" err="1" smtClean="0">
                <a:latin typeface="Courier New" pitchFamily="49" charset="0"/>
                <a:cs typeface="Courier New" pitchFamily="49" charset="0"/>
              </a:rPr>
              <a:t>analogWrite</a:t>
            </a:r>
            <a:r>
              <a:rPr lang="en-US" sz="2400" dirty="0" smtClean="0">
                <a:latin typeface="Courier New" pitchFamily="49" charset="0"/>
                <a:cs typeface="Courier New" pitchFamily="49" charset="0"/>
              </a:rPr>
              <a:t>(9, 150);</a:t>
            </a:r>
            <a:endParaRPr lang="en-US" sz="2400" dirty="0">
              <a:latin typeface="Courier New" pitchFamily="49" charset="0"/>
              <a:cs typeface="Courier New" pitchFamily="49" charset="0"/>
            </a:endParaRPr>
          </a:p>
          <a:p>
            <a:pPr eaLnBrk="1" hangingPunct="1">
              <a:defRPr/>
            </a:pPr>
            <a:endParaRPr lang="en-US" sz="2400" dirty="0"/>
          </a:p>
        </p:txBody>
      </p:sp>
    </p:spTree>
    <p:extLst>
      <p:ext uri="{BB962C8B-B14F-4D97-AF65-F5344CB8AC3E}">
        <p14:creationId xmlns:p14="http://schemas.microsoft.com/office/powerpoint/2010/main" val="13431808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Overview of Class</a:t>
            </a:r>
          </a:p>
        </p:txBody>
      </p:sp>
      <p:sp>
        <p:nvSpPr>
          <p:cNvPr id="5122" name="Rectangle 2"/>
          <p:cNvSpPr>
            <a:spLocks noGrp="1" noChangeArrowheads="1"/>
          </p:cNvSpPr>
          <p:nvPr>
            <p:ph type="body" idx="4294967295"/>
          </p:nvPr>
        </p:nvSpPr>
        <p:spPr>
          <a:xfrm>
            <a:off x="685800" y="1676400"/>
            <a:ext cx="7772400" cy="4114800"/>
          </a:xfrm>
        </p:spPr>
        <p:txBody>
          <a:bodyPr/>
          <a:lstStyle/>
          <a:p>
            <a:pPr eaLnBrk="1" hangingPunct="1">
              <a:defRPr/>
            </a:pPr>
            <a:r>
              <a:rPr lang="en-US" sz="2000" b="1" dirty="0"/>
              <a:t>Getting Started: </a:t>
            </a:r>
          </a:p>
          <a:p>
            <a:pPr eaLnBrk="1" hangingPunct="1">
              <a:defRPr/>
            </a:pPr>
            <a:r>
              <a:rPr lang="en-US" sz="2000" dirty="0" smtClean="0"/>
              <a:t>Installation and Applications</a:t>
            </a:r>
            <a:endParaRPr lang="en-US" sz="2000" dirty="0"/>
          </a:p>
          <a:p>
            <a:pPr eaLnBrk="1" hangingPunct="1">
              <a:defRPr/>
            </a:pPr>
            <a:endParaRPr lang="en-US" sz="2000" b="1" dirty="0" smtClean="0"/>
          </a:p>
          <a:p>
            <a:pPr eaLnBrk="1" hangingPunct="1">
              <a:defRPr/>
            </a:pPr>
            <a:r>
              <a:rPr lang="en-US" sz="2000" b="1" dirty="0" smtClean="0"/>
              <a:t>Electrical</a:t>
            </a:r>
            <a:r>
              <a:rPr lang="en-US" sz="2000" b="1" dirty="0"/>
              <a:t>:</a:t>
            </a:r>
            <a:r>
              <a:rPr lang="en-US" sz="2000" dirty="0"/>
              <a:t> </a:t>
            </a:r>
          </a:p>
          <a:p>
            <a:pPr eaLnBrk="1" hangingPunct="1">
              <a:defRPr/>
            </a:pPr>
            <a:r>
              <a:rPr lang="en-US" sz="2000" dirty="0"/>
              <a:t>Components, </a:t>
            </a:r>
            <a:r>
              <a:rPr lang="en-US" sz="2000" dirty="0" smtClean="0"/>
              <a:t>Input </a:t>
            </a:r>
            <a:r>
              <a:rPr lang="en-US" sz="2000" dirty="0"/>
              <a:t>and Output, Analog and </a:t>
            </a:r>
            <a:r>
              <a:rPr lang="en-US" sz="2000" dirty="0" smtClean="0"/>
              <a:t>Digital</a:t>
            </a:r>
          </a:p>
          <a:p>
            <a:pPr marL="0" indent="0" eaLnBrk="1" hangingPunct="1">
              <a:defRPr/>
            </a:pPr>
            <a:endParaRPr lang="en-US" sz="2000" b="1" dirty="0" smtClean="0"/>
          </a:p>
          <a:p>
            <a:pPr marL="0" indent="0" eaLnBrk="1" hangingPunct="1">
              <a:defRPr/>
            </a:pPr>
            <a:r>
              <a:rPr lang="en-US" sz="2000" b="1" u="sng" dirty="0" smtClean="0"/>
              <a:t>4 Basic Concepts</a:t>
            </a:r>
          </a:p>
          <a:p>
            <a:pPr marL="857250" lvl="1" indent="-457200" eaLnBrk="1" hangingPunct="1">
              <a:buAutoNum type="arabicPeriod"/>
              <a:defRPr/>
            </a:pPr>
            <a:r>
              <a:rPr lang="en-US" sz="2000" dirty="0" smtClean="0"/>
              <a:t>I/O</a:t>
            </a:r>
          </a:p>
          <a:p>
            <a:pPr marL="857250" lvl="1" indent="-457200" eaLnBrk="1" hangingPunct="1">
              <a:buAutoNum type="arabicPeriod"/>
              <a:defRPr/>
            </a:pPr>
            <a:r>
              <a:rPr lang="en-US" sz="2000" dirty="0" smtClean="0"/>
              <a:t>Analog / Digital</a:t>
            </a:r>
          </a:p>
          <a:p>
            <a:pPr marL="857250" lvl="1" indent="-457200" eaLnBrk="1" hangingPunct="1">
              <a:buAutoNum type="arabicPeriod"/>
              <a:defRPr/>
            </a:pPr>
            <a:r>
              <a:rPr lang="en-US" sz="2000" dirty="0" smtClean="0"/>
              <a:t>Serial </a:t>
            </a:r>
            <a:r>
              <a:rPr lang="en-US" sz="2000" dirty="0" err="1" smtClean="0"/>
              <a:t>Comm</a:t>
            </a:r>
            <a:endParaRPr lang="en-US" sz="2000" dirty="0" smtClean="0"/>
          </a:p>
          <a:p>
            <a:pPr marL="857250" lvl="1" indent="-457200" eaLnBrk="1" hangingPunct="1">
              <a:buAutoNum type="arabicPeriod"/>
              <a:defRPr/>
            </a:pPr>
            <a:r>
              <a:rPr lang="en-US" sz="2000" dirty="0" err="1" smtClean="0"/>
              <a:t>OpenSource</a:t>
            </a:r>
            <a:r>
              <a:rPr lang="en-US" sz="2000" dirty="0" smtClean="0"/>
              <a:t> Resources</a:t>
            </a:r>
            <a:endParaRPr lang="en-US" sz="20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Input</a:t>
            </a:r>
          </a:p>
        </p:txBody>
      </p:sp>
      <p:sp>
        <p:nvSpPr>
          <p:cNvPr id="5122" name="Rectangle 2"/>
          <p:cNvSpPr>
            <a:spLocks noGrp="1" noChangeArrowheads="1"/>
          </p:cNvSpPr>
          <p:nvPr>
            <p:ph type="body" idx="4294967295"/>
          </p:nvPr>
        </p:nvSpPr>
        <p:spPr>
          <a:xfrm>
            <a:off x="685800" y="1676400"/>
            <a:ext cx="7772400" cy="2819400"/>
          </a:xfrm>
        </p:spPr>
        <p:txBody>
          <a:bodyPr/>
          <a:lstStyle/>
          <a:p>
            <a:pPr marL="0" indent="0" algn="ctr" eaLnBrk="1" hangingPunct="1">
              <a:defRPr/>
            </a:pPr>
            <a:r>
              <a:rPr lang="en-US" sz="2400" dirty="0" smtClean="0"/>
              <a:t>Input is any signal entering an electrical system</a:t>
            </a:r>
            <a:r>
              <a:rPr lang="en-US" sz="2400" dirty="0"/>
              <a:t>				</a:t>
            </a:r>
          </a:p>
          <a:p>
            <a:pPr eaLnBrk="1" hangingPunct="1">
              <a:buFont typeface="Arial"/>
              <a:buChar char="•"/>
              <a:defRPr/>
            </a:pPr>
            <a:r>
              <a:rPr lang="en-US" sz="2400" dirty="0" smtClean="0"/>
              <a:t>Both digital and analog sensors are forms of input</a:t>
            </a:r>
          </a:p>
          <a:p>
            <a:pPr eaLnBrk="1" hangingPunct="1">
              <a:buFont typeface="Arial"/>
              <a:buChar char="•"/>
              <a:defRPr/>
            </a:pPr>
            <a:r>
              <a:rPr lang="en-US" sz="2400" dirty="0" smtClean="0"/>
              <a:t>Input can also take many other forms: Keyboards, a mouse, </a:t>
            </a:r>
            <a:r>
              <a:rPr lang="en-US" sz="2400" dirty="0" smtClean="0"/>
              <a:t>infrared </a:t>
            </a:r>
            <a:r>
              <a:rPr lang="en-US" sz="2400" dirty="0" smtClean="0"/>
              <a:t>sensors, biometric sensors, or just plain voltage from a circuit</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835221"/>
            <a:ext cx="3249612" cy="1573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827015"/>
            <a:ext cx="2341563" cy="1551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2" descr="inputsnap.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940"/>
          <a:stretch>
            <a:fillRect/>
          </a:stretch>
        </p:blipFill>
        <p:spPr bwMode="auto">
          <a:xfrm>
            <a:off x="1066800" y="685800"/>
            <a:ext cx="7010400"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Analog Input</a:t>
            </a:r>
          </a:p>
        </p:txBody>
      </p:sp>
      <p:sp>
        <p:nvSpPr>
          <p:cNvPr id="5122" name="Rectangle 2"/>
          <p:cNvSpPr>
            <a:spLocks noGrp="1" noChangeArrowheads="1"/>
          </p:cNvSpPr>
          <p:nvPr>
            <p:ph type="body" idx="4294967295"/>
          </p:nvPr>
        </p:nvSpPr>
        <p:spPr>
          <a:xfrm>
            <a:off x="685800" y="1676400"/>
            <a:ext cx="7772400" cy="4114800"/>
          </a:xfrm>
        </p:spPr>
        <p:txBody>
          <a:bodyPr/>
          <a:lstStyle/>
          <a:p>
            <a:pPr eaLnBrk="1" hangingPunct="1">
              <a:buFont typeface="Arial"/>
              <a:buChar char="•"/>
              <a:defRPr/>
            </a:pPr>
            <a:r>
              <a:rPr lang="en-US" sz="2400" dirty="0" smtClean="0"/>
              <a:t>To connect an analog Input to your </a:t>
            </a:r>
            <a:r>
              <a:rPr lang="en-US" sz="2400" dirty="0" err="1" smtClean="0"/>
              <a:t>Arduino</a:t>
            </a:r>
            <a:r>
              <a:rPr lang="en-US" sz="2400" dirty="0" smtClean="0"/>
              <a:t> </a:t>
            </a:r>
            <a:r>
              <a:rPr lang="en-US" sz="2400" dirty="0" err="1" smtClean="0"/>
              <a:t>ProMini</a:t>
            </a:r>
            <a:r>
              <a:rPr lang="en-US" sz="2400" dirty="0" smtClean="0"/>
              <a:t> use </a:t>
            </a:r>
            <a:r>
              <a:rPr lang="en-US" sz="2400" dirty="0" smtClean="0"/>
              <a:t>Analog </a:t>
            </a:r>
            <a:r>
              <a:rPr lang="en-US" sz="2400" dirty="0" smtClean="0"/>
              <a:t>Pins: A0 – A3</a:t>
            </a:r>
          </a:p>
          <a:p>
            <a:pPr eaLnBrk="1" hangingPunct="1">
              <a:buFont typeface="Arial"/>
              <a:buChar char="•"/>
              <a:defRPr/>
            </a:pPr>
            <a:endParaRPr lang="en-US" sz="2400" dirty="0" smtClean="0"/>
          </a:p>
          <a:p>
            <a:pPr eaLnBrk="1" hangingPunct="1">
              <a:buFont typeface="Arial"/>
              <a:buChar char="•"/>
              <a:defRPr/>
            </a:pPr>
            <a:r>
              <a:rPr lang="en-US" sz="2400" dirty="0" smtClean="0"/>
              <a:t>To </a:t>
            </a:r>
            <a:r>
              <a:rPr lang="en-US" sz="2400" dirty="0" smtClean="0"/>
              <a:t>get an analog reading: </a:t>
            </a:r>
          </a:p>
          <a:p>
            <a:pPr marL="0" indent="0" eaLnBrk="1" hangingPunct="1">
              <a:defRPr/>
            </a:pPr>
            <a:r>
              <a:rPr lang="en-US" sz="2400" b="1" dirty="0">
                <a:latin typeface="Courier New" pitchFamily="49" charset="0"/>
                <a:cs typeface="Courier New" pitchFamily="49" charset="0"/>
              </a:rPr>
              <a:t>	</a:t>
            </a:r>
            <a:r>
              <a:rPr lang="en-US" sz="2400" b="1" dirty="0" err="1" smtClean="0">
                <a:latin typeface="Courier New" pitchFamily="49" charset="0"/>
                <a:cs typeface="Courier New" pitchFamily="49" charset="0"/>
              </a:rPr>
              <a:t>int</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sensorVal</a:t>
            </a:r>
            <a:r>
              <a:rPr lang="en-US" sz="2400" b="1" dirty="0" smtClean="0">
                <a:latin typeface="Courier New" pitchFamily="49" charset="0"/>
                <a:cs typeface="Courier New" pitchFamily="49" charset="0"/>
              </a:rPr>
              <a:t> = </a:t>
            </a:r>
            <a:r>
              <a:rPr lang="en-US" sz="2400" b="1" dirty="0" err="1" smtClean="0">
                <a:latin typeface="Courier New" pitchFamily="49" charset="0"/>
                <a:cs typeface="Courier New" pitchFamily="49" charset="0"/>
              </a:rPr>
              <a:t>analogRead</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pinNumber</a:t>
            </a:r>
            <a:r>
              <a:rPr lang="en-US" sz="2400" b="1" dirty="0" smtClean="0">
                <a:latin typeface="Courier New" pitchFamily="49" charset="0"/>
                <a:cs typeface="Courier New" pitchFamily="49" charset="0"/>
              </a:rPr>
              <a:t>);</a:t>
            </a:r>
            <a:endParaRPr lang="en-US" sz="2400" b="1" dirty="0" smtClean="0">
              <a:latin typeface="Courier New" pitchFamily="49" charset="0"/>
              <a:cs typeface="Courier New" pitchFamily="49" charset="0"/>
            </a:endParaRPr>
          </a:p>
          <a:p>
            <a:pPr marL="0" indent="0" eaLnBrk="1" hangingPunct="1">
              <a:defRPr/>
            </a:pPr>
            <a:endParaRPr lang="en-US" sz="2400" i="1" dirty="0" smtClean="0"/>
          </a:p>
          <a:p>
            <a:pPr marL="400050" lvl="1" indent="0" eaLnBrk="1" hangingPunct="1">
              <a:defRPr/>
            </a:pPr>
            <a:r>
              <a:rPr lang="en-US" sz="2400" b="1" u="sng" dirty="0">
                <a:latin typeface="Courier New" pitchFamily="49" charset="0"/>
                <a:cs typeface="Courier New" pitchFamily="49" charset="0"/>
              </a:rPr>
              <a:t>Ex:</a:t>
            </a:r>
          </a:p>
          <a:p>
            <a:pPr marL="400050" lvl="1" indent="0" eaLnBrk="1" hangingPunct="1">
              <a:defRPr/>
            </a:pP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int</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sensorVal</a:t>
            </a:r>
            <a:r>
              <a:rPr lang="en-US" sz="2400" b="1" dirty="0">
                <a:latin typeface="Courier New" pitchFamily="49" charset="0"/>
                <a:cs typeface="Courier New" pitchFamily="49" charset="0"/>
              </a:rPr>
              <a:t> = </a:t>
            </a:r>
            <a:r>
              <a:rPr lang="en-US" sz="2400" b="1" dirty="0" err="1" smtClean="0">
                <a:latin typeface="Courier New" pitchFamily="49" charset="0"/>
                <a:cs typeface="Courier New" pitchFamily="49" charset="0"/>
              </a:rPr>
              <a:t>analogRead</a:t>
            </a:r>
            <a:r>
              <a:rPr lang="en-US" sz="2400" b="1" dirty="0" smtClean="0">
                <a:latin typeface="Courier New" pitchFamily="49" charset="0"/>
                <a:cs typeface="Courier New" pitchFamily="49" charset="0"/>
              </a:rPr>
              <a:t>(A0);</a:t>
            </a:r>
            <a:endParaRPr lang="en-US" sz="2400" b="1" dirty="0">
              <a:latin typeface="Courier New" pitchFamily="49" charset="0"/>
              <a:cs typeface="Courier New" pitchFamily="49" charset="0"/>
            </a:endParaRPr>
          </a:p>
          <a:p>
            <a:pPr marL="0" indent="0" eaLnBrk="1" hangingPunct="1">
              <a:defRPr/>
            </a:pPr>
            <a:endParaRPr lang="en-US" sz="2400" i="1" dirty="0"/>
          </a:p>
          <a:p>
            <a:pPr marL="0" indent="0" eaLnBrk="1" hangingPunct="1">
              <a:defRPr/>
            </a:pPr>
            <a:r>
              <a:rPr lang="en-US" sz="2400" dirty="0" smtClean="0"/>
              <a:t>Analog Input </a:t>
            </a:r>
            <a:r>
              <a:rPr lang="en-US" sz="2400" dirty="0" smtClean="0"/>
              <a:t>relies on a 10-bit A/D -- varies </a:t>
            </a:r>
            <a:r>
              <a:rPr lang="en-US" sz="2400" dirty="0" smtClean="0"/>
              <a:t>from 0 to 1023 on an </a:t>
            </a:r>
            <a:r>
              <a:rPr lang="en-US" sz="2400" dirty="0" err="1" smtClean="0"/>
              <a:t>Arduino</a:t>
            </a:r>
            <a:endParaRPr lang="en-US" sz="2400" dirty="0" smtClean="0"/>
          </a:p>
          <a:p>
            <a:pPr marL="0" indent="0" eaLnBrk="1" hangingPunct="1">
              <a:defRPr/>
            </a:pPr>
            <a:endParaRPr lang="en-US" sz="2400" dirty="0"/>
          </a:p>
          <a:p>
            <a:pPr marL="0" indent="0" eaLnBrk="1" hangingPunct="1">
              <a:defRPr/>
            </a:pPr>
            <a:endParaRPr lang="en-US" sz="24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Digital Input</a:t>
            </a:r>
          </a:p>
        </p:txBody>
      </p:sp>
      <p:sp>
        <p:nvSpPr>
          <p:cNvPr id="5122" name="Rectangle 2"/>
          <p:cNvSpPr>
            <a:spLocks noGrp="1" noChangeArrowheads="1"/>
          </p:cNvSpPr>
          <p:nvPr>
            <p:ph type="body" idx="4294967295"/>
          </p:nvPr>
        </p:nvSpPr>
        <p:spPr>
          <a:xfrm>
            <a:off x="685800" y="1676400"/>
            <a:ext cx="7772400" cy="4114800"/>
          </a:xfrm>
        </p:spPr>
        <p:txBody>
          <a:bodyPr/>
          <a:lstStyle/>
          <a:p>
            <a:pPr eaLnBrk="1" hangingPunct="1">
              <a:buFont typeface="Arial"/>
              <a:buChar char="•"/>
              <a:defRPr/>
            </a:pPr>
            <a:r>
              <a:rPr lang="en-US" sz="2400" dirty="0" smtClean="0"/>
              <a:t>To connect digital input to your </a:t>
            </a:r>
            <a:r>
              <a:rPr lang="en-US" sz="2400" dirty="0" err="1" smtClean="0"/>
              <a:t>Arduino</a:t>
            </a:r>
            <a:r>
              <a:rPr lang="en-US" sz="2400" dirty="0" smtClean="0"/>
              <a:t> use </a:t>
            </a:r>
            <a:r>
              <a:rPr lang="en-US" sz="2400" dirty="0" smtClean="0"/>
              <a:t>Digital Pins </a:t>
            </a:r>
            <a:r>
              <a:rPr lang="en-US" sz="2400" dirty="0" smtClean="0"/>
              <a:t># 0 – 13  (Although pins # 0 &amp; 1 are also </a:t>
            </a:r>
            <a:r>
              <a:rPr lang="en-US" sz="2400" dirty="0" smtClean="0"/>
              <a:t>used for serial/programming)</a:t>
            </a:r>
            <a:endParaRPr lang="en-US" sz="2400" dirty="0" smtClean="0"/>
          </a:p>
          <a:p>
            <a:pPr marL="0" indent="0" eaLnBrk="1" hangingPunct="1">
              <a:defRPr/>
            </a:pPr>
            <a:endParaRPr lang="en-US" sz="1200" dirty="0"/>
          </a:p>
          <a:p>
            <a:pPr eaLnBrk="1" hangingPunct="1">
              <a:buFont typeface="Arial"/>
              <a:buChar char="•"/>
              <a:defRPr/>
            </a:pPr>
            <a:r>
              <a:rPr lang="en-US" sz="2400" dirty="0" smtClean="0"/>
              <a:t>Digital Input needs a </a:t>
            </a:r>
            <a:r>
              <a:rPr lang="en-US" sz="2400" dirty="0" err="1" smtClean="0"/>
              <a:t>pinMode</a:t>
            </a:r>
            <a:r>
              <a:rPr lang="en-US" sz="2400" dirty="0" smtClean="0"/>
              <a:t> command:</a:t>
            </a:r>
          </a:p>
          <a:p>
            <a:pPr marL="0" indent="0" eaLnBrk="1" hangingPunct="1">
              <a:defRPr/>
            </a:pPr>
            <a:endParaRPr lang="en-US" sz="2400" b="1" i="1" dirty="0" smtClean="0"/>
          </a:p>
          <a:p>
            <a:pPr marL="0" indent="0" eaLnBrk="1" hangingPunct="1">
              <a:defRPr/>
            </a:pPr>
            <a:r>
              <a:rPr lang="en-US" sz="2400" b="1" i="1" dirty="0" smtClean="0"/>
              <a:t>	</a:t>
            </a:r>
            <a:r>
              <a:rPr lang="en-US" sz="2400" b="1" dirty="0" err="1" smtClean="0">
                <a:latin typeface="Courier New" pitchFamily="49" charset="0"/>
                <a:cs typeface="Courier New" pitchFamily="49" charset="0"/>
              </a:rPr>
              <a:t>pinMode</a:t>
            </a:r>
            <a:r>
              <a:rPr lang="en-US"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pinNumber</a:t>
            </a:r>
            <a:r>
              <a:rPr lang="en-US"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INPUT_PULLUP); </a:t>
            </a:r>
            <a:endParaRPr lang="en-US" sz="2400" b="1" dirty="0" smtClean="0">
              <a:latin typeface="Courier New" pitchFamily="49" charset="0"/>
              <a:cs typeface="Courier New" pitchFamily="49" charset="0"/>
            </a:endParaRPr>
          </a:p>
          <a:p>
            <a:pPr marL="0" indent="0" eaLnBrk="1" hangingPunct="1">
              <a:defRPr/>
            </a:pPr>
            <a:endParaRPr lang="en-US" sz="1200" b="1" i="1" dirty="0"/>
          </a:p>
          <a:p>
            <a:pPr eaLnBrk="1" hangingPunct="1">
              <a:buFont typeface="Arial"/>
              <a:buChar char="•"/>
              <a:defRPr/>
            </a:pPr>
            <a:r>
              <a:rPr lang="en-US" sz="2400" dirty="0" smtClean="0"/>
              <a:t>To get a digital reading: </a:t>
            </a:r>
            <a:endParaRPr lang="en-US" sz="2400" dirty="0"/>
          </a:p>
          <a:p>
            <a:pPr marL="0" indent="0" eaLnBrk="1" hangingPunct="1">
              <a:defRPr/>
            </a:pP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var</a:t>
            </a:r>
            <a:r>
              <a:rPr lang="en-US" sz="2400" b="1" dirty="0" smtClean="0">
                <a:latin typeface="Courier New" pitchFamily="49" charset="0"/>
                <a:cs typeface="Courier New" pitchFamily="49" charset="0"/>
              </a:rPr>
              <a:t> = </a:t>
            </a:r>
            <a:r>
              <a:rPr lang="en-US" sz="2400" b="1" dirty="0" err="1" smtClean="0">
                <a:latin typeface="Courier New" pitchFamily="49" charset="0"/>
                <a:cs typeface="Courier New" pitchFamily="49" charset="0"/>
              </a:rPr>
              <a:t>digitalRead</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pinNumber</a:t>
            </a:r>
            <a:r>
              <a:rPr lang="en-US" sz="2400" b="1" dirty="0" smtClean="0">
                <a:latin typeface="Courier New" pitchFamily="49" charset="0"/>
                <a:cs typeface="Courier New" pitchFamily="49" charset="0"/>
              </a:rPr>
              <a:t>)</a:t>
            </a:r>
            <a:r>
              <a:rPr lang="en-US" sz="2400" b="1" dirty="0" smtClean="0"/>
              <a:t>;</a:t>
            </a:r>
            <a:endParaRPr lang="en-US" sz="2400" b="1" dirty="0" smtClean="0"/>
          </a:p>
          <a:p>
            <a:pPr marL="171450" indent="-171450" eaLnBrk="1" hangingPunct="1">
              <a:buFont typeface="Arial"/>
              <a:buChar char="•"/>
              <a:defRPr/>
            </a:pPr>
            <a:endParaRPr lang="en-US" sz="1200" b="1" i="1" dirty="0"/>
          </a:p>
          <a:p>
            <a:pPr eaLnBrk="1" hangingPunct="1">
              <a:buFont typeface="Arial"/>
              <a:buChar char="•"/>
              <a:defRPr/>
            </a:pPr>
            <a:r>
              <a:rPr lang="en-US" sz="2400" dirty="0" smtClean="0"/>
              <a:t>Digital Input values are only </a:t>
            </a:r>
            <a:r>
              <a:rPr lang="en-US" sz="2400" b="1" dirty="0" smtClean="0"/>
              <a:t>HIGH </a:t>
            </a:r>
            <a:r>
              <a:rPr lang="en-US" sz="2400" dirty="0" smtClean="0"/>
              <a:t>(On) or </a:t>
            </a:r>
            <a:r>
              <a:rPr lang="en-US" sz="2400" b="1" dirty="0" smtClean="0"/>
              <a:t>LOW </a:t>
            </a:r>
            <a:r>
              <a:rPr lang="en-US" sz="2400" dirty="0" smtClean="0"/>
              <a:t>(Off)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Serial Communication</a:t>
            </a:r>
          </a:p>
        </p:txBody>
      </p:sp>
      <p:sp>
        <p:nvSpPr>
          <p:cNvPr id="5122" name="Rectangle 2"/>
          <p:cNvSpPr>
            <a:spLocks noGrp="1" noChangeArrowheads="1"/>
          </p:cNvSpPr>
          <p:nvPr>
            <p:ph type="body" idx="4294967295"/>
          </p:nvPr>
        </p:nvSpPr>
        <p:spPr>
          <a:xfrm>
            <a:off x="685800" y="1981200"/>
            <a:ext cx="7772400" cy="4114800"/>
          </a:xfrm>
        </p:spPr>
        <p:txBody>
          <a:bodyPr/>
          <a:lstStyle/>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600" dirty="0" smtClean="0"/>
              <a:t>	Serial Communication is the transferring and receiving of information between two machines, the </a:t>
            </a:r>
            <a:r>
              <a:rPr lang="en-US" sz="3600" dirty="0" err="1" smtClean="0"/>
              <a:t>Arduino</a:t>
            </a:r>
            <a:r>
              <a:rPr lang="en-US" sz="3600" dirty="0" smtClean="0"/>
              <a:t> dedicates pin # 0 to receiving information and pin 1 to transferring information</a:t>
            </a:r>
          </a:p>
          <a:p>
            <a:pPr marL="741363" lvl="1" indent="-284163" eaLnBrk="1" hangingPunct="1">
              <a:buFont typeface="HelveticaNeueLT Pro 57 Cn"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Serial in Setup</a:t>
            </a:r>
          </a:p>
        </p:txBody>
      </p:sp>
      <p:sp>
        <p:nvSpPr>
          <p:cNvPr id="5122" name="Rectangle 2"/>
          <p:cNvSpPr>
            <a:spLocks noGrp="1" noChangeArrowheads="1"/>
          </p:cNvSpPr>
          <p:nvPr>
            <p:ph type="body" idx="4294967295"/>
          </p:nvPr>
        </p:nvSpPr>
        <p:spPr>
          <a:xfrm>
            <a:off x="685800" y="1981200"/>
            <a:ext cx="7772400" cy="4114800"/>
          </a:xfrm>
        </p:spPr>
        <p:txBody>
          <a:bodyPr/>
          <a:lstStyle/>
          <a:p>
            <a:pPr marL="741363" lvl="1" indent="-284163" eaLnBrk="1" hangingPunct="1">
              <a:buFont typeface="HelveticaNeueLT Pro 57 Cn"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dirty="0" smtClean="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0"/>
            <a:ext cx="5799138" cy="5492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Serial Monitor</a:t>
            </a:r>
          </a:p>
        </p:txBody>
      </p:sp>
      <p:sp>
        <p:nvSpPr>
          <p:cNvPr id="5122" name="Rectangle 2"/>
          <p:cNvSpPr>
            <a:spLocks noGrp="1" noChangeArrowheads="1"/>
          </p:cNvSpPr>
          <p:nvPr>
            <p:ph type="body" idx="4294967295"/>
          </p:nvPr>
        </p:nvSpPr>
        <p:spPr>
          <a:xfrm>
            <a:off x="685800" y="1981200"/>
            <a:ext cx="7772400" cy="4114800"/>
          </a:xfrm>
        </p:spPr>
        <p:txBody>
          <a:bodyPr/>
          <a:lstStyle/>
          <a:p>
            <a:pPr marL="741363" lvl="1" indent="-284163" eaLnBrk="1" hangingPunct="1">
              <a:buFont typeface="HelveticaNeueLT Pro 57 Cn"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dirty="0" smtClean="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6604000" cy="5037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Serial Communication:</a:t>
            </a:r>
            <a:br>
              <a:rPr lang="en-US" dirty="0" smtClean="0"/>
            </a:br>
            <a:r>
              <a:rPr lang="en-US" dirty="0" smtClean="0"/>
              <a:t>Serial Setup</a:t>
            </a:r>
          </a:p>
        </p:txBody>
      </p:sp>
      <p:sp>
        <p:nvSpPr>
          <p:cNvPr id="7171" name="Rectangle 3"/>
          <p:cNvSpPr>
            <a:spLocks noGrp="1" noChangeArrowheads="1"/>
          </p:cNvSpPr>
          <p:nvPr>
            <p:ph type="body" idx="4294967295"/>
          </p:nvPr>
        </p:nvSpPr>
        <p:spPr>
          <a:xfrm>
            <a:off x="685800" y="1981200"/>
            <a:ext cx="7772400" cy="4114800"/>
          </a:xfrm>
        </p:spPr>
        <p:txBody>
          <a:bodyPr/>
          <a:lstStyle/>
          <a:p>
            <a:pPr indent="-341313" algn="ctr"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1600" dirty="0" smtClean="0">
              <a:latin typeface="Courier New" pitchFamily="49" charset="0"/>
              <a:cs typeface="Courier New" pitchFamily="49" charset="0"/>
            </a:endParaRP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200" dirty="0" smtClean="0">
                <a:latin typeface="Courier New" pitchFamily="49" charset="0"/>
                <a:cs typeface="Courier New" pitchFamily="49" charset="0"/>
              </a:rPr>
              <a:t>	</a:t>
            </a:r>
            <a:r>
              <a:rPr lang="en-US" sz="3200" dirty="0" smtClean="0">
                <a:latin typeface="Courier New" pitchFamily="49" charset="0"/>
                <a:cs typeface="Courier New" pitchFamily="49" charset="0"/>
              </a:rPr>
              <a:t>void </a:t>
            </a:r>
            <a:r>
              <a:rPr lang="en-US" sz="3200" dirty="0" smtClean="0">
                <a:latin typeface="Courier New" pitchFamily="49" charset="0"/>
                <a:cs typeface="Courier New" pitchFamily="49" charset="0"/>
              </a:rPr>
              <a:t>setup ( </a:t>
            </a:r>
            <a:r>
              <a:rPr lang="en-US" sz="3200" dirty="0" smtClean="0">
                <a:latin typeface="Courier New" pitchFamily="49" charset="0"/>
                <a:cs typeface="Courier New" pitchFamily="49" charset="0"/>
              </a:rPr>
              <a:t>)</a:t>
            </a: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200" dirty="0">
                <a:latin typeface="Courier New" pitchFamily="49" charset="0"/>
                <a:cs typeface="Courier New" pitchFamily="49" charset="0"/>
              </a:rPr>
              <a:t>	</a:t>
            </a:r>
            <a:r>
              <a:rPr lang="en-US" sz="3200" dirty="0" smtClean="0">
                <a:latin typeface="Courier New" pitchFamily="49" charset="0"/>
                <a:cs typeface="Courier New" pitchFamily="49" charset="0"/>
              </a:rPr>
              <a:t>	</a:t>
            </a:r>
            <a:r>
              <a:rPr lang="en-US" sz="3200" dirty="0" smtClean="0">
                <a:latin typeface="Courier New" pitchFamily="49" charset="0"/>
                <a:cs typeface="Courier New" pitchFamily="49" charset="0"/>
              </a:rPr>
              <a:t>{</a:t>
            </a:r>
            <a:endParaRPr lang="en-US" sz="3200" dirty="0" smtClean="0">
              <a:latin typeface="Courier New" pitchFamily="49" charset="0"/>
              <a:cs typeface="Courier New" pitchFamily="49" charset="0"/>
            </a:endParaRP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200" dirty="0" smtClean="0">
                <a:solidFill>
                  <a:srgbClr val="FF0000"/>
                </a:solidFill>
                <a:latin typeface="Courier New" pitchFamily="49" charset="0"/>
                <a:cs typeface="Courier New" pitchFamily="49" charset="0"/>
              </a:rPr>
              <a:t>		</a:t>
            </a:r>
            <a:r>
              <a:rPr lang="en-US" sz="3200" dirty="0">
                <a:solidFill>
                  <a:srgbClr val="FF0000"/>
                </a:solidFill>
                <a:latin typeface="Courier New" pitchFamily="49" charset="0"/>
                <a:cs typeface="Courier New" pitchFamily="49" charset="0"/>
              </a:rPr>
              <a:t> </a:t>
            </a:r>
            <a:r>
              <a:rPr lang="en-US" sz="3200" dirty="0" smtClean="0">
                <a:solidFill>
                  <a:srgbClr val="FF0000"/>
                </a:solidFill>
                <a:latin typeface="Courier New" pitchFamily="49" charset="0"/>
                <a:cs typeface="Courier New" pitchFamily="49" charset="0"/>
              </a:rPr>
              <a:t> </a:t>
            </a:r>
            <a:r>
              <a:rPr lang="en-US" sz="3200" dirty="0" err="1" smtClean="0">
                <a:solidFill>
                  <a:srgbClr val="FF0000"/>
                </a:solidFill>
                <a:latin typeface="Courier New" pitchFamily="49" charset="0"/>
                <a:cs typeface="Courier New" pitchFamily="49" charset="0"/>
              </a:rPr>
              <a:t>Serial.begin</a:t>
            </a:r>
            <a:r>
              <a:rPr lang="en-US" sz="3200" dirty="0" smtClean="0">
                <a:solidFill>
                  <a:srgbClr val="FF0000"/>
                </a:solidFill>
                <a:latin typeface="Courier New" pitchFamily="49" charset="0"/>
                <a:cs typeface="Courier New" pitchFamily="49" charset="0"/>
              </a:rPr>
              <a:t>(9600);</a:t>
            </a:r>
            <a:endParaRPr lang="en-US" sz="3200" dirty="0" smtClean="0">
              <a:solidFill>
                <a:srgbClr val="FF0000"/>
              </a:solidFill>
              <a:latin typeface="Courier New" pitchFamily="49" charset="0"/>
              <a:cs typeface="Courier New" pitchFamily="49" charset="0"/>
            </a:endParaRP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200" dirty="0" smtClean="0">
                <a:latin typeface="Courier New" pitchFamily="49" charset="0"/>
                <a:cs typeface="Courier New" pitchFamily="49" charset="0"/>
              </a:rPr>
              <a:t>		}</a:t>
            </a: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1500" i="1" dirty="0"/>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600" dirty="0" smtClean="0"/>
              <a:t>	</a:t>
            </a:r>
            <a:r>
              <a:rPr lang="en-US" sz="3200" dirty="0" smtClean="0"/>
              <a:t>In this case the number 9600 is the baud rate at which the computer and </a:t>
            </a:r>
            <a:r>
              <a:rPr lang="en-US" sz="3200" dirty="0" err="1" smtClean="0"/>
              <a:t>Arduino</a:t>
            </a:r>
            <a:r>
              <a:rPr lang="en-US" sz="3200" dirty="0" smtClean="0"/>
              <a:t> communicate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Serial Communication:</a:t>
            </a:r>
            <a:br>
              <a:rPr lang="en-US" dirty="0" smtClean="0"/>
            </a:br>
            <a:r>
              <a:rPr lang="en-US" dirty="0" smtClean="0"/>
              <a:t>Sending a Message</a:t>
            </a:r>
          </a:p>
        </p:txBody>
      </p:sp>
      <p:sp>
        <p:nvSpPr>
          <p:cNvPr id="7171" name="Rectangle 3"/>
          <p:cNvSpPr>
            <a:spLocks noGrp="1" noChangeArrowheads="1"/>
          </p:cNvSpPr>
          <p:nvPr>
            <p:ph type="body" idx="4294967295"/>
          </p:nvPr>
        </p:nvSpPr>
        <p:spPr>
          <a:xfrm>
            <a:off x="685800" y="1981200"/>
            <a:ext cx="8305800" cy="4114800"/>
          </a:xfrm>
        </p:spPr>
        <p:txBody>
          <a:bodyPr/>
          <a:lstStyle/>
          <a:p>
            <a:pPr indent="-341313" algn="ctr"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1500" dirty="0" smtClean="0">
              <a:latin typeface="Courier New" pitchFamily="49" charset="0"/>
              <a:cs typeface="Courier New" pitchFamily="49" charset="0"/>
            </a:endParaRP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smtClean="0">
                <a:latin typeface="Courier New" pitchFamily="49" charset="0"/>
                <a:cs typeface="Courier New" pitchFamily="49" charset="0"/>
              </a:rPr>
              <a:t>void </a:t>
            </a:r>
            <a:r>
              <a:rPr lang="en-US" dirty="0" smtClean="0">
                <a:latin typeface="Courier New" pitchFamily="49" charset="0"/>
                <a:cs typeface="Courier New" pitchFamily="49" charset="0"/>
              </a:rPr>
              <a:t>loop ( </a:t>
            </a:r>
            <a:r>
              <a:rPr lang="en-US" dirty="0" smtClean="0">
                <a:latin typeface="Courier New" pitchFamily="49" charset="0"/>
                <a:cs typeface="Courier New" pitchFamily="49" charset="0"/>
              </a:rPr>
              <a:t>)</a:t>
            </a: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smtClean="0">
                <a:latin typeface="Courier New" pitchFamily="49" charset="0"/>
                <a:cs typeface="Courier New" pitchFamily="49" charset="0"/>
              </a:rPr>
              <a:t>{</a:t>
            </a:r>
            <a:endParaRPr lang="en-US" dirty="0" smtClean="0">
              <a:latin typeface="Courier New" pitchFamily="49" charset="0"/>
              <a:cs typeface="Courier New" pitchFamily="49" charset="0"/>
            </a:endParaRP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smtClean="0">
                <a:latin typeface="Courier New" pitchFamily="49" charset="0"/>
                <a:cs typeface="Courier New" pitchFamily="49" charset="0"/>
              </a:rPr>
              <a:t>	</a:t>
            </a:r>
            <a:r>
              <a:rPr lang="en-US" dirty="0" err="1" smtClean="0">
                <a:solidFill>
                  <a:srgbClr val="FF0000"/>
                </a:solidFill>
                <a:latin typeface="Courier New" pitchFamily="49" charset="0"/>
                <a:cs typeface="Courier New" pitchFamily="49" charset="0"/>
              </a:rPr>
              <a:t>Serial.print</a:t>
            </a:r>
            <a:r>
              <a:rPr lang="en-US" dirty="0" smtClean="0">
                <a:solidFill>
                  <a:srgbClr val="FF0000"/>
                </a:solidFill>
                <a:latin typeface="Courier New" pitchFamily="49" charset="0"/>
                <a:cs typeface="Courier New" pitchFamily="49" charset="0"/>
              </a:rPr>
              <a:t>(“This is: “);</a:t>
            </a:r>
            <a:endParaRPr lang="en-US" dirty="0" smtClean="0">
              <a:solidFill>
                <a:srgbClr val="FF0000"/>
              </a:solidFill>
              <a:latin typeface="Courier New" pitchFamily="49" charset="0"/>
              <a:cs typeface="Courier New" pitchFamily="49" charset="0"/>
            </a:endParaRP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smtClean="0">
                <a:solidFill>
                  <a:srgbClr val="FF0000"/>
                </a:solidFill>
                <a:latin typeface="Courier New" pitchFamily="49" charset="0"/>
                <a:cs typeface="Courier New" pitchFamily="49" charset="0"/>
              </a:rPr>
              <a:t>	</a:t>
            </a:r>
            <a:r>
              <a:rPr lang="en-US" dirty="0" err="1" smtClean="0">
                <a:solidFill>
                  <a:srgbClr val="FF0000"/>
                </a:solidFill>
                <a:latin typeface="Courier New" pitchFamily="49" charset="0"/>
                <a:cs typeface="Courier New" pitchFamily="49" charset="0"/>
              </a:rPr>
              <a:t>Serial.println</a:t>
            </a:r>
            <a:r>
              <a:rPr lang="en-US" dirty="0" smtClean="0">
                <a:solidFill>
                  <a:srgbClr val="FF0000"/>
                </a:solidFill>
                <a:latin typeface="Courier New" pitchFamily="49" charset="0"/>
                <a:cs typeface="Courier New" pitchFamily="49" charset="0"/>
              </a:rPr>
              <a:t>(“</a:t>
            </a:r>
            <a:r>
              <a:rPr lang="en-US" dirty="0" smtClean="0">
                <a:solidFill>
                  <a:srgbClr val="FF0000"/>
                </a:solidFill>
                <a:latin typeface="Courier New" pitchFamily="49" charset="0"/>
                <a:cs typeface="Courier New" pitchFamily="49" charset="0"/>
              </a:rPr>
              <a:t>Mechatronics</a:t>
            </a:r>
            <a:r>
              <a:rPr lang="en-US" dirty="0" smtClean="0">
                <a:solidFill>
                  <a:srgbClr val="FF0000"/>
                </a:solidFill>
                <a:latin typeface="Courier New" pitchFamily="49" charset="0"/>
                <a:cs typeface="Courier New" pitchFamily="49" charset="0"/>
              </a:rPr>
              <a:t>”);</a:t>
            </a:r>
            <a:endParaRPr lang="en-US" dirty="0" smtClean="0">
              <a:solidFill>
                <a:srgbClr val="FF0000"/>
              </a:solidFill>
              <a:latin typeface="Courier New" pitchFamily="49" charset="0"/>
              <a:cs typeface="Courier New" pitchFamily="49" charset="0"/>
            </a:endParaRP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smtClean="0">
                <a:latin typeface="Courier New" pitchFamily="49" charset="0"/>
                <a:cs typeface="Courier New" pitchFamily="49" charset="0"/>
              </a:rPr>
              <a:t>}</a:t>
            </a:r>
            <a:endParaRPr lang="en-US" dirty="0" smtClean="0">
              <a:latin typeface="Courier New" pitchFamily="49" charset="0"/>
              <a:cs typeface="Courier New"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Serial Communication</a:t>
            </a:r>
          </a:p>
        </p:txBody>
      </p:sp>
      <p:sp>
        <p:nvSpPr>
          <p:cNvPr id="5122" name="Rectangle 2"/>
          <p:cNvSpPr>
            <a:spLocks noGrp="1" noChangeArrowheads="1"/>
          </p:cNvSpPr>
          <p:nvPr>
            <p:ph type="body" idx="4294967295"/>
          </p:nvPr>
        </p:nvSpPr>
        <p:spPr>
          <a:xfrm>
            <a:off x="685800" y="2438400"/>
            <a:ext cx="7772400" cy="4114800"/>
          </a:xfrm>
        </p:spPr>
        <p:txBody>
          <a:bodyPr/>
          <a:lstStyle/>
          <a:p>
            <a:pPr marL="741363" lvl="1" indent="-284163" eaLnBrk="1" hangingPunct="1">
              <a:buFont typeface="HelveticaNeueLT Pro 57 Cn"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dirty="0" smtClean="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113" y="1981200"/>
            <a:ext cx="6161087" cy="5614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SparkFun Electronics</a:t>
            </a:r>
          </a:p>
        </p:txBody>
      </p:sp>
      <p:sp>
        <p:nvSpPr>
          <p:cNvPr id="5122" name="Rectangle 2"/>
          <p:cNvSpPr>
            <a:spLocks noGrp="1" noChangeArrowheads="1"/>
          </p:cNvSpPr>
          <p:nvPr>
            <p:ph type="body" idx="4294967295"/>
          </p:nvPr>
        </p:nvSpPr>
        <p:spPr>
          <a:xfrm>
            <a:off x="685800" y="1676400"/>
            <a:ext cx="7772400" cy="4114800"/>
          </a:xfrm>
        </p:spPr>
        <p:txBody>
          <a:bodyPr/>
          <a:lstStyle/>
          <a:p>
            <a:pPr algn="ctr" eaLnBrk="1" hangingPunct="1">
              <a:defRPr/>
            </a:pPr>
            <a:endParaRPr lang="en-US" sz="2000" b="1" dirty="0"/>
          </a:p>
          <a:p>
            <a:pPr algn="ctr" eaLnBrk="1" hangingPunct="1">
              <a:defRPr/>
            </a:pPr>
            <a:endParaRPr lang="en-US" sz="2400" b="1" dirty="0"/>
          </a:p>
        </p:txBody>
      </p:sp>
      <p:pic>
        <p:nvPicPr>
          <p:cNvPr id="1945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86000"/>
            <a:ext cx="36449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Serial Communication:</a:t>
            </a:r>
            <a:br>
              <a:rPr lang="en-US" dirty="0" smtClean="0"/>
            </a:br>
            <a:r>
              <a:rPr lang="en-US" dirty="0" smtClean="0"/>
              <a:t>Serial Debugging</a:t>
            </a:r>
          </a:p>
        </p:txBody>
      </p:sp>
      <p:sp>
        <p:nvSpPr>
          <p:cNvPr id="7171" name="Rectangle 3"/>
          <p:cNvSpPr>
            <a:spLocks noGrp="1" noChangeArrowheads="1"/>
          </p:cNvSpPr>
          <p:nvPr>
            <p:ph type="body" idx="4294967295"/>
          </p:nvPr>
        </p:nvSpPr>
        <p:spPr>
          <a:xfrm>
            <a:off x="685800" y="1981200"/>
            <a:ext cx="8458200" cy="4114800"/>
          </a:xfrm>
        </p:spPr>
        <p:txBody>
          <a:bodyPr/>
          <a:lstStyle/>
          <a:p>
            <a:pPr indent="-341313" algn="ctr"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dirty="0" smtClean="0">
              <a:latin typeface="Courier New" pitchFamily="49" charset="0"/>
              <a:cs typeface="Courier New" pitchFamily="49" charset="0"/>
            </a:endParaRP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smtClean="0">
                <a:latin typeface="Courier New" pitchFamily="49" charset="0"/>
                <a:cs typeface="Courier New" pitchFamily="49" charset="0"/>
              </a:rPr>
              <a:t>void </a:t>
            </a:r>
            <a:r>
              <a:rPr lang="en-US" dirty="0" smtClean="0">
                <a:latin typeface="Courier New" pitchFamily="49" charset="0"/>
                <a:cs typeface="Courier New" pitchFamily="49" charset="0"/>
              </a:rPr>
              <a:t>loop ( ) </a:t>
            </a:r>
            <a:endParaRPr lang="en-US" dirty="0" smtClean="0">
              <a:latin typeface="Courier New" pitchFamily="49" charset="0"/>
              <a:cs typeface="Courier New" pitchFamily="49" charset="0"/>
            </a:endParaRP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smtClean="0">
                <a:latin typeface="Courier New" pitchFamily="49" charset="0"/>
                <a:cs typeface="Courier New" pitchFamily="49" charset="0"/>
              </a:rPr>
              <a:t>{</a:t>
            </a:r>
            <a:endParaRPr lang="en-US" dirty="0" smtClean="0">
              <a:latin typeface="Courier New" pitchFamily="49" charset="0"/>
              <a:cs typeface="Courier New" pitchFamily="49" charset="0"/>
            </a:endParaRP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xVar</a:t>
            </a:r>
            <a:r>
              <a:rPr lang="en-US" dirty="0" smtClean="0">
                <a:latin typeface="Courier New" pitchFamily="49" charset="0"/>
                <a:cs typeface="Courier New" pitchFamily="49" charset="0"/>
              </a:rPr>
              <a:t> = 10 ;</a:t>
            </a: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solidFill>
                  <a:srgbClr val="FF0000"/>
                </a:solidFill>
                <a:latin typeface="Courier New" pitchFamily="49" charset="0"/>
                <a:cs typeface="Courier New" pitchFamily="49" charset="0"/>
              </a:rPr>
              <a:t>Serial.print</a:t>
            </a:r>
            <a:r>
              <a:rPr lang="en-US" dirty="0" smtClean="0">
                <a:solidFill>
                  <a:srgbClr val="FF0000"/>
                </a:solidFill>
                <a:latin typeface="Courier New" pitchFamily="49" charset="0"/>
                <a:cs typeface="Courier New" pitchFamily="49" charset="0"/>
              </a:rPr>
              <a:t>(“</a:t>
            </a:r>
            <a:r>
              <a:rPr lang="en-US" dirty="0" smtClean="0">
                <a:solidFill>
                  <a:srgbClr val="FF0000"/>
                </a:solidFill>
                <a:latin typeface="Courier New" pitchFamily="49" charset="0"/>
                <a:cs typeface="Courier New" pitchFamily="49" charset="0"/>
              </a:rPr>
              <a:t>Variable </a:t>
            </a:r>
            <a:r>
              <a:rPr lang="en-US" dirty="0" err="1" smtClean="0">
                <a:solidFill>
                  <a:srgbClr val="FF0000"/>
                </a:solidFill>
                <a:latin typeface="Courier New" pitchFamily="49" charset="0"/>
                <a:cs typeface="Courier New" pitchFamily="49" charset="0"/>
              </a:rPr>
              <a:t>xVar</a:t>
            </a:r>
            <a:r>
              <a:rPr lang="en-US" dirty="0" smtClean="0">
                <a:solidFill>
                  <a:srgbClr val="FF0000"/>
                </a:solidFill>
                <a:latin typeface="Courier New" pitchFamily="49" charset="0"/>
                <a:cs typeface="Courier New" pitchFamily="49" charset="0"/>
              </a:rPr>
              <a:t> is </a:t>
            </a:r>
            <a:r>
              <a:rPr lang="en-US" dirty="0" smtClean="0">
                <a:solidFill>
                  <a:srgbClr val="FF0000"/>
                </a:solidFill>
                <a:latin typeface="Courier New" pitchFamily="49" charset="0"/>
                <a:cs typeface="Courier New" pitchFamily="49" charset="0"/>
              </a:rPr>
              <a:t>“);</a:t>
            </a:r>
            <a:endParaRPr lang="en-US" dirty="0" smtClean="0">
              <a:solidFill>
                <a:srgbClr val="FF0000"/>
              </a:solidFill>
              <a:latin typeface="Courier New" pitchFamily="49" charset="0"/>
              <a:cs typeface="Courier New" pitchFamily="49" charset="0"/>
            </a:endParaRP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a:solidFill>
                  <a:srgbClr val="FF0000"/>
                </a:solidFill>
                <a:latin typeface="Courier New" pitchFamily="49" charset="0"/>
                <a:cs typeface="Courier New" pitchFamily="49" charset="0"/>
              </a:rPr>
              <a:t> </a:t>
            </a:r>
            <a:r>
              <a:rPr lang="en-US" dirty="0" smtClean="0">
                <a:solidFill>
                  <a:srgbClr val="FF0000"/>
                </a:solidFill>
                <a:latin typeface="Courier New" pitchFamily="49" charset="0"/>
                <a:cs typeface="Courier New" pitchFamily="49" charset="0"/>
              </a:rPr>
              <a:t> </a:t>
            </a:r>
            <a:r>
              <a:rPr lang="en-US" dirty="0" err="1" smtClean="0">
                <a:solidFill>
                  <a:srgbClr val="FF0000"/>
                </a:solidFill>
                <a:latin typeface="Courier New" pitchFamily="49" charset="0"/>
                <a:cs typeface="Courier New" pitchFamily="49" charset="0"/>
              </a:rPr>
              <a:t>Serial.println</a:t>
            </a:r>
            <a:r>
              <a:rPr lang="en-US" dirty="0" smtClean="0">
                <a:solidFill>
                  <a:srgbClr val="FF0000"/>
                </a:solidFill>
                <a:latin typeface="Courier New" pitchFamily="49" charset="0"/>
                <a:cs typeface="Courier New" pitchFamily="49" charset="0"/>
              </a:rPr>
              <a:t> (</a:t>
            </a:r>
            <a:r>
              <a:rPr lang="en-US" dirty="0" err="1" smtClean="0">
                <a:solidFill>
                  <a:srgbClr val="FF0000"/>
                </a:solidFill>
                <a:latin typeface="Courier New" pitchFamily="49" charset="0"/>
                <a:cs typeface="Courier New" pitchFamily="49" charset="0"/>
              </a:rPr>
              <a:t>xVar</a:t>
            </a:r>
            <a:r>
              <a:rPr lang="en-US" dirty="0" smtClean="0">
                <a:solidFill>
                  <a:srgbClr val="FF0000"/>
                </a:solidFill>
                <a:latin typeface="Courier New" pitchFamily="49" charset="0"/>
                <a:cs typeface="Courier New" pitchFamily="49" charset="0"/>
              </a:rPr>
              <a:t>);</a:t>
            </a:r>
            <a:endParaRPr lang="en-US" dirty="0" smtClean="0">
              <a:solidFill>
                <a:srgbClr val="FF0000"/>
              </a:solidFill>
              <a:latin typeface="Courier New" pitchFamily="49" charset="0"/>
              <a:cs typeface="Courier New" pitchFamily="49" charset="0"/>
            </a:endParaRP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smtClean="0">
                <a:latin typeface="Courier New" pitchFamily="49" charset="0"/>
                <a:cs typeface="Courier New" pitchFamily="49" charset="0"/>
              </a:rPr>
              <a:t>}</a:t>
            </a:r>
            <a:endParaRPr lang="en-US" dirty="0" smtClean="0">
              <a:latin typeface="Courier New" pitchFamily="49" charset="0"/>
              <a:cs typeface="Courier New"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Serial Communication:</a:t>
            </a:r>
            <a:br>
              <a:rPr lang="en-US" dirty="0" smtClean="0"/>
            </a:br>
            <a:r>
              <a:rPr lang="en-US" dirty="0" smtClean="0"/>
              <a:t>Serial Troubleshooting</a:t>
            </a:r>
          </a:p>
        </p:txBody>
      </p:sp>
      <p:sp>
        <p:nvSpPr>
          <p:cNvPr id="7171" name="Rectangle 3"/>
          <p:cNvSpPr>
            <a:spLocks noGrp="1" noChangeArrowheads="1"/>
          </p:cNvSpPr>
          <p:nvPr>
            <p:ph type="body" idx="4294967295"/>
          </p:nvPr>
        </p:nvSpPr>
        <p:spPr>
          <a:xfrm>
            <a:off x="685800" y="1981200"/>
            <a:ext cx="8458200" cy="4114800"/>
          </a:xfrm>
        </p:spPr>
        <p:txBody>
          <a:bodyPr/>
          <a:lstStyle/>
          <a:p>
            <a:pPr indent="-341313" algn="ctr"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dirty="0" smtClean="0">
              <a:latin typeface="Courier New" pitchFamily="49" charset="0"/>
              <a:cs typeface="Courier New" pitchFamily="49" charset="0"/>
            </a:endParaRP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smtClean="0">
                <a:latin typeface="Courier New" pitchFamily="49" charset="0"/>
                <a:cs typeface="Courier New" pitchFamily="49" charset="0"/>
              </a:rPr>
              <a:t>void </a:t>
            </a:r>
            <a:r>
              <a:rPr lang="en-US" dirty="0" smtClean="0">
                <a:latin typeface="Courier New" pitchFamily="49" charset="0"/>
                <a:cs typeface="Courier New" pitchFamily="49" charset="0"/>
              </a:rPr>
              <a:t>loop ( ) </a:t>
            </a:r>
            <a:endParaRPr lang="en-US" dirty="0">
              <a:latin typeface="Courier New" pitchFamily="49" charset="0"/>
              <a:cs typeface="Courier New" pitchFamily="49" charset="0"/>
            </a:endParaRP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smtClean="0">
                <a:latin typeface="Courier New" pitchFamily="49" charset="0"/>
                <a:cs typeface="Courier New" pitchFamily="49" charset="0"/>
              </a:rPr>
              <a:t>{</a:t>
            </a:r>
            <a:endParaRPr lang="en-US" dirty="0" smtClean="0">
              <a:latin typeface="Courier New" pitchFamily="49" charset="0"/>
              <a:cs typeface="Courier New" pitchFamily="49" charset="0"/>
            </a:endParaRP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solidFill>
                  <a:srgbClr val="FF0000"/>
                </a:solidFill>
                <a:latin typeface="Courier New" pitchFamily="49" charset="0"/>
                <a:cs typeface="Courier New" pitchFamily="49" charset="0"/>
              </a:rPr>
              <a:t>Serial.print</a:t>
            </a:r>
            <a:r>
              <a:rPr lang="en-US" dirty="0" smtClean="0">
                <a:solidFill>
                  <a:srgbClr val="FF0000"/>
                </a:solidFill>
                <a:latin typeface="Courier New" pitchFamily="49" charset="0"/>
                <a:cs typeface="Courier New" pitchFamily="49" charset="0"/>
              </a:rPr>
              <a:t>(“Dig </a:t>
            </a:r>
            <a:r>
              <a:rPr lang="en-US" dirty="0" smtClean="0">
                <a:solidFill>
                  <a:srgbClr val="FF0000"/>
                </a:solidFill>
                <a:latin typeface="Courier New" pitchFamily="49" charset="0"/>
                <a:cs typeface="Courier New" pitchFamily="49" charset="0"/>
              </a:rPr>
              <a:t>pin 9 </a:t>
            </a:r>
            <a:r>
              <a:rPr lang="en-US" dirty="0" smtClean="0">
                <a:solidFill>
                  <a:srgbClr val="FF0000"/>
                </a:solidFill>
                <a:latin typeface="Courier New" pitchFamily="49" charset="0"/>
                <a:cs typeface="Courier New" pitchFamily="49" charset="0"/>
              </a:rPr>
              <a:t>reads“);</a:t>
            </a:r>
            <a:endParaRPr lang="en-US" dirty="0" smtClean="0">
              <a:solidFill>
                <a:srgbClr val="FF0000"/>
              </a:solidFill>
              <a:latin typeface="Courier New" pitchFamily="49" charset="0"/>
              <a:cs typeface="Courier New" pitchFamily="49" charset="0"/>
            </a:endParaRP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a:solidFill>
                  <a:srgbClr val="FF0000"/>
                </a:solidFill>
                <a:latin typeface="Courier New" pitchFamily="49" charset="0"/>
                <a:cs typeface="Courier New" pitchFamily="49" charset="0"/>
              </a:rPr>
              <a:t> </a:t>
            </a:r>
            <a:r>
              <a:rPr lang="en-US" dirty="0" smtClean="0">
                <a:solidFill>
                  <a:srgbClr val="FF0000"/>
                </a:solidFill>
                <a:latin typeface="Courier New" pitchFamily="49" charset="0"/>
                <a:cs typeface="Courier New" pitchFamily="49" charset="0"/>
              </a:rPr>
              <a:t> </a:t>
            </a:r>
            <a:r>
              <a:rPr lang="en-US" dirty="0" err="1" smtClean="0">
                <a:solidFill>
                  <a:srgbClr val="FF0000"/>
                </a:solidFill>
                <a:latin typeface="Courier New" pitchFamily="49" charset="0"/>
                <a:cs typeface="Courier New" pitchFamily="49" charset="0"/>
              </a:rPr>
              <a:t>Serial.println</a:t>
            </a:r>
            <a:r>
              <a:rPr lang="en-US" dirty="0" smtClean="0">
                <a:solidFill>
                  <a:srgbClr val="FF0000"/>
                </a:solidFill>
                <a:latin typeface="Courier New" pitchFamily="49" charset="0"/>
                <a:cs typeface="Courier New" pitchFamily="49" charset="0"/>
              </a:rPr>
              <a:t>(</a:t>
            </a:r>
            <a:r>
              <a:rPr lang="en-US" dirty="0" err="1" smtClean="0">
                <a:solidFill>
                  <a:srgbClr val="FF0000"/>
                </a:solidFill>
                <a:latin typeface="Courier New" pitchFamily="49" charset="0"/>
                <a:cs typeface="Courier New" pitchFamily="49" charset="0"/>
              </a:rPr>
              <a:t>digitalRead</a:t>
            </a:r>
            <a:r>
              <a:rPr lang="en-US" dirty="0" smtClean="0">
                <a:solidFill>
                  <a:srgbClr val="FF0000"/>
                </a:solidFill>
                <a:latin typeface="Courier New" pitchFamily="49" charset="0"/>
                <a:cs typeface="Courier New" pitchFamily="49" charset="0"/>
              </a:rPr>
              <a:t>(9));</a:t>
            </a:r>
            <a:endParaRPr lang="en-US" dirty="0" smtClean="0">
              <a:solidFill>
                <a:srgbClr val="FF0000"/>
              </a:solidFill>
              <a:latin typeface="Courier New" pitchFamily="49" charset="0"/>
              <a:cs typeface="Courier New" pitchFamily="49" charset="0"/>
            </a:endParaRPr>
          </a:p>
          <a:p>
            <a:pPr indent="-341313" eaLnBrk="1" hangingPunct="1">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dirty="0" smtClean="0">
                <a:latin typeface="Courier New" pitchFamily="49" charset="0"/>
                <a:cs typeface="Courier New" pitchFamily="49" charset="0"/>
              </a:rPr>
              <a:t>}</a:t>
            </a:r>
            <a:endParaRPr lang="en-US" dirty="0" smtClean="0">
              <a:latin typeface="Courier New" pitchFamily="49" charset="0"/>
              <a:cs typeface="Courier New"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Last bit…  the buzzer</a:t>
            </a:r>
            <a:endParaRPr lang="en-US" dirty="0"/>
          </a:p>
        </p:txBody>
      </p:sp>
      <p:sp>
        <p:nvSpPr>
          <p:cNvPr id="3" name="Content Placeholder 2"/>
          <p:cNvSpPr>
            <a:spLocks noGrp="1"/>
          </p:cNvSpPr>
          <p:nvPr>
            <p:ph idx="1"/>
          </p:nvPr>
        </p:nvSpPr>
        <p:spPr/>
        <p:txBody>
          <a:bodyPr/>
          <a:lstStyle/>
          <a:p>
            <a:pPr>
              <a:defRPr/>
            </a:pPr>
            <a:r>
              <a:rPr lang="en-US" dirty="0" smtClean="0"/>
              <a:t>Final command to </a:t>
            </a:r>
            <a:r>
              <a:rPr lang="en-US" dirty="0" smtClean="0"/>
              <a:t>know</a:t>
            </a:r>
          </a:p>
          <a:p>
            <a:pPr>
              <a:defRPr/>
            </a:pPr>
            <a:endParaRPr lang="en-US" dirty="0" smtClean="0"/>
          </a:p>
          <a:p>
            <a:pPr>
              <a:defRPr/>
            </a:pPr>
            <a:r>
              <a:rPr lang="en-US" dirty="0">
                <a:latin typeface="Courier New" pitchFamily="49" charset="0"/>
                <a:cs typeface="Courier New" pitchFamily="49" charset="0"/>
              </a:rPr>
              <a:t>	</a:t>
            </a:r>
            <a:r>
              <a:rPr lang="en-US" b="1" dirty="0" smtClean="0">
                <a:latin typeface="Courier New" pitchFamily="49" charset="0"/>
                <a:cs typeface="Courier New" pitchFamily="49" charset="0"/>
              </a:rPr>
              <a:t>tone</a:t>
            </a:r>
            <a:r>
              <a:rPr lang="en-US" dirty="0" smtClean="0">
                <a:latin typeface="Courier New" pitchFamily="49" charset="0"/>
                <a:cs typeface="Courier New" pitchFamily="49" charset="0"/>
              </a:rPr>
              <a:t>(pin, </a:t>
            </a:r>
            <a:r>
              <a:rPr lang="en-US" dirty="0" err="1" smtClean="0">
                <a:latin typeface="Courier New" pitchFamily="49" charset="0"/>
                <a:cs typeface="Courier New" pitchFamily="49" charset="0"/>
              </a:rPr>
              <a:t>freq</a:t>
            </a:r>
            <a:r>
              <a:rPr lang="en-US" dirty="0" smtClean="0">
                <a:latin typeface="Courier New" pitchFamily="49" charset="0"/>
                <a:cs typeface="Courier New" pitchFamily="49" charset="0"/>
              </a:rPr>
              <a:t>, duration</a:t>
            </a:r>
            <a:r>
              <a:rPr lang="en-US" dirty="0" smtClean="0">
                <a:latin typeface="Courier New" pitchFamily="49" charset="0"/>
                <a:cs typeface="Courier New" pitchFamily="49" charset="0"/>
              </a:rPr>
              <a:t>);</a:t>
            </a:r>
          </a:p>
          <a:p>
            <a:pPr>
              <a:defRPr/>
            </a:pPr>
            <a:endParaRPr lang="en-US" dirty="0" smtClean="0">
              <a:latin typeface="Courier New" pitchFamily="49" charset="0"/>
              <a:cs typeface="Courier New" pitchFamily="49" charset="0"/>
            </a:endParaRPr>
          </a:p>
          <a:p>
            <a:pPr lvl="1">
              <a:defRPr/>
            </a:pPr>
            <a:r>
              <a:rPr lang="en-US" dirty="0" smtClean="0"/>
              <a:t>	</a:t>
            </a:r>
            <a:r>
              <a:rPr lang="en-US" sz="2300" b="1" dirty="0" smtClean="0"/>
              <a:t>pin</a:t>
            </a:r>
            <a:r>
              <a:rPr lang="en-US" sz="2300" dirty="0" smtClean="0"/>
              <a:t> – the OUTPUT pin the buzzer is connected to.</a:t>
            </a:r>
          </a:p>
          <a:p>
            <a:pPr lvl="1">
              <a:defRPr/>
            </a:pPr>
            <a:r>
              <a:rPr lang="en-US" sz="2300" dirty="0"/>
              <a:t>	</a:t>
            </a:r>
            <a:r>
              <a:rPr lang="en-US" sz="2300" b="1" dirty="0" err="1" smtClean="0"/>
              <a:t>freq</a:t>
            </a:r>
            <a:r>
              <a:rPr lang="en-US" sz="2300" dirty="0" smtClean="0"/>
              <a:t> – unsigned </a:t>
            </a:r>
            <a:r>
              <a:rPr lang="en-US" sz="2300" dirty="0" err="1" smtClean="0"/>
              <a:t>int</a:t>
            </a:r>
            <a:r>
              <a:rPr lang="en-US" sz="2300" dirty="0" smtClean="0"/>
              <a:t> (0 … 65,535)</a:t>
            </a:r>
          </a:p>
          <a:p>
            <a:pPr lvl="1">
              <a:defRPr/>
            </a:pPr>
            <a:r>
              <a:rPr lang="en-US" sz="2300" dirty="0"/>
              <a:t>	</a:t>
            </a:r>
            <a:r>
              <a:rPr lang="en-US" sz="2300" b="1" dirty="0" smtClean="0"/>
              <a:t>duration</a:t>
            </a:r>
            <a:r>
              <a:rPr lang="en-US" sz="2300" dirty="0" smtClean="0"/>
              <a:t> – unsigned long (0 … 2^32 - 1)</a:t>
            </a:r>
          </a:p>
          <a:p>
            <a:pPr>
              <a:defRPr/>
            </a:pPr>
            <a:endParaRPr lang="en-US" dirty="0" smtClean="0"/>
          </a:p>
        </p:txBody>
      </p:sp>
    </p:spTree>
    <p:extLst>
      <p:ext uri="{BB962C8B-B14F-4D97-AF65-F5344CB8AC3E}">
        <p14:creationId xmlns:p14="http://schemas.microsoft.com/office/powerpoint/2010/main" val="2026210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World’s cheapest </a:t>
            </a:r>
            <a:r>
              <a:rPr lang="en-US" dirty="0" err="1" smtClean="0"/>
              <a:t>dubstep</a:t>
            </a:r>
            <a:r>
              <a:rPr lang="en-US" dirty="0" smtClean="0"/>
              <a:t> instrument</a:t>
            </a:r>
            <a:endParaRPr lang="en-US" dirty="0"/>
          </a:p>
        </p:txBody>
      </p:sp>
      <p:sp>
        <p:nvSpPr>
          <p:cNvPr id="3" name="Content Placeholder 2"/>
          <p:cNvSpPr>
            <a:spLocks noGrp="1"/>
          </p:cNvSpPr>
          <p:nvPr>
            <p:ph idx="1"/>
          </p:nvPr>
        </p:nvSpPr>
        <p:spPr/>
        <p:txBody>
          <a:bodyPr/>
          <a:lstStyle/>
          <a:p>
            <a:pPr>
              <a:defRPr/>
            </a:pPr>
            <a:r>
              <a:rPr lang="en-US" sz="3200" dirty="0" smtClean="0"/>
              <a:t>Tie both the buzzer and the LED to light sensor…  and, create the world’s cheapest </a:t>
            </a:r>
            <a:r>
              <a:rPr lang="en-US" sz="3200" dirty="0" err="1" smtClean="0"/>
              <a:t>dubstep</a:t>
            </a:r>
            <a:r>
              <a:rPr lang="en-US" sz="3200" dirty="0" smtClean="0"/>
              <a:t> instrument.</a:t>
            </a:r>
          </a:p>
          <a:p>
            <a:pPr>
              <a:defRPr/>
            </a:pPr>
            <a:endParaRPr lang="en-US" sz="3200" dirty="0"/>
          </a:p>
          <a:p>
            <a:pPr>
              <a:defRPr/>
            </a:pPr>
            <a:r>
              <a:rPr lang="en-US" sz="3200" dirty="0" smtClean="0"/>
              <a:t>Play with the frequency – scale it by applying multiplier factors or offsets.</a:t>
            </a:r>
          </a:p>
        </p:txBody>
      </p:sp>
    </p:spTree>
    <p:extLst>
      <p:ext uri="{BB962C8B-B14F-4D97-AF65-F5344CB8AC3E}">
        <p14:creationId xmlns:p14="http://schemas.microsoft.com/office/powerpoint/2010/main" val="2009585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 </a:t>
            </a:r>
            <a:br>
              <a:rPr lang="en-US" dirty="0" smtClean="0"/>
            </a:br>
            <a:r>
              <a:rPr lang="en-US" dirty="0" smtClean="0"/>
              <a:t>Who wants to be a winner?</a:t>
            </a:r>
            <a:endParaRPr lang="en-US" dirty="0"/>
          </a:p>
        </p:txBody>
      </p:sp>
      <p:sp>
        <p:nvSpPr>
          <p:cNvPr id="3" name="Content Placeholder 2"/>
          <p:cNvSpPr>
            <a:spLocks noGrp="1"/>
          </p:cNvSpPr>
          <p:nvPr>
            <p:ph idx="1"/>
          </p:nvPr>
        </p:nvSpPr>
        <p:spPr>
          <a:xfrm>
            <a:off x="685800" y="1981200"/>
            <a:ext cx="7770813" cy="4724400"/>
          </a:xfrm>
        </p:spPr>
        <p:txBody>
          <a:bodyPr/>
          <a:lstStyle/>
          <a:p>
            <a:pPr marL="457200" indent="-457200">
              <a:buFont typeface="Arial" pitchFamily="34" charset="0"/>
              <a:buChar char="•"/>
            </a:pPr>
            <a:r>
              <a:rPr lang="en-US" dirty="0" smtClean="0"/>
              <a:t>Put together a project with the </a:t>
            </a:r>
            <a:r>
              <a:rPr lang="en-US" dirty="0" err="1" smtClean="0"/>
              <a:t>protosnap</a:t>
            </a:r>
            <a:endParaRPr lang="en-US" dirty="0" smtClean="0"/>
          </a:p>
          <a:p>
            <a:pPr marL="457200" indent="-457200">
              <a:buFont typeface="Arial" pitchFamily="34" charset="0"/>
              <a:buChar char="•"/>
            </a:pPr>
            <a:r>
              <a:rPr lang="en-US" dirty="0" smtClean="0"/>
              <a:t>Post it to social media – twitter, </a:t>
            </a:r>
            <a:r>
              <a:rPr lang="en-US" dirty="0" err="1" smtClean="0"/>
              <a:t>facebook</a:t>
            </a:r>
            <a:r>
              <a:rPr lang="en-US" dirty="0" smtClean="0"/>
              <a:t>, </a:t>
            </a:r>
            <a:r>
              <a:rPr lang="en-US" dirty="0" err="1" smtClean="0"/>
              <a:t>youtube</a:t>
            </a:r>
            <a:endParaRPr lang="en-US" dirty="0" smtClean="0"/>
          </a:p>
          <a:p>
            <a:pPr marL="457200" indent="-457200">
              <a:buFont typeface="Arial" pitchFamily="34" charset="0"/>
              <a:buChar char="•"/>
            </a:pPr>
            <a:r>
              <a:rPr lang="en-US" dirty="0" smtClean="0"/>
              <a:t>Send a link to </a:t>
            </a:r>
            <a:r>
              <a:rPr lang="en-US" dirty="0" smtClean="0">
                <a:hlinkClick r:id="rId2"/>
              </a:rPr>
              <a:t>education@sparkfun.com</a:t>
            </a:r>
            <a:endParaRPr lang="en-US" dirty="0"/>
          </a:p>
          <a:p>
            <a:pPr marL="400050" lvl="1" indent="0"/>
            <a:r>
              <a:rPr lang="en-US" sz="2800" u="sng" dirty="0" smtClean="0"/>
              <a:t>Include</a:t>
            </a:r>
            <a:r>
              <a:rPr lang="en-US" sz="2800" u="sng" dirty="0" smtClean="0"/>
              <a:t>:</a:t>
            </a:r>
          </a:p>
          <a:p>
            <a:pPr marL="1200150" lvl="2" indent="-342900">
              <a:buFont typeface="Arial" pitchFamily="34" charset="0"/>
              <a:buChar char="•"/>
            </a:pPr>
            <a:r>
              <a:rPr lang="en-US" sz="2400" dirty="0" smtClean="0"/>
              <a:t>Name, Business</a:t>
            </a:r>
          </a:p>
          <a:p>
            <a:pPr marL="1200150" lvl="2" indent="-342900">
              <a:buFont typeface="Arial" pitchFamily="34" charset="0"/>
              <a:buChar char="•"/>
            </a:pPr>
            <a:r>
              <a:rPr lang="en-US" sz="2400" dirty="0" smtClean="0"/>
              <a:t>What you do</a:t>
            </a:r>
          </a:p>
          <a:p>
            <a:pPr marL="1200150" lvl="2" indent="-342900">
              <a:buFont typeface="Arial" pitchFamily="34" charset="0"/>
              <a:buChar char="•"/>
            </a:pPr>
            <a:r>
              <a:rPr lang="en-US" sz="2400" dirty="0" smtClean="0"/>
              <a:t>Code</a:t>
            </a:r>
            <a:endParaRPr lang="en-US" sz="2400" dirty="0"/>
          </a:p>
          <a:p>
            <a:pPr marL="0" indent="0"/>
            <a:r>
              <a:rPr lang="en-US" b="1" dirty="0" smtClean="0"/>
              <a:t>Deadline</a:t>
            </a:r>
            <a:r>
              <a:rPr lang="en-US" dirty="0" smtClean="0"/>
              <a:t>:  Wednesday by midnight.</a:t>
            </a:r>
          </a:p>
        </p:txBody>
      </p:sp>
    </p:spTree>
    <p:extLst>
      <p:ext uri="{BB962C8B-B14F-4D97-AF65-F5344CB8AC3E}">
        <p14:creationId xmlns:p14="http://schemas.microsoft.com/office/powerpoint/2010/main" val="1130349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Resources</a:t>
            </a:r>
            <a:endParaRPr lang="en-US" dirty="0"/>
          </a:p>
        </p:txBody>
      </p:sp>
      <p:sp>
        <p:nvSpPr>
          <p:cNvPr id="3" name="Content Placeholder 2"/>
          <p:cNvSpPr>
            <a:spLocks noGrp="1"/>
          </p:cNvSpPr>
          <p:nvPr>
            <p:ph idx="1"/>
          </p:nvPr>
        </p:nvSpPr>
        <p:spPr/>
        <p:txBody>
          <a:bodyPr/>
          <a:lstStyle/>
          <a:p>
            <a:pPr>
              <a:defRPr/>
            </a:pPr>
            <a:r>
              <a:rPr lang="en-US" sz="2400" dirty="0" smtClean="0"/>
              <a:t>http://www.sparkfun.com</a:t>
            </a:r>
          </a:p>
          <a:p>
            <a:pPr>
              <a:defRPr/>
            </a:pPr>
            <a:endParaRPr lang="en-US" sz="2400" dirty="0" smtClean="0"/>
          </a:p>
          <a:p>
            <a:pPr>
              <a:defRPr/>
            </a:pPr>
            <a:r>
              <a:rPr lang="en-US" sz="2400" dirty="0" smtClean="0"/>
              <a:t>http://learn.sparkfun.com</a:t>
            </a:r>
          </a:p>
          <a:p>
            <a:pPr>
              <a:defRPr/>
            </a:pPr>
            <a:endParaRPr lang="en-US" sz="2400" dirty="0"/>
          </a:p>
          <a:p>
            <a:pPr>
              <a:defRPr/>
            </a:pPr>
            <a:r>
              <a:rPr lang="en-US" sz="2400" dirty="0" smtClean="0"/>
              <a:t>http://</a:t>
            </a:r>
            <a:r>
              <a:rPr lang="en-US" sz="2400" dirty="0" smtClean="0"/>
              <a:t>www.arduino.cc</a:t>
            </a:r>
          </a:p>
          <a:p>
            <a:pPr>
              <a:defRPr/>
            </a:pPr>
            <a:endParaRPr lang="en-US" sz="2400" dirty="0"/>
          </a:p>
          <a:p>
            <a:pPr>
              <a:defRPr/>
            </a:pPr>
            <a:r>
              <a:rPr lang="en-US" sz="2400" dirty="0" smtClean="0"/>
              <a:t>http://www.bildr.org</a:t>
            </a:r>
          </a:p>
          <a:p>
            <a:pPr>
              <a:defRPr/>
            </a:pPr>
            <a:endParaRPr lang="en-US" sz="2400" dirty="0"/>
          </a:p>
          <a:p>
            <a:pPr>
              <a:defRPr/>
            </a:pPr>
            <a:r>
              <a:rPr lang="en-US" sz="2400" dirty="0" smtClean="0"/>
              <a:t>http://www.processing.org</a:t>
            </a:r>
            <a:endParaRPr lang="en-US" sz="2400" dirty="0" smtClean="0"/>
          </a:p>
        </p:txBody>
      </p:sp>
    </p:spTree>
    <p:extLst>
      <p:ext uri="{BB962C8B-B14F-4D97-AF65-F5344CB8AC3E}">
        <p14:creationId xmlns:p14="http://schemas.microsoft.com/office/powerpoint/2010/main" val="33092183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257175"/>
            <a:ext cx="6810375" cy="63436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115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558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6" name="Rectangle 2"/>
          <p:cNvSpPr>
            <a:spLocks noChangeArrowheads="1"/>
          </p:cNvSpPr>
          <p:nvPr/>
        </p:nvSpPr>
        <p:spPr bwMode="auto">
          <a:xfrm>
            <a:off x="762000" y="457200"/>
            <a:ext cx="7772400" cy="563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marL="342900" indent="-341313" algn="ctr" eaLnBrk="1" hangingPunct="1">
              <a:spcBef>
                <a:spcPts val="750"/>
              </a:spcBef>
              <a:buClrTx/>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US" sz="3000">
                <a:solidFill>
                  <a:srgbClr val="FFFFFF"/>
                </a:solidFill>
                <a:latin typeface="HelveticaNeueLT Pro 77 BdCn" charset="0"/>
                <a:ea typeface="Osaka" charset="0"/>
                <a:cs typeface="Osaka" charset="0"/>
              </a:rPr>
              <a:t>Questions?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0" name="Rectangle 2"/>
          <p:cNvSpPr>
            <a:spLocks noChangeArrowheads="1"/>
          </p:cNvSpPr>
          <p:nvPr/>
        </p:nvSpPr>
        <p:spPr bwMode="auto">
          <a:xfrm>
            <a:off x="685800" y="3962400"/>
            <a:ext cx="77724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marL="342900" indent="-341313" algn="ctr" eaLnBrk="1" hangingPunct="1">
              <a:spcBef>
                <a:spcPts val="375"/>
              </a:spcBef>
              <a:buClrTx/>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US" sz="1500">
                <a:solidFill>
                  <a:srgbClr val="FFFFFF"/>
                </a:solidFill>
                <a:latin typeface="HelveticaNeueLT Pro 77 BdCn" charset="0"/>
                <a:ea typeface="Osaka" charset="0"/>
                <a:cs typeface="Osaka" charset="0"/>
              </a:rPr>
              <a:t>www.sparkfun.com</a:t>
            </a:r>
          </a:p>
          <a:p>
            <a:pPr marL="342900" indent="-341313" algn="ctr" eaLnBrk="1" hangingPunct="1">
              <a:spcBef>
                <a:spcPts val="375"/>
              </a:spcBef>
              <a:buClrTx/>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US" sz="1500">
                <a:solidFill>
                  <a:srgbClr val="FFFFFF"/>
                </a:solidFill>
                <a:latin typeface="HelveticaNeueLT Pro 77 BdCn" charset="0"/>
                <a:ea typeface="Osaka" charset="0"/>
                <a:cs typeface="Osaka" charset="0"/>
              </a:rPr>
              <a:t>6175 Longbow Drive, Suite 200</a:t>
            </a:r>
          </a:p>
          <a:p>
            <a:pPr marL="342900" indent="-341313" algn="ctr" eaLnBrk="1" hangingPunct="1">
              <a:spcBef>
                <a:spcPts val="375"/>
              </a:spcBef>
              <a:buClrTx/>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US" sz="1500">
                <a:solidFill>
                  <a:srgbClr val="FFFFFF"/>
                </a:solidFill>
                <a:latin typeface="HelveticaNeueLT Pro 77 BdCn" charset="0"/>
                <a:ea typeface="Osaka" charset="0"/>
                <a:cs typeface="Osaka" charset="0"/>
              </a:rPr>
              <a:t>Boulder, Colorado 80301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81400"/>
            <a:ext cx="3649663"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err="1" smtClean="0"/>
              <a:t>Arduino</a:t>
            </a:r>
            <a:r>
              <a:rPr lang="en-US" dirty="0" smtClean="0"/>
              <a:t> Board</a:t>
            </a:r>
          </a:p>
        </p:txBody>
      </p:sp>
      <p:sp>
        <p:nvSpPr>
          <p:cNvPr id="5122" name="Rectangle 2"/>
          <p:cNvSpPr>
            <a:spLocks noGrp="1" noChangeArrowheads="1"/>
          </p:cNvSpPr>
          <p:nvPr>
            <p:ph type="body" idx="4294967295"/>
          </p:nvPr>
        </p:nvSpPr>
        <p:spPr>
          <a:xfrm>
            <a:off x="685800" y="1676400"/>
            <a:ext cx="7772400" cy="4114800"/>
          </a:xfrm>
        </p:spPr>
        <p:txBody>
          <a:bodyPr/>
          <a:lstStyle/>
          <a:p>
            <a:pPr algn="ctr" eaLnBrk="1" hangingPunct="1">
              <a:defRPr/>
            </a:pPr>
            <a:r>
              <a:rPr lang="en-US" sz="2000" dirty="0"/>
              <a:t>“Strong Friend</a:t>
            </a:r>
            <a:r>
              <a:rPr lang="en-US" sz="2000" dirty="0" smtClean="0"/>
              <a:t>” Created </a:t>
            </a:r>
            <a:r>
              <a:rPr lang="en-US" sz="2000" dirty="0"/>
              <a:t>in </a:t>
            </a:r>
            <a:r>
              <a:rPr lang="en-US" sz="2000" dirty="0" err="1"/>
              <a:t>Ivrea</a:t>
            </a:r>
            <a:r>
              <a:rPr lang="en-US" sz="2000" dirty="0"/>
              <a:t>, Italy </a:t>
            </a:r>
          </a:p>
          <a:p>
            <a:pPr algn="ctr" eaLnBrk="1" hangingPunct="1">
              <a:defRPr/>
            </a:pPr>
            <a:r>
              <a:rPr lang="en-US" sz="2000" dirty="0"/>
              <a:t>in 2005 by Massimo </a:t>
            </a:r>
            <a:r>
              <a:rPr lang="en-US" sz="2000" dirty="0" err="1"/>
              <a:t>Banzi</a:t>
            </a:r>
            <a:r>
              <a:rPr lang="en-US" sz="2000" dirty="0"/>
              <a:t> &amp; David </a:t>
            </a:r>
            <a:r>
              <a:rPr lang="en-US" sz="2000" dirty="0" err="1" smtClean="0"/>
              <a:t>Cuartielles</a:t>
            </a:r>
            <a:endParaRPr lang="en-US" sz="200" dirty="0"/>
          </a:p>
          <a:p>
            <a:pPr algn="ctr" eaLnBrk="1" hangingPunct="1">
              <a:defRPr/>
            </a:pPr>
            <a:r>
              <a:rPr lang="en-US" sz="2000" dirty="0"/>
              <a:t>Open Source </a:t>
            </a:r>
            <a:r>
              <a:rPr lang="en-US" sz="2000" dirty="0" smtClean="0"/>
              <a:t>Hardware</a:t>
            </a:r>
            <a:endParaRPr lang="en-US" sz="200" dirty="0"/>
          </a:p>
          <a:p>
            <a:pPr algn="ctr" eaLnBrk="1" hangingPunct="1">
              <a:defRPr/>
            </a:pPr>
            <a:r>
              <a:rPr lang="en-US" sz="2000" dirty="0"/>
              <a:t>Atmel </a:t>
            </a:r>
            <a:r>
              <a:rPr lang="en-US" sz="2000" dirty="0" smtClean="0"/>
              <a:t>Processor</a:t>
            </a:r>
            <a:endParaRPr lang="en-US" sz="200" dirty="0"/>
          </a:p>
          <a:p>
            <a:pPr algn="ctr" eaLnBrk="1" hangingPunct="1">
              <a:defRPr/>
            </a:pPr>
            <a:r>
              <a:rPr lang="en-US" sz="2000" dirty="0"/>
              <a:t>Coding is accessible (C++, </a:t>
            </a:r>
            <a:r>
              <a:rPr lang="en-US" sz="2000" dirty="0" smtClean="0"/>
              <a:t>Processing, </a:t>
            </a:r>
            <a:r>
              <a:rPr lang="en-US" sz="2000" dirty="0" err="1" smtClean="0"/>
              <a:t>ModKit</a:t>
            </a:r>
            <a:r>
              <a:rPr lang="en-US" sz="2000" dirty="0" smtClean="0"/>
              <a:t> and </a:t>
            </a:r>
            <a:r>
              <a:rPr lang="en-US" sz="2000" dirty="0" err="1" smtClean="0"/>
              <a:t>MiniBloq</a:t>
            </a:r>
            <a:r>
              <a:rPr lang="en-US" sz="2000" dirty="0" smtClean="0"/>
              <a:t>)</a:t>
            </a:r>
            <a:endParaRPr lang="en-US" sz="2000" dirty="0"/>
          </a:p>
          <a:p>
            <a:pPr algn="ctr" eaLnBrk="1" hangingPunct="1">
              <a:defRPr/>
            </a:pPr>
            <a:endParaRPr lang="en-US" sz="2000" b="1" dirty="0"/>
          </a:p>
          <a:p>
            <a:pPr algn="ctr" eaLnBrk="1" hangingPunct="1">
              <a:defRPr/>
            </a:pPr>
            <a:endParaRPr lang="en-US" sz="2400" b="1" dirty="0"/>
          </a:p>
        </p:txBody>
      </p:sp>
      <p:pic>
        <p:nvPicPr>
          <p:cNvPr id="2150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733800"/>
            <a:ext cx="36576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355600"/>
            <a:ext cx="6477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504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snapp01.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442"/>
          <a:stretch>
            <a:fillRect/>
          </a:stretch>
        </p:blipFill>
        <p:spPr bwMode="auto">
          <a:xfrm>
            <a:off x="1371600" y="1631950"/>
            <a:ext cx="60960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The </a:t>
            </a:r>
            <a:r>
              <a:rPr lang="en-US" dirty="0" err="1" smtClean="0"/>
              <a:t>ProtoSnap</a:t>
            </a:r>
            <a:r>
              <a:rPr lang="en-US" dirty="0" smtClean="0"/>
              <a:t> Mini Board</a:t>
            </a:r>
          </a:p>
        </p:txBody>
      </p:sp>
      <p:sp>
        <p:nvSpPr>
          <p:cNvPr id="5122" name="Rectangle 2"/>
          <p:cNvSpPr>
            <a:spLocks noGrp="1" noChangeArrowheads="1"/>
          </p:cNvSpPr>
          <p:nvPr>
            <p:ph type="body" idx="4294967295"/>
          </p:nvPr>
        </p:nvSpPr>
        <p:spPr>
          <a:xfrm>
            <a:off x="685800" y="1676400"/>
            <a:ext cx="7772400" cy="4114800"/>
          </a:xfrm>
        </p:spPr>
        <p:txBody>
          <a:bodyPr/>
          <a:lstStyle/>
          <a:p>
            <a:pPr eaLnBrk="1" hangingPunct="1">
              <a:defRPr/>
            </a:pPr>
            <a:r>
              <a:rPr lang="en-US" sz="2400" dirty="0"/>
              <a:t>	</a:t>
            </a:r>
            <a:endParaRPr lang="en-US" sz="1200" dirty="0"/>
          </a:p>
          <a:p>
            <a:pPr eaLnBrk="1" hangingPunct="1">
              <a:defRPr/>
            </a:pPr>
            <a:endParaRPr lang="en-US" sz="2400" dirty="0"/>
          </a:p>
          <a:p>
            <a:pPr marL="0" indent="0" eaLnBrk="1" hangingPunct="1">
              <a:defRPr/>
            </a:pPr>
            <a:endParaRPr lang="en-US" sz="2400" dirty="0" smtClean="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685800" y="1676400"/>
            <a:ext cx="7772400" cy="4114800"/>
          </a:xfrm>
        </p:spPr>
        <p:txBody>
          <a:bodyPr/>
          <a:lstStyle/>
          <a:p>
            <a:pPr eaLnBrk="1" hangingPunct="1">
              <a:defRPr/>
            </a:pPr>
            <a:r>
              <a:rPr lang="en-US" sz="2400" dirty="0"/>
              <a:t>	</a:t>
            </a:r>
            <a:endParaRPr lang="en-US" sz="1200" dirty="0"/>
          </a:p>
          <a:p>
            <a:pPr eaLnBrk="1" hangingPunct="1">
              <a:defRPr/>
            </a:pPr>
            <a:endParaRPr lang="en-US" sz="2400" dirty="0"/>
          </a:p>
          <a:p>
            <a:pPr marL="0" indent="0" eaLnBrk="1" hangingPunct="1">
              <a:defRPr/>
            </a:pPr>
            <a:endParaRPr lang="en-US" sz="2400" dirty="0" smtClean="0">
              <a:solidFill>
                <a:schemeClr val="tx1"/>
              </a:solidFill>
            </a:endParaRPr>
          </a:p>
        </p:txBody>
      </p:sp>
      <p:pic>
        <p:nvPicPr>
          <p:cNvPr id="25602" name="Picture 3" descr="plugin.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1828800"/>
            <a:ext cx="45593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Grp="1" noChangeArrowheads="1"/>
          </p:cNvSpPr>
          <p:nvPr>
            <p:ph type="title" idx="4294967295"/>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Plug it 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685800" y="1676400"/>
            <a:ext cx="7772400" cy="4114800"/>
          </a:xfrm>
        </p:spPr>
        <p:txBody>
          <a:bodyPr/>
          <a:lstStyle/>
          <a:p>
            <a:pPr eaLnBrk="1" hangingPunct="1">
              <a:defRPr/>
            </a:pPr>
            <a:r>
              <a:rPr lang="en-US" sz="2400" dirty="0"/>
              <a:t>	</a:t>
            </a:r>
            <a:endParaRPr lang="en-US" sz="1200" dirty="0"/>
          </a:p>
          <a:p>
            <a:pPr eaLnBrk="1" hangingPunct="1">
              <a:defRPr/>
            </a:pPr>
            <a:endParaRPr lang="en-US" sz="2400" dirty="0"/>
          </a:p>
          <a:p>
            <a:pPr marL="0" indent="0" eaLnBrk="1" hangingPunct="1">
              <a:defRPr/>
            </a:pPr>
            <a:endParaRPr lang="en-US" sz="2400" dirty="0" smtClean="0">
              <a:solidFill>
                <a:schemeClr val="tx1"/>
              </a:solidFill>
            </a:endParaRPr>
          </a:p>
        </p:txBody>
      </p:sp>
      <p:pic>
        <p:nvPicPr>
          <p:cNvPr id="27650" name="Picture 1" descr="snap03.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533400"/>
            <a:ext cx="6161088"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685800" y="1676400"/>
            <a:ext cx="7772400" cy="4114800"/>
          </a:xfrm>
        </p:spPr>
        <p:txBody>
          <a:bodyPr/>
          <a:lstStyle/>
          <a:p>
            <a:pPr eaLnBrk="1" hangingPunct="1">
              <a:defRPr/>
            </a:pPr>
            <a:r>
              <a:rPr lang="en-US" sz="2400" dirty="0"/>
              <a:t>	</a:t>
            </a:r>
            <a:endParaRPr lang="en-US" sz="1200" dirty="0"/>
          </a:p>
          <a:p>
            <a:pPr eaLnBrk="1" hangingPunct="1">
              <a:defRPr/>
            </a:pPr>
            <a:endParaRPr lang="en-US" sz="2400" dirty="0"/>
          </a:p>
          <a:p>
            <a:pPr marL="0" indent="0" eaLnBrk="1" hangingPunct="1">
              <a:defRPr/>
            </a:pPr>
            <a:endParaRPr lang="en-US" sz="2400" dirty="0" smtClean="0">
              <a:solidFill>
                <a:schemeClr val="tx1"/>
              </a:solidFill>
            </a:endParaRPr>
          </a:p>
        </p:txBody>
      </p:sp>
      <p:sp>
        <p:nvSpPr>
          <p:cNvPr id="29698" name="Rectangle 6"/>
          <p:cNvSpPr>
            <a:spLocks noChangeArrowheads="1"/>
          </p:cNvSpPr>
          <p:nvPr/>
        </p:nvSpPr>
        <p:spPr bwMode="auto">
          <a:xfrm>
            <a:off x="228600" y="228600"/>
            <a:ext cx="8610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a:solidFill>
                  <a:schemeClr val="tx1"/>
                </a:solidFill>
              </a:rPr>
              <a:t>Flip the Board Over</a:t>
            </a:r>
          </a:p>
          <a:p>
            <a:pPr algn="ctr"/>
            <a:endParaRPr lang="en-US">
              <a:solidFill>
                <a:schemeClr val="tx1"/>
              </a:solidFill>
            </a:endParaRPr>
          </a:p>
          <a:p>
            <a:r>
              <a:rPr lang="en-US" sz="2800">
                <a:solidFill>
                  <a:schemeClr val="tx1"/>
                </a:solidFill>
              </a:rPr>
              <a:t>Do you see the wires that are running to the sensors, LEDs, and buttons?</a:t>
            </a:r>
          </a:p>
          <a:p>
            <a:endParaRPr lang="en-US" sz="400">
              <a:solidFill>
                <a:schemeClr val="tx1"/>
              </a:solidFill>
            </a:endParaRPr>
          </a:p>
          <a:p>
            <a:r>
              <a:rPr lang="en-US" sz="2800">
                <a:solidFill>
                  <a:schemeClr val="tx1"/>
                </a:solidFill>
              </a:rPr>
              <a:t>The microcontroller can already talk to </a:t>
            </a:r>
            <a:r>
              <a:rPr lang="en-US" sz="2800">
                <a:solidFill>
                  <a:srgbClr val="000000"/>
                </a:solidFill>
              </a:rPr>
              <a:t>the inputs and outputs!</a:t>
            </a:r>
          </a:p>
        </p:txBody>
      </p:sp>
      <p:pic>
        <p:nvPicPr>
          <p:cNvPr id="29699" name="Picture 1" descr="snap04.png"/>
          <p:cNvPicPr>
            <a:picLocks noChangeAspect="1"/>
          </p:cNvPicPr>
          <p:nvPr/>
        </p:nvPicPr>
        <p:blipFill>
          <a:blip r:embed="rId3">
            <a:extLst>
              <a:ext uri="{28A0092B-C50C-407E-A947-70E740481C1C}">
                <a14:useLocalDpi xmlns:a14="http://schemas.microsoft.com/office/drawing/2010/main" val="0"/>
              </a:ext>
            </a:extLst>
          </a:blip>
          <a:srcRect l="2831" t="39130" r="43369" b="21515"/>
          <a:stretch>
            <a:fillRect/>
          </a:stretch>
        </p:blipFill>
        <p:spPr bwMode="auto">
          <a:xfrm>
            <a:off x="1946275" y="2708275"/>
            <a:ext cx="567372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Office Theme">
      <a:majorFont>
        <a:latin typeface="HelveticaNeueLT Pro 77 BdCn"/>
        <a:ea typeface="Osaka"/>
        <a:cs typeface="Osaka"/>
      </a:majorFont>
      <a:minorFont>
        <a:latin typeface="HelveticaNeueLT Pro 77 BdCn"/>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NeueLT Pro 77 BdCn"/>
        <a:ea typeface="Osaka"/>
        <a:cs typeface="Osaka"/>
      </a:majorFont>
      <a:minorFont>
        <a:latin typeface="HelveticaNeueLT Pro 77 BdCn"/>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2203</TotalTime>
  <Words>1388</Words>
  <Application>Microsoft Office PowerPoint</Application>
  <PresentationFormat>On-screen Show (4:3)</PresentationFormat>
  <Paragraphs>285</Paragraphs>
  <Slides>38</Slides>
  <Notes>29</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1_Office Theme</vt:lpstr>
      <vt:lpstr>PowerPoint Presentation</vt:lpstr>
      <vt:lpstr>Overview of Class</vt:lpstr>
      <vt:lpstr>SparkFun Electronics</vt:lpstr>
      <vt:lpstr>Arduino Board</vt:lpstr>
      <vt:lpstr>PowerPoint Presentation</vt:lpstr>
      <vt:lpstr>The ProtoSnap Mini Board</vt:lpstr>
      <vt:lpstr>Plug it in</vt:lpstr>
      <vt:lpstr>PowerPoint Presentation</vt:lpstr>
      <vt:lpstr>PowerPoint Presentation</vt:lpstr>
      <vt:lpstr>Board Type</vt:lpstr>
      <vt:lpstr>Other Board Type</vt:lpstr>
      <vt:lpstr>Serial Port / COM Port </vt:lpstr>
      <vt:lpstr>Analog and Digital</vt:lpstr>
      <vt:lpstr>Hello World</vt:lpstr>
      <vt:lpstr>PowerPoint Presentation</vt:lpstr>
      <vt:lpstr>void setup()</vt:lpstr>
      <vt:lpstr>Digital Output</vt:lpstr>
      <vt:lpstr>Analog Output</vt:lpstr>
      <vt:lpstr>Analog Output</vt:lpstr>
      <vt:lpstr>Input</vt:lpstr>
      <vt:lpstr>PowerPoint Presentation</vt:lpstr>
      <vt:lpstr>Analog Input</vt:lpstr>
      <vt:lpstr>Digital Input</vt:lpstr>
      <vt:lpstr>Serial Communication</vt:lpstr>
      <vt:lpstr>Serial in Setup</vt:lpstr>
      <vt:lpstr>Serial Monitor</vt:lpstr>
      <vt:lpstr>Serial Communication: Serial Setup</vt:lpstr>
      <vt:lpstr>Serial Communication: Sending a Message</vt:lpstr>
      <vt:lpstr>Serial Communication</vt:lpstr>
      <vt:lpstr>Serial Communication: Serial Debugging</vt:lpstr>
      <vt:lpstr>Serial Communication: Serial Troubleshooting</vt:lpstr>
      <vt:lpstr>Last bit…  the buzzer</vt:lpstr>
      <vt:lpstr>World’s cheapest dubstep instrument</vt:lpstr>
      <vt:lpstr>Challenge –  Who wants to be a winner?</vt:lpstr>
      <vt:lpstr>Resources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Boe AnnDrea</dc:creator>
  <cp:lastModifiedBy>Brian Huang</cp:lastModifiedBy>
  <cp:revision>70</cp:revision>
  <cp:lastPrinted>1601-01-01T00:00:00Z</cp:lastPrinted>
  <dcterms:created xsi:type="dcterms:W3CDTF">2007-03-30T20:04:18Z</dcterms:created>
  <dcterms:modified xsi:type="dcterms:W3CDTF">2013-04-24T13:43:27Z</dcterms:modified>
</cp:coreProperties>
</file>