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6858000" cy="5143500"/>
  <p:notesSz cx="6858000" cy="9144000"/>
  <p:embeddedFontLst>
    <p:embeddedFont>
      <p:font typeface="Maven Pro" panose="020B0604020202020204" charset="0"/>
      <p:regular r:id="rId30"/>
      <p:bold r:id="rId31"/>
    </p:embeddedFont>
    <p:embeddedFont>
      <p:font typeface="Nunito" pitchFamily="2"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9BCC3088-5AED-4B5B-BF17-6F1BAE3A9E0E}">
  <a:tblStyle styleId="{9BCC3088-5AED-4B5B-BF17-6F1BAE3A9E0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762" autoAdjust="0"/>
  </p:normalViewPr>
  <p:slideViewPr>
    <p:cSldViewPr snapToGrid="0">
      <p:cViewPr varScale="1">
        <p:scale>
          <a:sx n="98" d="100"/>
          <a:sy n="98" d="100"/>
        </p:scale>
        <p:origin x="18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4654B326-DC7E-4CEE-98D9-EFB1E888DBEB}"/>
    <pc:docChg chg="custSel mod modSld">
      <pc:chgData name="Kreger, Christine" userId="07b08700-4580-4b2b-8f3c-b5ccee8dc705" providerId="ADAL" clId="{4654B326-DC7E-4CEE-98D9-EFB1E888DBEB}" dt="2025-03-11T20:09:00.371" v="131"/>
      <pc:docMkLst>
        <pc:docMk/>
      </pc:docMkLst>
      <pc:sldChg chg="modSp mod">
        <pc:chgData name="Kreger, Christine" userId="07b08700-4580-4b2b-8f3c-b5ccee8dc705" providerId="ADAL" clId="{4654B326-DC7E-4CEE-98D9-EFB1E888DBEB}" dt="2025-03-11T19:58:00.315" v="0" actId="962"/>
        <pc:sldMkLst>
          <pc:docMk/>
          <pc:sldMk cId="0" sldId="260"/>
        </pc:sldMkLst>
        <pc:picChg chg="mod">
          <ac:chgData name="Kreger, Christine" userId="07b08700-4580-4b2b-8f3c-b5ccee8dc705" providerId="ADAL" clId="{4654B326-DC7E-4CEE-98D9-EFB1E888DBEB}" dt="2025-03-11T19:58:00.315" v="0" actId="962"/>
          <ac:picMkLst>
            <pc:docMk/>
            <pc:sldMk cId="0" sldId="260"/>
            <ac:picMk id="303" creationId="{00000000-0000-0000-0000-000000000000}"/>
          </ac:picMkLst>
        </pc:picChg>
      </pc:sldChg>
      <pc:sldChg chg="modSp mod">
        <pc:chgData name="Kreger, Christine" userId="07b08700-4580-4b2b-8f3c-b5ccee8dc705" providerId="ADAL" clId="{4654B326-DC7E-4CEE-98D9-EFB1E888DBEB}" dt="2025-03-11T19:58:04.772" v="1" actId="962"/>
        <pc:sldMkLst>
          <pc:docMk/>
          <pc:sldMk cId="0" sldId="261"/>
        </pc:sldMkLst>
        <pc:picChg chg="mod">
          <ac:chgData name="Kreger, Christine" userId="07b08700-4580-4b2b-8f3c-b5ccee8dc705" providerId="ADAL" clId="{4654B326-DC7E-4CEE-98D9-EFB1E888DBEB}" dt="2025-03-11T19:58:04.772" v="1" actId="962"/>
          <ac:picMkLst>
            <pc:docMk/>
            <pc:sldMk cId="0" sldId="261"/>
            <ac:picMk id="309" creationId="{00000000-0000-0000-0000-000000000000}"/>
          </ac:picMkLst>
        </pc:picChg>
      </pc:sldChg>
      <pc:sldChg chg="modSp mod">
        <pc:chgData name="Kreger, Christine" userId="07b08700-4580-4b2b-8f3c-b5ccee8dc705" providerId="ADAL" clId="{4654B326-DC7E-4CEE-98D9-EFB1E888DBEB}" dt="2025-03-11T19:58:13.486" v="2" actId="962"/>
        <pc:sldMkLst>
          <pc:docMk/>
          <pc:sldMk cId="0" sldId="262"/>
        </pc:sldMkLst>
        <pc:picChg chg="mod">
          <ac:chgData name="Kreger, Christine" userId="07b08700-4580-4b2b-8f3c-b5ccee8dc705" providerId="ADAL" clId="{4654B326-DC7E-4CEE-98D9-EFB1E888DBEB}" dt="2025-03-11T19:58:13.486" v="2" actId="962"/>
          <ac:picMkLst>
            <pc:docMk/>
            <pc:sldMk cId="0" sldId="262"/>
            <ac:picMk id="316" creationId="{00000000-0000-0000-0000-000000000000}"/>
          </ac:picMkLst>
        </pc:picChg>
      </pc:sldChg>
      <pc:sldChg chg="modSp mod">
        <pc:chgData name="Kreger, Christine" userId="07b08700-4580-4b2b-8f3c-b5ccee8dc705" providerId="ADAL" clId="{4654B326-DC7E-4CEE-98D9-EFB1E888DBEB}" dt="2025-03-11T19:58:26.319" v="3" actId="962"/>
        <pc:sldMkLst>
          <pc:docMk/>
          <pc:sldMk cId="0" sldId="264"/>
        </pc:sldMkLst>
        <pc:picChg chg="mod">
          <ac:chgData name="Kreger, Christine" userId="07b08700-4580-4b2b-8f3c-b5ccee8dc705" providerId="ADAL" clId="{4654B326-DC7E-4CEE-98D9-EFB1E888DBEB}" dt="2025-03-11T19:58:26.319" v="3" actId="962"/>
          <ac:picMkLst>
            <pc:docMk/>
            <pc:sldMk cId="0" sldId="264"/>
            <ac:picMk id="329" creationId="{00000000-0000-0000-0000-000000000000}"/>
          </ac:picMkLst>
        </pc:picChg>
      </pc:sldChg>
      <pc:sldChg chg="modSp mod">
        <pc:chgData name="Kreger, Christine" userId="07b08700-4580-4b2b-8f3c-b5ccee8dc705" providerId="ADAL" clId="{4654B326-DC7E-4CEE-98D9-EFB1E888DBEB}" dt="2025-03-11T20:08:33.099" v="129" actId="13244"/>
        <pc:sldMkLst>
          <pc:docMk/>
          <pc:sldMk cId="0" sldId="265"/>
        </pc:sldMkLst>
        <pc:picChg chg="mod">
          <ac:chgData name="Kreger, Christine" userId="07b08700-4580-4b2b-8f3c-b5ccee8dc705" providerId="ADAL" clId="{4654B326-DC7E-4CEE-98D9-EFB1E888DBEB}" dt="2025-03-11T19:58:46.169" v="5" actId="962"/>
          <ac:picMkLst>
            <pc:docMk/>
            <pc:sldMk cId="0" sldId="265"/>
            <ac:picMk id="336" creationId="{00000000-0000-0000-0000-000000000000}"/>
          </ac:picMkLst>
        </pc:picChg>
        <pc:picChg chg="mod">
          <ac:chgData name="Kreger, Christine" userId="07b08700-4580-4b2b-8f3c-b5ccee8dc705" providerId="ADAL" clId="{4654B326-DC7E-4CEE-98D9-EFB1E888DBEB}" dt="2025-03-11T19:59:02.077" v="7" actId="962"/>
          <ac:picMkLst>
            <pc:docMk/>
            <pc:sldMk cId="0" sldId="265"/>
            <ac:picMk id="337" creationId="{00000000-0000-0000-0000-000000000000}"/>
          </ac:picMkLst>
        </pc:picChg>
        <pc:picChg chg="mod">
          <ac:chgData name="Kreger, Christine" userId="07b08700-4580-4b2b-8f3c-b5ccee8dc705" providerId="ADAL" clId="{4654B326-DC7E-4CEE-98D9-EFB1E888DBEB}" dt="2025-03-11T19:59:06.621" v="8" actId="962"/>
          <ac:picMkLst>
            <pc:docMk/>
            <pc:sldMk cId="0" sldId="265"/>
            <ac:picMk id="338" creationId="{00000000-0000-0000-0000-000000000000}"/>
          </ac:picMkLst>
        </pc:picChg>
        <pc:picChg chg="mod ord">
          <ac:chgData name="Kreger, Christine" userId="07b08700-4580-4b2b-8f3c-b5ccee8dc705" providerId="ADAL" clId="{4654B326-DC7E-4CEE-98D9-EFB1E888DBEB}" dt="2025-03-11T20:08:22.177" v="127" actId="13244"/>
          <ac:picMkLst>
            <pc:docMk/>
            <pc:sldMk cId="0" sldId="265"/>
            <ac:picMk id="339" creationId="{00000000-0000-0000-0000-000000000000}"/>
          </ac:picMkLst>
        </pc:picChg>
        <pc:picChg chg="mod ord">
          <ac:chgData name="Kreger, Christine" userId="07b08700-4580-4b2b-8f3c-b5ccee8dc705" providerId="ADAL" clId="{4654B326-DC7E-4CEE-98D9-EFB1E888DBEB}" dt="2025-03-11T20:08:33.099" v="129" actId="13244"/>
          <ac:picMkLst>
            <pc:docMk/>
            <pc:sldMk cId="0" sldId="265"/>
            <ac:picMk id="340" creationId="{00000000-0000-0000-0000-000000000000}"/>
          </ac:picMkLst>
        </pc:picChg>
      </pc:sldChg>
      <pc:sldChg chg="modSp mod">
        <pc:chgData name="Kreger, Christine" userId="07b08700-4580-4b2b-8f3c-b5ccee8dc705" providerId="ADAL" clId="{4654B326-DC7E-4CEE-98D9-EFB1E888DBEB}" dt="2025-03-11T20:08:44.679" v="130" actId="13244"/>
        <pc:sldMkLst>
          <pc:docMk/>
          <pc:sldMk cId="0" sldId="266"/>
        </pc:sldMkLst>
        <pc:spChg chg="mod">
          <ac:chgData name="Kreger, Christine" userId="07b08700-4580-4b2b-8f3c-b5ccee8dc705" providerId="ADAL" clId="{4654B326-DC7E-4CEE-98D9-EFB1E888DBEB}" dt="2025-03-11T20:07:18.606" v="117" actId="14100"/>
          <ac:spMkLst>
            <pc:docMk/>
            <pc:sldMk cId="0" sldId="266"/>
            <ac:spMk id="345" creationId="{00000000-0000-0000-0000-000000000000}"/>
          </ac:spMkLst>
        </pc:spChg>
        <pc:picChg chg="mod">
          <ac:chgData name="Kreger, Christine" userId="07b08700-4580-4b2b-8f3c-b5ccee8dc705" providerId="ADAL" clId="{4654B326-DC7E-4CEE-98D9-EFB1E888DBEB}" dt="2025-03-11T20:00:15.839" v="14" actId="962"/>
          <ac:picMkLst>
            <pc:docMk/>
            <pc:sldMk cId="0" sldId="266"/>
            <ac:picMk id="347" creationId="{00000000-0000-0000-0000-000000000000}"/>
          </ac:picMkLst>
        </pc:picChg>
        <pc:picChg chg="mod">
          <ac:chgData name="Kreger, Christine" userId="07b08700-4580-4b2b-8f3c-b5ccee8dc705" providerId="ADAL" clId="{4654B326-DC7E-4CEE-98D9-EFB1E888DBEB}" dt="2025-03-11T20:00:39.775" v="16" actId="962"/>
          <ac:picMkLst>
            <pc:docMk/>
            <pc:sldMk cId="0" sldId="266"/>
            <ac:picMk id="348" creationId="{00000000-0000-0000-0000-000000000000}"/>
          </ac:picMkLst>
        </pc:picChg>
        <pc:picChg chg="mod ord">
          <ac:chgData name="Kreger, Christine" userId="07b08700-4580-4b2b-8f3c-b5ccee8dc705" providerId="ADAL" clId="{4654B326-DC7E-4CEE-98D9-EFB1E888DBEB}" dt="2025-03-11T20:08:44.679" v="130" actId="13244"/>
          <ac:picMkLst>
            <pc:docMk/>
            <pc:sldMk cId="0" sldId="266"/>
            <ac:picMk id="349" creationId="{00000000-0000-0000-0000-000000000000}"/>
          </ac:picMkLst>
        </pc:picChg>
        <pc:picChg chg="mod">
          <ac:chgData name="Kreger, Christine" userId="07b08700-4580-4b2b-8f3c-b5ccee8dc705" providerId="ADAL" clId="{4654B326-DC7E-4CEE-98D9-EFB1E888DBEB}" dt="2025-03-11T20:01:17.905" v="20" actId="962"/>
          <ac:picMkLst>
            <pc:docMk/>
            <pc:sldMk cId="0" sldId="266"/>
            <ac:picMk id="350" creationId="{00000000-0000-0000-0000-000000000000}"/>
          </ac:picMkLst>
        </pc:picChg>
      </pc:sldChg>
      <pc:sldChg chg="modSp mod">
        <pc:chgData name="Kreger, Christine" userId="07b08700-4580-4b2b-8f3c-b5ccee8dc705" providerId="ADAL" clId="{4654B326-DC7E-4CEE-98D9-EFB1E888DBEB}" dt="2025-03-11T20:07:24.631" v="120" actId="14100"/>
        <pc:sldMkLst>
          <pc:docMk/>
          <pc:sldMk cId="0" sldId="267"/>
        </pc:sldMkLst>
        <pc:spChg chg="mod">
          <ac:chgData name="Kreger, Christine" userId="07b08700-4580-4b2b-8f3c-b5ccee8dc705" providerId="ADAL" clId="{4654B326-DC7E-4CEE-98D9-EFB1E888DBEB}" dt="2025-03-11T20:07:24.631" v="120" actId="14100"/>
          <ac:spMkLst>
            <pc:docMk/>
            <pc:sldMk cId="0" sldId="267"/>
            <ac:spMk id="355" creationId="{00000000-0000-0000-0000-000000000000}"/>
          </ac:spMkLst>
        </pc:spChg>
        <pc:picChg chg="mod">
          <ac:chgData name="Kreger, Christine" userId="07b08700-4580-4b2b-8f3c-b5ccee8dc705" providerId="ADAL" clId="{4654B326-DC7E-4CEE-98D9-EFB1E888DBEB}" dt="2025-03-11T20:01:36.389" v="22" actId="962"/>
          <ac:picMkLst>
            <pc:docMk/>
            <pc:sldMk cId="0" sldId="267"/>
            <ac:picMk id="357" creationId="{00000000-0000-0000-0000-000000000000}"/>
          </ac:picMkLst>
        </pc:picChg>
        <pc:picChg chg="mod">
          <ac:chgData name="Kreger, Christine" userId="07b08700-4580-4b2b-8f3c-b5ccee8dc705" providerId="ADAL" clId="{4654B326-DC7E-4CEE-98D9-EFB1E888DBEB}" dt="2025-03-11T20:01:54.483" v="24" actId="962"/>
          <ac:picMkLst>
            <pc:docMk/>
            <pc:sldMk cId="0" sldId="267"/>
            <ac:picMk id="358" creationId="{00000000-0000-0000-0000-000000000000}"/>
          </ac:picMkLst>
        </pc:picChg>
        <pc:picChg chg="mod">
          <ac:chgData name="Kreger, Christine" userId="07b08700-4580-4b2b-8f3c-b5ccee8dc705" providerId="ADAL" clId="{4654B326-DC7E-4CEE-98D9-EFB1E888DBEB}" dt="2025-03-11T20:02:11.273" v="26" actId="962"/>
          <ac:picMkLst>
            <pc:docMk/>
            <pc:sldMk cId="0" sldId="267"/>
            <ac:picMk id="359" creationId="{00000000-0000-0000-0000-000000000000}"/>
          </ac:picMkLst>
        </pc:picChg>
        <pc:picChg chg="mod">
          <ac:chgData name="Kreger, Christine" userId="07b08700-4580-4b2b-8f3c-b5ccee8dc705" providerId="ADAL" clId="{4654B326-DC7E-4CEE-98D9-EFB1E888DBEB}" dt="2025-03-11T20:02:12.371" v="27" actId="962"/>
          <ac:picMkLst>
            <pc:docMk/>
            <pc:sldMk cId="0" sldId="267"/>
            <ac:picMk id="360" creationId="{00000000-0000-0000-0000-000000000000}"/>
          </ac:picMkLst>
        </pc:picChg>
      </pc:sldChg>
      <pc:sldChg chg="modSp mod">
        <pc:chgData name="Kreger, Christine" userId="07b08700-4580-4b2b-8f3c-b5ccee8dc705" providerId="ADAL" clId="{4654B326-DC7E-4CEE-98D9-EFB1E888DBEB}" dt="2025-03-11T20:08:10.721" v="126" actId="13244"/>
        <pc:sldMkLst>
          <pc:docMk/>
          <pc:sldMk cId="0" sldId="268"/>
        </pc:sldMkLst>
        <pc:spChg chg="mod">
          <ac:chgData name="Kreger, Christine" userId="07b08700-4580-4b2b-8f3c-b5ccee8dc705" providerId="ADAL" clId="{4654B326-DC7E-4CEE-98D9-EFB1E888DBEB}" dt="2025-03-11T20:07:29.265" v="122" actId="20577"/>
          <ac:spMkLst>
            <pc:docMk/>
            <pc:sldMk cId="0" sldId="268"/>
            <ac:spMk id="365" creationId="{00000000-0000-0000-0000-000000000000}"/>
          </ac:spMkLst>
        </pc:spChg>
        <pc:picChg chg="mod">
          <ac:chgData name="Kreger, Christine" userId="07b08700-4580-4b2b-8f3c-b5ccee8dc705" providerId="ADAL" clId="{4654B326-DC7E-4CEE-98D9-EFB1E888DBEB}" dt="2025-03-11T20:03:41.442" v="39" actId="962"/>
          <ac:picMkLst>
            <pc:docMk/>
            <pc:sldMk cId="0" sldId="268"/>
            <ac:picMk id="367" creationId="{00000000-0000-0000-0000-000000000000}"/>
          </ac:picMkLst>
        </pc:picChg>
        <pc:picChg chg="mod ord">
          <ac:chgData name="Kreger, Christine" userId="07b08700-4580-4b2b-8f3c-b5ccee8dc705" providerId="ADAL" clId="{4654B326-DC7E-4CEE-98D9-EFB1E888DBEB}" dt="2025-03-11T20:08:10.721" v="126" actId="13244"/>
          <ac:picMkLst>
            <pc:docMk/>
            <pc:sldMk cId="0" sldId="268"/>
            <ac:picMk id="368" creationId="{00000000-0000-0000-0000-000000000000}"/>
          </ac:picMkLst>
        </pc:picChg>
        <pc:picChg chg="mod">
          <ac:chgData name="Kreger, Christine" userId="07b08700-4580-4b2b-8f3c-b5ccee8dc705" providerId="ADAL" clId="{4654B326-DC7E-4CEE-98D9-EFB1E888DBEB}" dt="2025-03-11T20:03:04.706" v="33" actId="962"/>
          <ac:picMkLst>
            <pc:docMk/>
            <pc:sldMk cId="0" sldId="268"/>
            <ac:picMk id="369" creationId="{00000000-0000-0000-0000-000000000000}"/>
          </ac:picMkLst>
        </pc:picChg>
        <pc:picChg chg="mod ord">
          <ac:chgData name="Kreger, Christine" userId="07b08700-4580-4b2b-8f3c-b5ccee8dc705" providerId="ADAL" clId="{4654B326-DC7E-4CEE-98D9-EFB1E888DBEB}" dt="2025-03-11T20:08:06.324" v="125" actId="13244"/>
          <ac:picMkLst>
            <pc:docMk/>
            <pc:sldMk cId="0" sldId="268"/>
            <ac:picMk id="370" creationId="{00000000-0000-0000-0000-000000000000}"/>
          </ac:picMkLst>
        </pc:picChg>
      </pc:sldChg>
      <pc:sldChg chg="modSp mod">
        <pc:chgData name="Kreger, Christine" userId="07b08700-4580-4b2b-8f3c-b5ccee8dc705" providerId="ADAL" clId="{4654B326-DC7E-4CEE-98D9-EFB1E888DBEB}" dt="2025-03-11T20:07:34.314" v="124" actId="20577"/>
        <pc:sldMkLst>
          <pc:docMk/>
          <pc:sldMk cId="0" sldId="269"/>
        </pc:sldMkLst>
        <pc:spChg chg="mod">
          <ac:chgData name="Kreger, Christine" userId="07b08700-4580-4b2b-8f3c-b5ccee8dc705" providerId="ADAL" clId="{4654B326-DC7E-4CEE-98D9-EFB1E888DBEB}" dt="2025-03-11T20:07:34.314" v="124" actId="20577"/>
          <ac:spMkLst>
            <pc:docMk/>
            <pc:sldMk cId="0" sldId="269"/>
            <ac:spMk id="375" creationId="{00000000-0000-0000-0000-000000000000}"/>
          </ac:spMkLst>
        </pc:spChg>
        <pc:picChg chg="mod">
          <ac:chgData name="Kreger, Christine" userId="07b08700-4580-4b2b-8f3c-b5ccee8dc705" providerId="ADAL" clId="{4654B326-DC7E-4CEE-98D9-EFB1E888DBEB}" dt="2025-03-11T20:03:58.142" v="41" actId="962"/>
          <ac:picMkLst>
            <pc:docMk/>
            <pc:sldMk cId="0" sldId="269"/>
            <ac:picMk id="377" creationId="{00000000-0000-0000-0000-000000000000}"/>
          </ac:picMkLst>
        </pc:picChg>
        <pc:picChg chg="mod">
          <ac:chgData name="Kreger, Christine" userId="07b08700-4580-4b2b-8f3c-b5ccee8dc705" providerId="ADAL" clId="{4654B326-DC7E-4CEE-98D9-EFB1E888DBEB}" dt="2025-03-11T20:04:13.674" v="43" actId="962"/>
          <ac:picMkLst>
            <pc:docMk/>
            <pc:sldMk cId="0" sldId="269"/>
            <ac:picMk id="378" creationId="{00000000-0000-0000-0000-000000000000}"/>
          </ac:picMkLst>
        </pc:picChg>
        <pc:picChg chg="mod">
          <ac:chgData name="Kreger, Christine" userId="07b08700-4580-4b2b-8f3c-b5ccee8dc705" providerId="ADAL" clId="{4654B326-DC7E-4CEE-98D9-EFB1E888DBEB}" dt="2025-03-11T20:04:28.034" v="45" actId="962"/>
          <ac:picMkLst>
            <pc:docMk/>
            <pc:sldMk cId="0" sldId="269"/>
            <ac:picMk id="379" creationId="{00000000-0000-0000-0000-000000000000}"/>
          </ac:picMkLst>
        </pc:picChg>
      </pc:sldChg>
      <pc:sldChg chg="modSp mod">
        <pc:chgData name="Kreger, Christine" userId="07b08700-4580-4b2b-8f3c-b5ccee8dc705" providerId="ADAL" clId="{4654B326-DC7E-4CEE-98D9-EFB1E888DBEB}" dt="2025-03-11T20:04:38.201" v="46" actId="962"/>
        <pc:sldMkLst>
          <pc:docMk/>
          <pc:sldMk cId="0" sldId="270"/>
        </pc:sldMkLst>
        <pc:picChg chg="mod">
          <ac:chgData name="Kreger, Christine" userId="07b08700-4580-4b2b-8f3c-b5ccee8dc705" providerId="ADAL" clId="{4654B326-DC7E-4CEE-98D9-EFB1E888DBEB}" dt="2025-03-11T20:04:38.201" v="46" actId="962"/>
          <ac:picMkLst>
            <pc:docMk/>
            <pc:sldMk cId="0" sldId="270"/>
            <ac:picMk id="386" creationId="{00000000-0000-0000-0000-000000000000}"/>
          </ac:picMkLst>
        </pc:picChg>
      </pc:sldChg>
      <pc:sldChg chg="modSp mod">
        <pc:chgData name="Kreger, Christine" userId="07b08700-4580-4b2b-8f3c-b5ccee8dc705" providerId="ADAL" clId="{4654B326-DC7E-4CEE-98D9-EFB1E888DBEB}" dt="2025-03-11T20:04:43.867" v="48" actId="962"/>
        <pc:sldMkLst>
          <pc:docMk/>
          <pc:sldMk cId="0" sldId="271"/>
        </pc:sldMkLst>
        <pc:picChg chg="mod">
          <ac:chgData name="Kreger, Christine" userId="07b08700-4580-4b2b-8f3c-b5ccee8dc705" providerId="ADAL" clId="{4654B326-DC7E-4CEE-98D9-EFB1E888DBEB}" dt="2025-03-11T20:04:42.047" v="47" actId="962"/>
          <ac:picMkLst>
            <pc:docMk/>
            <pc:sldMk cId="0" sldId="271"/>
            <ac:picMk id="393" creationId="{00000000-0000-0000-0000-000000000000}"/>
          </ac:picMkLst>
        </pc:picChg>
        <pc:picChg chg="mod">
          <ac:chgData name="Kreger, Christine" userId="07b08700-4580-4b2b-8f3c-b5ccee8dc705" providerId="ADAL" clId="{4654B326-DC7E-4CEE-98D9-EFB1E888DBEB}" dt="2025-03-11T20:04:43.867" v="48" actId="962"/>
          <ac:picMkLst>
            <pc:docMk/>
            <pc:sldMk cId="0" sldId="271"/>
            <ac:picMk id="394" creationId="{00000000-0000-0000-0000-000000000000}"/>
          </ac:picMkLst>
        </pc:picChg>
      </pc:sldChg>
      <pc:sldChg chg="modSp mod">
        <pc:chgData name="Kreger, Christine" userId="07b08700-4580-4b2b-8f3c-b5ccee8dc705" providerId="ADAL" clId="{4654B326-DC7E-4CEE-98D9-EFB1E888DBEB}" dt="2025-03-11T20:04:50.317" v="50" actId="962"/>
        <pc:sldMkLst>
          <pc:docMk/>
          <pc:sldMk cId="0" sldId="273"/>
        </pc:sldMkLst>
        <pc:picChg chg="mod">
          <ac:chgData name="Kreger, Christine" userId="07b08700-4580-4b2b-8f3c-b5ccee8dc705" providerId="ADAL" clId="{4654B326-DC7E-4CEE-98D9-EFB1E888DBEB}" dt="2025-03-11T20:04:49.234" v="49" actId="962"/>
          <ac:picMkLst>
            <pc:docMk/>
            <pc:sldMk cId="0" sldId="273"/>
            <ac:picMk id="407" creationId="{00000000-0000-0000-0000-000000000000}"/>
          </ac:picMkLst>
        </pc:picChg>
        <pc:picChg chg="mod">
          <ac:chgData name="Kreger, Christine" userId="07b08700-4580-4b2b-8f3c-b5ccee8dc705" providerId="ADAL" clId="{4654B326-DC7E-4CEE-98D9-EFB1E888DBEB}" dt="2025-03-11T20:04:50.317" v="50" actId="962"/>
          <ac:picMkLst>
            <pc:docMk/>
            <pc:sldMk cId="0" sldId="273"/>
            <ac:picMk id="408" creationId="{00000000-0000-0000-0000-000000000000}"/>
          </ac:picMkLst>
        </pc:picChg>
      </pc:sldChg>
      <pc:sldChg chg="modSp mod">
        <pc:chgData name="Kreger, Christine" userId="07b08700-4580-4b2b-8f3c-b5ccee8dc705" providerId="ADAL" clId="{4654B326-DC7E-4CEE-98D9-EFB1E888DBEB}" dt="2025-03-11T20:06:24.028" v="111" actId="20577"/>
        <pc:sldMkLst>
          <pc:docMk/>
          <pc:sldMk cId="0" sldId="274"/>
        </pc:sldMkLst>
        <pc:spChg chg="mod">
          <ac:chgData name="Kreger, Christine" userId="07b08700-4580-4b2b-8f3c-b5ccee8dc705" providerId="ADAL" clId="{4654B326-DC7E-4CEE-98D9-EFB1E888DBEB}" dt="2025-03-11T20:06:24.028" v="111" actId="20577"/>
          <ac:spMkLst>
            <pc:docMk/>
            <pc:sldMk cId="0" sldId="274"/>
            <ac:spMk id="413" creationId="{00000000-0000-0000-0000-000000000000}"/>
          </ac:spMkLst>
        </pc:spChg>
        <pc:graphicFrameChg chg="modGraphic">
          <ac:chgData name="Kreger, Christine" userId="07b08700-4580-4b2b-8f3c-b5ccee8dc705" providerId="ADAL" clId="{4654B326-DC7E-4CEE-98D9-EFB1E888DBEB}" dt="2025-03-11T20:05:38.377" v="94" actId="20577"/>
          <ac:graphicFrameMkLst>
            <pc:docMk/>
            <pc:sldMk cId="0" sldId="274"/>
            <ac:graphicFrameMk id="415" creationId="{00000000-0000-0000-0000-000000000000}"/>
          </ac:graphicFrameMkLst>
        </pc:graphicFrameChg>
      </pc:sldChg>
      <pc:sldChg chg="modSp mod">
        <pc:chgData name="Kreger, Christine" userId="07b08700-4580-4b2b-8f3c-b5ccee8dc705" providerId="ADAL" clId="{4654B326-DC7E-4CEE-98D9-EFB1E888DBEB}" dt="2025-03-11T20:04:54.413" v="51" actId="962"/>
        <pc:sldMkLst>
          <pc:docMk/>
          <pc:sldMk cId="0" sldId="275"/>
        </pc:sldMkLst>
        <pc:picChg chg="mod">
          <ac:chgData name="Kreger, Christine" userId="07b08700-4580-4b2b-8f3c-b5ccee8dc705" providerId="ADAL" clId="{4654B326-DC7E-4CEE-98D9-EFB1E888DBEB}" dt="2025-03-11T20:04:54.413" v="51" actId="962"/>
          <ac:picMkLst>
            <pc:docMk/>
            <pc:sldMk cId="0" sldId="275"/>
            <ac:picMk id="422" creationId="{00000000-0000-0000-0000-000000000000}"/>
          </ac:picMkLst>
        </pc:picChg>
      </pc:sldChg>
      <pc:sldChg chg="modSp mod">
        <pc:chgData name="Kreger, Christine" userId="07b08700-4580-4b2b-8f3c-b5ccee8dc705" providerId="ADAL" clId="{4654B326-DC7E-4CEE-98D9-EFB1E888DBEB}" dt="2025-03-11T20:04:57.380" v="53" actId="962"/>
        <pc:sldMkLst>
          <pc:docMk/>
          <pc:sldMk cId="0" sldId="277"/>
        </pc:sldMkLst>
        <pc:picChg chg="mod">
          <ac:chgData name="Kreger, Christine" userId="07b08700-4580-4b2b-8f3c-b5ccee8dc705" providerId="ADAL" clId="{4654B326-DC7E-4CEE-98D9-EFB1E888DBEB}" dt="2025-03-11T20:04:56.313" v="52" actId="962"/>
          <ac:picMkLst>
            <pc:docMk/>
            <pc:sldMk cId="0" sldId="277"/>
            <ac:picMk id="434" creationId="{00000000-0000-0000-0000-000000000000}"/>
          </ac:picMkLst>
        </pc:picChg>
        <pc:picChg chg="mod">
          <ac:chgData name="Kreger, Christine" userId="07b08700-4580-4b2b-8f3c-b5ccee8dc705" providerId="ADAL" clId="{4654B326-DC7E-4CEE-98D9-EFB1E888DBEB}" dt="2025-03-11T20:04:57.380" v="53" actId="962"/>
          <ac:picMkLst>
            <pc:docMk/>
            <pc:sldMk cId="0" sldId="277"/>
            <ac:picMk id="435" creationId="{00000000-0000-0000-0000-000000000000}"/>
          </ac:picMkLst>
        </pc:picChg>
      </pc:sldChg>
      <pc:sldChg chg="modSp mod">
        <pc:chgData name="Kreger, Christine" userId="07b08700-4580-4b2b-8f3c-b5ccee8dc705" providerId="ADAL" clId="{4654B326-DC7E-4CEE-98D9-EFB1E888DBEB}" dt="2025-03-11T20:04:58.933" v="54" actId="962"/>
        <pc:sldMkLst>
          <pc:docMk/>
          <pc:sldMk cId="0" sldId="278"/>
        </pc:sldMkLst>
        <pc:picChg chg="mod">
          <ac:chgData name="Kreger, Christine" userId="07b08700-4580-4b2b-8f3c-b5ccee8dc705" providerId="ADAL" clId="{4654B326-DC7E-4CEE-98D9-EFB1E888DBEB}" dt="2025-03-11T20:04:58.933" v="54" actId="962"/>
          <ac:picMkLst>
            <pc:docMk/>
            <pc:sldMk cId="0" sldId="278"/>
            <ac:picMk id="444" creationId="{00000000-0000-0000-0000-000000000000}"/>
          </ac:picMkLst>
        </pc:picChg>
      </pc:sldChg>
      <pc:sldChg chg="modSp mod">
        <pc:chgData name="Kreger, Christine" userId="07b08700-4580-4b2b-8f3c-b5ccee8dc705" providerId="ADAL" clId="{4654B326-DC7E-4CEE-98D9-EFB1E888DBEB}" dt="2025-03-11T20:05:00.018" v="55" actId="962"/>
        <pc:sldMkLst>
          <pc:docMk/>
          <pc:sldMk cId="0" sldId="279"/>
        </pc:sldMkLst>
        <pc:picChg chg="mod">
          <ac:chgData name="Kreger, Christine" userId="07b08700-4580-4b2b-8f3c-b5ccee8dc705" providerId="ADAL" clId="{4654B326-DC7E-4CEE-98D9-EFB1E888DBEB}" dt="2025-03-11T20:05:00.018" v="55" actId="962"/>
          <ac:picMkLst>
            <pc:docMk/>
            <pc:sldMk cId="0" sldId="279"/>
            <ac:picMk id="450" creationId="{00000000-0000-0000-0000-000000000000}"/>
          </ac:picMkLst>
        </pc:picChg>
      </pc:sldChg>
      <pc:sldChg chg="modSp mod">
        <pc:chgData name="Kreger, Christine" userId="07b08700-4580-4b2b-8f3c-b5ccee8dc705" providerId="ADAL" clId="{4654B326-DC7E-4CEE-98D9-EFB1E888DBEB}" dt="2025-03-11T20:05:04.362" v="58" actId="962"/>
        <pc:sldMkLst>
          <pc:docMk/>
          <pc:sldMk cId="0" sldId="281"/>
        </pc:sldMkLst>
        <pc:picChg chg="mod">
          <ac:chgData name="Kreger, Christine" userId="07b08700-4580-4b2b-8f3c-b5ccee8dc705" providerId="ADAL" clId="{4654B326-DC7E-4CEE-98D9-EFB1E888DBEB}" dt="2025-03-11T20:05:02.527" v="56" actId="962"/>
          <ac:picMkLst>
            <pc:docMk/>
            <pc:sldMk cId="0" sldId="281"/>
            <ac:picMk id="462" creationId="{00000000-0000-0000-0000-000000000000}"/>
          </ac:picMkLst>
        </pc:picChg>
        <pc:picChg chg="mod">
          <ac:chgData name="Kreger, Christine" userId="07b08700-4580-4b2b-8f3c-b5ccee8dc705" providerId="ADAL" clId="{4654B326-DC7E-4CEE-98D9-EFB1E888DBEB}" dt="2025-03-11T20:05:03.280" v="57" actId="962"/>
          <ac:picMkLst>
            <pc:docMk/>
            <pc:sldMk cId="0" sldId="281"/>
            <ac:picMk id="463" creationId="{00000000-0000-0000-0000-000000000000}"/>
          </ac:picMkLst>
        </pc:picChg>
        <pc:picChg chg="mod">
          <ac:chgData name="Kreger, Christine" userId="07b08700-4580-4b2b-8f3c-b5ccee8dc705" providerId="ADAL" clId="{4654B326-DC7E-4CEE-98D9-EFB1E888DBEB}" dt="2025-03-11T20:05:04.362" v="58" actId="962"/>
          <ac:picMkLst>
            <pc:docMk/>
            <pc:sldMk cId="0" sldId="281"/>
            <ac:picMk id="46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125930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36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6041a5ef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6041a5ef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 </a:t>
            </a:r>
            <a:endParaRPr/>
          </a:p>
          <a:p>
            <a:pPr marL="0" lvl="0" indent="0" algn="l" rtl="0">
              <a:spcBef>
                <a:spcPts val="0"/>
              </a:spcBef>
              <a:spcAft>
                <a:spcPts val="0"/>
              </a:spcAft>
              <a:buNone/>
            </a:pPr>
            <a:r>
              <a:rPr lang="en"/>
              <a:t>“If the case for CDs doubles as a shank, please weed it.” — Monica </a:t>
            </a:r>
            <a:endParaRPr/>
          </a:p>
          <a:p>
            <a:pPr marL="0" lvl="0" indent="0" algn="l" rtl="0">
              <a:spcBef>
                <a:spcPts val="0"/>
              </a:spcBef>
              <a:spcAft>
                <a:spcPts val="0"/>
              </a:spcAft>
              <a:buNone/>
            </a:pPr>
            <a:r>
              <a:rPr lang="en"/>
              <a:t>Taking a customer’s eye view,  a first impression, the face of the library.</a:t>
            </a:r>
            <a:endParaRPr/>
          </a:p>
          <a:p>
            <a:pPr marL="0" lvl="0" indent="0" algn="l" rtl="0">
              <a:spcBef>
                <a:spcPts val="0"/>
              </a:spcBef>
              <a:spcAft>
                <a:spcPts val="0"/>
              </a:spcAft>
              <a:buNone/>
            </a:pPr>
            <a:r>
              <a:rPr lang="en"/>
              <a:t>Having items that look nice encourages others to treat them well.  </a:t>
            </a:r>
            <a:endParaRPr/>
          </a:p>
          <a:p>
            <a:pPr marL="0" lvl="0" indent="0" algn="l" rtl="0">
              <a:spcBef>
                <a:spcPts val="0"/>
              </a:spcBef>
              <a:spcAft>
                <a:spcPts val="0"/>
              </a:spcAft>
              <a:buNone/>
            </a:pPr>
            <a:r>
              <a:rPr lang="en"/>
              <a:t>Would you take this book to bed with you?</a:t>
            </a:r>
            <a:endParaRPr/>
          </a:p>
          <a:p>
            <a:pPr marL="0" lvl="0" indent="0" algn="l" rtl="0">
              <a:spcBef>
                <a:spcPts val="0"/>
              </a:spcBef>
              <a:spcAft>
                <a:spcPts val="0"/>
              </a:spcAft>
              <a:buNone/>
            </a:pPr>
            <a:endParaRPr/>
          </a:p>
          <a:p>
            <a:pPr marL="0" lvl="0" indent="0" algn="l" rtl="0">
              <a:spcBef>
                <a:spcPts val="0"/>
              </a:spcBef>
              <a:spcAft>
                <a:spcPts val="0"/>
              </a:spcAft>
              <a:buNone/>
            </a:pPr>
            <a:r>
              <a:rPr lang="en"/>
              <a:t>Water damage</a:t>
            </a:r>
            <a:endParaRPr/>
          </a:p>
          <a:p>
            <a:pPr marL="0" lvl="0" indent="0" algn="l" rtl="0">
              <a:spcBef>
                <a:spcPts val="0"/>
              </a:spcBef>
              <a:spcAft>
                <a:spcPts val="0"/>
              </a:spcAft>
              <a:buNone/>
            </a:pPr>
            <a:r>
              <a:rPr lang="en"/>
              <a:t>Guess the brown spot (example from CSL In Sessioin)</a:t>
            </a:r>
            <a:endParaRPr/>
          </a:p>
          <a:p>
            <a:pPr marL="0" lvl="0" indent="0" algn="l" rtl="0">
              <a:spcBef>
                <a:spcPts val="0"/>
              </a:spcBef>
              <a:spcAft>
                <a:spcPts val="0"/>
              </a:spcAft>
              <a:buNone/>
            </a:pPr>
            <a:r>
              <a:rPr lang="en"/>
              <a:t>broken spine</a:t>
            </a:r>
            <a:endParaRPr/>
          </a:p>
          <a:p>
            <a:pPr marL="0" lvl="0" indent="0" algn="l" rtl="0">
              <a:spcBef>
                <a:spcPts val="0"/>
              </a:spcBef>
              <a:spcAft>
                <a:spcPts val="0"/>
              </a:spcAft>
              <a:buNone/>
            </a:pPr>
            <a:r>
              <a:rPr lang="en"/>
              <a:t>pages falling out</a:t>
            </a:r>
            <a:endParaRPr/>
          </a:p>
          <a:p>
            <a:pPr marL="0" lvl="0" indent="0" algn="l" rtl="0">
              <a:spcBef>
                <a:spcPts val="0"/>
              </a:spcBef>
              <a:spcAft>
                <a:spcPts val="0"/>
              </a:spcAft>
              <a:buNone/>
            </a:pPr>
            <a:r>
              <a:rPr lang="en"/>
              <a:t>ripped/written/colored on pages</a:t>
            </a:r>
            <a:endParaRPr/>
          </a:p>
          <a:p>
            <a:pPr marL="0" lvl="0" indent="0" algn="l" rtl="0">
              <a:spcBef>
                <a:spcPts val="0"/>
              </a:spcBef>
              <a:spcAft>
                <a:spcPts val="0"/>
              </a:spcAft>
              <a:buNone/>
            </a:pPr>
            <a:r>
              <a:rPr lang="en"/>
              <a:t>defacing - crossed out words, highlighting, margin comments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9279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350d3a668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4350d3a66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book also smells significantly of essential oils!</a:t>
            </a:r>
            <a:endParaRPr dirty="0"/>
          </a:p>
        </p:txBody>
      </p:sp>
    </p:spTree>
    <p:extLst>
      <p:ext uri="{BB962C8B-B14F-4D97-AF65-F5344CB8AC3E}">
        <p14:creationId xmlns:p14="http://schemas.microsoft.com/office/powerpoint/2010/main" val="2719337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350d3a668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350d3a66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YTD Circ: 5</a:t>
            </a:r>
            <a:endParaRPr dirty="0"/>
          </a:p>
          <a:p>
            <a:pPr marL="0" lvl="0" indent="0" algn="l" rtl="0">
              <a:spcBef>
                <a:spcPts val="0"/>
              </a:spcBef>
              <a:spcAft>
                <a:spcPts val="0"/>
              </a:spcAft>
              <a:buNone/>
            </a:pPr>
            <a:r>
              <a:rPr lang="en" dirty="0"/>
              <a:t>Life Circ: 24</a:t>
            </a:r>
            <a:endParaRPr dirty="0"/>
          </a:p>
          <a:p>
            <a:pPr marL="0" lvl="0" indent="0" algn="l" rtl="0">
              <a:spcBef>
                <a:spcPts val="0"/>
              </a:spcBef>
              <a:spcAft>
                <a:spcPts val="0"/>
              </a:spcAft>
              <a:buNone/>
            </a:pPr>
            <a:r>
              <a:rPr lang="en" dirty="0"/>
              <a:t>Added 4/12/2016</a:t>
            </a:r>
            <a:endParaRPr dirty="0"/>
          </a:p>
          <a:p>
            <a:pPr marL="0" lvl="0" indent="0" algn="l" rtl="0">
              <a:spcBef>
                <a:spcPts val="0"/>
              </a:spcBef>
              <a:spcAft>
                <a:spcPts val="0"/>
              </a:spcAft>
              <a:buNone/>
            </a:pPr>
            <a:r>
              <a:rPr lang="en" dirty="0"/>
              <a:t>17 Active copies w/ 3 out</a:t>
            </a:r>
            <a:endParaRPr dirty="0"/>
          </a:p>
          <a:p>
            <a:pPr marL="0" lvl="0" indent="0" algn="l" rtl="0">
              <a:spcBef>
                <a:spcPts val="0"/>
              </a:spcBef>
              <a:spcAft>
                <a:spcPts val="0"/>
              </a:spcAft>
              <a:buNone/>
            </a:pPr>
            <a:r>
              <a:rPr lang="en" dirty="0"/>
              <a:t>Last Circ 9/24/2018</a:t>
            </a:r>
            <a:endParaRPr dirty="0"/>
          </a:p>
        </p:txBody>
      </p:sp>
    </p:spTree>
    <p:extLst>
      <p:ext uri="{BB962C8B-B14F-4D97-AF65-F5344CB8AC3E}">
        <p14:creationId xmlns:p14="http://schemas.microsoft.com/office/powerpoint/2010/main" val="169815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45ad7065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45ad70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book has not circulated in 4+ years</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235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45ad706d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445ad706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book also smells significantly of essential oils!</a:t>
            </a:r>
            <a:endParaRPr dirty="0"/>
          </a:p>
        </p:txBody>
      </p:sp>
    </p:spTree>
    <p:extLst>
      <p:ext uri="{BB962C8B-B14F-4D97-AF65-F5344CB8AC3E}">
        <p14:creationId xmlns:p14="http://schemas.microsoft.com/office/powerpoint/2010/main" val="341455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6041a5ef1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6041a5ef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Monica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Build in checks that allow people of all staff levels to get involved but everyone is not necessarily the final decision maker. At DPL it varies by location.</a:t>
            </a:r>
            <a:endParaRPr dirty="0"/>
          </a:p>
          <a:p>
            <a:pPr marL="0" lvl="0" indent="0" algn="l" rtl="0">
              <a:spcBef>
                <a:spcPts val="0"/>
              </a:spcBef>
              <a:spcAft>
                <a:spcPts val="0"/>
              </a:spcAft>
              <a:buNone/>
            </a:pPr>
            <a:r>
              <a:rPr lang="en" dirty="0"/>
              <a:t>Smiley with their “Weedatorium”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Informed judgment can be a double edged sword from a tiny fleck requiring a sticky note with an arrow to “this book with the block falling out can circulate one more time”.</a:t>
            </a:r>
            <a:endParaRPr dirty="0"/>
          </a:p>
          <a:p>
            <a:pPr marL="0" lvl="0" indent="0" algn="l" rtl="0">
              <a:spcBef>
                <a:spcPts val="0"/>
              </a:spcBef>
              <a:spcAft>
                <a:spcPts val="0"/>
              </a:spcAft>
              <a:buNone/>
            </a:pPr>
            <a:r>
              <a:rPr lang="en" dirty="0"/>
              <a:t>Maintaining a balance between following weeding standards and being empowered to make reasonable decisions for your branch (while we might weed items where more than 20 items exist and less than 10 are checked out, can you apply that ratio to other items circulating poorly</a:t>
            </a:r>
            <a:endParaRPr dirty="0"/>
          </a:p>
          <a:p>
            <a:pPr marL="0" lvl="0" indent="0" algn="l" rtl="0">
              <a:spcBef>
                <a:spcPts val="0"/>
              </a:spcBef>
              <a:spcAft>
                <a:spcPts val="0"/>
              </a:spcAft>
              <a:buNone/>
            </a:pPr>
            <a:r>
              <a:rPr lang="en" dirty="0"/>
              <a:t>Have someone for when you are second guessing, but be careful not to pass the buck, e.g. this item that came in delivery to our last copies team with a note that says, “This may need to be weeded”</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614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fafc0dee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5fafc0de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 (quick) Each location or library system can scale the ideas for what works at *your* library. Size?</a:t>
            </a:r>
            <a:endParaRPr/>
          </a:p>
          <a:p>
            <a:pPr marL="0" lvl="0" indent="0" algn="l" rtl="0">
              <a:spcBef>
                <a:spcPts val="0"/>
              </a:spcBef>
              <a:spcAft>
                <a:spcPts val="0"/>
              </a:spcAft>
              <a:buNone/>
            </a:pPr>
            <a:r>
              <a:rPr lang="en"/>
              <a:t>371,854 items at Central vs. 12,109 items at Smiley (3.3% of what is on the shelf at Central)</a:t>
            </a:r>
            <a:endParaRPr/>
          </a:p>
        </p:txBody>
      </p:sp>
    </p:spTree>
    <p:extLst>
      <p:ext uri="{BB962C8B-B14F-4D97-AF65-F5344CB8AC3E}">
        <p14:creationId xmlns:p14="http://schemas.microsoft.com/office/powerpoint/2010/main" val="2637971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65718308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6571830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 → Current state or needs assessment. What’s going well? Where is there room for improvement?</a:t>
            </a:r>
            <a:endParaRPr/>
          </a:p>
        </p:txBody>
      </p:sp>
    </p:spTree>
    <p:extLst>
      <p:ext uri="{BB962C8B-B14F-4D97-AF65-F5344CB8AC3E}">
        <p14:creationId xmlns:p14="http://schemas.microsoft.com/office/powerpoint/2010/main" val="1740724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7652c1cc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7652c1c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 Team meetings, representatives (with the expectation of disseminating information), trainings, google group, meeting notes (digested for managers), buddies, Google Drive folder, binders, whiteboard, email and email groups, forms → it doesn’t have to be high tech (we use paper logs). Meetings also include speaking with other departments to work out finer points of policy (should we keep buying children’s music CDs; REF and B&amp;B developing guidelines) How do we get things to CDO &amp; TAS? Courteous emails!  I am not tied to these images.- MW Everyone was invited to join (with supervisor approval)  </a:t>
            </a:r>
            <a:endParaRPr/>
          </a:p>
        </p:txBody>
      </p:sp>
    </p:spTree>
    <p:extLst>
      <p:ext uri="{BB962C8B-B14F-4D97-AF65-F5344CB8AC3E}">
        <p14:creationId xmlns:p14="http://schemas.microsoft.com/office/powerpoint/2010/main" val="1076725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76ebabd4b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6ebabd4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 Annual weeding calendar departments and branches to come up with specific guidelines for each area of the library for non-conditional weeding., Established guidelines for and shared out who does what (CDO &amp; TAS forms, roles established in CM 101, buddies to steer people in the right direction). Worked with  Google Drive has been so important-- documents kept up to date, easily shared, commenting, virtual meetings.  We gave up on the intranet.  Is it Used (Grubby), Is it Useful (</a:t>
            </a:r>
            <a:endParaRPr/>
          </a:p>
        </p:txBody>
      </p:sp>
    </p:spTree>
    <p:extLst>
      <p:ext uri="{BB962C8B-B14F-4D97-AF65-F5344CB8AC3E}">
        <p14:creationId xmlns:p14="http://schemas.microsoft.com/office/powerpoint/2010/main" val="66668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65718308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657183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a:t>
            </a:r>
            <a:endParaRPr/>
          </a:p>
        </p:txBody>
      </p:sp>
    </p:spTree>
    <p:extLst>
      <p:ext uri="{BB962C8B-B14F-4D97-AF65-F5344CB8AC3E}">
        <p14:creationId xmlns:p14="http://schemas.microsoft.com/office/powerpoint/2010/main" val="600964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7c8e31252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7c8e3125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 Annual weeding calendar departments and branches to come up with specific guidelines for each area of the library for non-conditional weeding., Established guidelines for and shared out who does what (CDO &amp; TAS forms, roles established in CM 101, buddies to steer people in the right direction). Worked with  Google Drive has been so important-- documents kept up to date, easily shared, commenting, virtual meetings.  We gave up on the intranet. </a:t>
            </a:r>
            <a:endParaRPr/>
          </a:p>
        </p:txBody>
      </p:sp>
    </p:spTree>
    <p:extLst>
      <p:ext uri="{BB962C8B-B14F-4D97-AF65-F5344CB8AC3E}">
        <p14:creationId xmlns:p14="http://schemas.microsoft.com/office/powerpoint/2010/main" val="2023888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5740f016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5740f01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 CM buddies → design training for CM topics and also reporting software. Have small email group</a:t>
            </a:r>
            <a:endParaRPr/>
          </a:p>
        </p:txBody>
      </p:sp>
    </p:spTree>
    <p:extLst>
      <p:ext uri="{BB962C8B-B14F-4D97-AF65-F5344CB8AC3E}">
        <p14:creationId xmlns:p14="http://schemas.microsoft.com/office/powerpoint/2010/main" val="1837993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7c8e3125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7c8e3125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Becker</a:t>
            </a:r>
            <a:endParaRPr/>
          </a:p>
          <a:p>
            <a:pPr marL="0" lvl="0" indent="0" algn="l" rtl="0">
              <a:lnSpc>
                <a:spcPct val="115000"/>
              </a:lnSpc>
              <a:spcBef>
                <a:spcPts val="1600"/>
              </a:spcBef>
              <a:spcAft>
                <a:spcPts val="1600"/>
              </a:spcAft>
              <a:buNone/>
            </a:pPr>
            <a:r>
              <a:rPr lang="en"/>
              <a:t>Also using volunteers &amp; how</a:t>
            </a:r>
            <a:endParaRPr/>
          </a:p>
        </p:txBody>
      </p:sp>
    </p:spTree>
    <p:extLst>
      <p:ext uri="{BB962C8B-B14F-4D97-AF65-F5344CB8AC3E}">
        <p14:creationId xmlns:p14="http://schemas.microsoft.com/office/powerpoint/2010/main" val="4008211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7c8e31252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7c8e31252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a:t>
            </a:r>
            <a:endParaRPr/>
          </a:p>
        </p:txBody>
      </p:sp>
    </p:spTree>
    <p:extLst>
      <p:ext uri="{BB962C8B-B14F-4D97-AF65-F5344CB8AC3E}">
        <p14:creationId xmlns:p14="http://schemas.microsoft.com/office/powerpoint/2010/main" val="4267492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7633b84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7633b84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 Creation of the culture: anecdata. In our case, success has been varied but the impact is noticeable. Chicken and egg change and collection maintenance. All libraries are increasingly data-driven and getting people involved in data collection. People will treat a beautiful collection well</a:t>
            </a:r>
            <a:endParaRPr/>
          </a:p>
        </p:txBody>
      </p:sp>
    </p:spTree>
    <p:extLst>
      <p:ext uri="{BB962C8B-B14F-4D97-AF65-F5344CB8AC3E}">
        <p14:creationId xmlns:p14="http://schemas.microsoft.com/office/powerpoint/2010/main" val="2564343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657183087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65718308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a:t>
            </a:r>
            <a:endParaRPr/>
          </a:p>
        </p:txBody>
      </p:sp>
    </p:spTree>
    <p:extLst>
      <p:ext uri="{BB962C8B-B14F-4D97-AF65-F5344CB8AC3E}">
        <p14:creationId xmlns:p14="http://schemas.microsoft.com/office/powerpoint/2010/main" val="2476630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856730e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5856730e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 - Sam Gary spent a year gathering the numbers on how our collection was circulating. How many items were on the shelf vs checked out, etc. We determined that some collections had too much room &amp; some didn’t have enough (Teen, Adult fiction, High Kids Circ). Added shelving and moved collections to give them more visibility.</a:t>
            </a:r>
            <a:r>
              <a:rPr lang="en" sz="1000">
                <a:solidFill>
                  <a:srgbClr val="222222"/>
                </a:solidFill>
                <a:highlight>
                  <a:srgbClr val="FFFFFF"/>
                </a:highlight>
                <a:latin typeface="Verdana"/>
                <a:ea typeface="Verdana"/>
                <a:cs typeface="Verdana"/>
                <a:sym typeface="Verdana"/>
              </a:rPr>
              <a:t>7983 fewer adult DVDs on shelf than projected</a:t>
            </a:r>
            <a:endParaRPr sz="1000">
              <a:solidFill>
                <a:srgbClr val="222222"/>
              </a:solidFill>
              <a:highlight>
                <a:srgbClr val="FFFFFF"/>
              </a:highlight>
              <a:latin typeface="Verdana"/>
              <a:ea typeface="Verdana"/>
              <a:cs typeface="Verdana"/>
              <a:sym typeface="Verdana"/>
            </a:endParaRPr>
          </a:p>
          <a:p>
            <a:pPr marL="457200" marR="139700" lvl="0" indent="-292100" algn="l" rtl="0">
              <a:lnSpc>
                <a:spcPct val="115000"/>
              </a:lnSpc>
              <a:spcBef>
                <a:spcPts val="400"/>
              </a:spcBef>
              <a:spcAft>
                <a:spcPts val="0"/>
              </a:spcAft>
              <a:buClr>
                <a:srgbClr val="222222"/>
              </a:buClr>
              <a:buSzPts val="1000"/>
              <a:buFont typeface="Verdana"/>
              <a:buChar char="●"/>
            </a:pPr>
            <a:r>
              <a:rPr lang="en" sz="1000">
                <a:solidFill>
                  <a:srgbClr val="222222"/>
                </a:solidFill>
                <a:highlight>
                  <a:srgbClr val="FFFFFF"/>
                </a:highlight>
                <a:latin typeface="Verdana"/>
                <a:ea typeface="Verdana"/>
                <a:cs typeface="Verdana"/>
                <a:sym typeface="Verdana"/>
              </a:rPr>
              <a:t>6432 fewer children’s DVDs on shelf than projected</a:t>
            </a:r>
            <a:endParaRPr sz="1000">
              <a:solidFill>
                <a:srgbClr val="222222"/>
              </a:solidFill>
              <a:highlight>
                <a:srgbClr val="FFFFFF"/>
              </a:highlight>
              <a:latin typeface="Verdana"/>
              <a:ea typeface="Verdana"/>
              <a:cs typeface="Verdana"/>
              <a:sym typeface="Verdana"/>
            </a:endParaRPr>
          </a:p>
          <a:p>
            <a:pPr marL="457200" marR="139700" lvl="0" indent="-292100" algn="l" rtl="0">
              <a:lnSpc>
                <a:spcPct val="115000"/>
              </a:lnSpc>
              <a:spcBef>
                <a:spcPts val="0"/>
              </a:spcBef>
              <a:spcAft>
                <a:spcPts val="0"/>
              </a:spcAft>
              <a:buClr>
                <a:srgbClr val="222222"/>
              </a:buClr>
              <a:buSzPts val="1000"/>
              <a:buFont typeface="Verdana"/>
              <a:buChar char="●"/>
            </a:pPr>
            <a:r>
              <a:rPr lang="en" sz="1000">
                <a:solidFill>
                  <a:srgbClr val="222222"/>
                </a:solidFill>
                <a:highlight>
                  <a:srgbClr val="FFFFFF"/>
                </a:highlight>
                <a:latin typeface="Verdana"/>
                <a:ea typeface="Verdana"/>
                <a:cs typeface="Verdana"/>
                <a:sym typeface="Verdana"/>
              </a:rPr>
              <a:t>2954 fewer adult fiction on shelf than projected</a:t>
            </a:r>
            <a:endParaRPr sz="1000">
              <a:solidFill>
                <a:srgbClr val="222222"/>
              </a:solidFill>
              <a:highlight>
                <a:srgbClr val="FFFFFF"/>
              </a:highlight>
              <a:latin typeface="Verdana"/>
              <a:ea typeface="Verdana"/>
              <a:cs typeface="Verdana"/>
              <a:sym typeface="Verdana"/>
            </a:endParaRPr>
          </a:p>
          <a:p>
            <a:pPr marL="457200" marR="139700" lvl="0" indent="-292100" algn="l" rtl="0">
              <a:lnSpc>
                <a:spcPct val="115000"/>
              </a:lnSpc>
              <a:spcBef>
                <a:spcPts val="0"/>
              </a:spcBef>
              <a:spcAft>
                <a:spcPts val="0"/>
              </a:spcAft>
              <a:buClr>
                <a:srgbClr val="222222"/>
              </a:buClr>
              <a:buSzPts val="1000"/>
              <a:buFont typeface="Verdana"/>
              <a:buChar char="●"/>
            </a:pPr>
            <a:r>
              <a:rPr lang="en" sz="1000">
                <a:solidFill>
                  <a:srgbClr val="222222"/>
                </a:solidFill>
                <a:highlight>
                  <a:srgbClr val="FFFFFF"/>
                </a:highlight>
                <a:latin typeface="Verdana"/>
                <a:ea typeface="Verdana"/>
                <a:cs typeface="Verdana"/>
                <a:sym typeface="Verdana"/>
              </a:rPr>
              <a:t>3690 more jFiction on shelf than projected</a:t>
            </a:r>
            <a:endParaRPr sz="1000">
              <a:solidFill>
                <a:srgbClr val="222222"/>
              </a:solidFill>
              <a:highlight>
                <a:srgbClr val="FFFFFF"/>
              </a:highlight>
              <a:latin typeface="Verdana"/>
              <a:ea typeface="Verdana"/>
              <a:cs typeface="Verdana"/>
              <a:sym typeface="Verdana"/>
            </a:endParaRPr>
          </a:p>
          <a:p>
            <a:pPr marL="457200" marR="139700" lvl="0" indent="-292100" algn="l" rtl="0">
              <a:lnSpc>
                <a:spcPct val="115000"/>
              </a:lnSpc>
              <a:spcBef>
                <a:spcPts val="0"/>
              </a:spcBef>
              <a:spcAft>
                <a:spcPts val="0"/>
              </a:spcAft>
              <a:buClr>
                <a:srgbClr val="222222"/>
              </a:buClr>
              <a:buSzPts val="1000"/>
              <a:buFont typeface="Verdana"/>
              <a:buChar char="●"/>
            </a:pPr>
            <a:r>
              <a:rPr lang="en" sz="1000">
                <a:solidFill>
                  <a:srgbClr val="222222"/>
                </a:solidFill>
                <a:highlight>
                  <a:srgbClr val="FFFFFF"/>
                </a:highlight>
                <a:latin typeface="Verdana"/>
                <a:ea typeface="Verdana"/>
                <a:cs typeface="Verdana"/>
                <a:sym typeface="Verdana"/>
              </a:rPr>
              <a:t>2837 more jNonfiction than projected</a:t>
            </a:r>
            <a:endParaRPr sz="1000">
              <a:solidFill>
                <a:srgbClr val="222222"/>
              </a:solidFill>
              <a:highlight>
                <a:srgbClr val="FFFFFF"/>
              </a:highlight>
              <a:latin typeface="Verdana"/>
              <a:ea typeface="Verdana"/>
              <a:cs typeface="Verdana"/>
              <a:sym typeface="Verdana"/>
            </a:endParaRPr>
          </a:p>
          <a:p>
            <a:pPr marL="457200" marR="139700" lvl="0" indent="-292100" algn="l" rtl="0">
              <a:lnSpc>
                <a:spcPct val="115000"/>
              </a:lnSpc>
              <a:spcBef>
                <a:spcPts val="0"/>
              </a:spcBef>
              <a:spcAft>
                <a:spcPts val="0"/>
              </a:spcAft>
              <a:buClr>
                <a:srgbClr val="222222"/>
              </a:buClr>
              <a:buSzPts val="1000"/>
              <a:buFont typeface="Verdana"/>
              <a:buChar char="●"/>
            </a:pPr>
            <a:r>
              <a:rPr lang="en" sz="1000">
                <a:solidFill>
                  <a:srgbClr val="222222"/>
                </a:solidFill>
                <a:highlight>
                  <a:srgbClr val="FFFFFF"/>
                </a:highlight>
                <a:latin typeface="Verdana"/>
                <a:ea typeface="Verdana"/>
                <a:cs typeface="Verdana"/>
                <a:sym typeface="Verdana"/>
              </a:rPr>
              <a:t>1715 more jPicture Books than projected</a:t>
            </a:r>
            <a:endParaRPr sz="1000">
              <a:solidFill>
                <a:srgbClr val="222222"/>
              </a:solidFill>
              <a:highlight>
                <a:srgbClr val="FFFFFF"/>
              </a:highlight>
              <a:latin typeface="Verdana"/>
              <a:ea typeface="Verdana"/>
              <a:cs typeface="Verdana"/>
              <a:sym typeface="Verdana"/>
            </a:endParaRPr>
          </a:p>
          <a:p>
            <a:pPr marL="0" lvl="0" indent="0" algn="l" rtl="0">
              <a:spcBef>
                <a:spcPts val="0"/>
              </a:spcBef>
              <a:spcAft>
                <a:spcPts val="0"/>
              </a:spcAft>
              <a:buNone/>
            </a:pPr>
            <a:r>
              <a:rPr lang="en" sz="1000">
                <a:solidFill>
                  <a:srgbClr val="222222"/>
                </a:solidFill>
                <a:highlight>
                  <a:srgbClr val="FFFFFF"/>
                </a:highlight>
                <a:latin typeface="Verdana"/>
                <a:ea typeface="Verdana"/>
                <a:cs typeface="Verdana"/>
                <a:sym typeface="Verdana"/>
              </a:rPr>
              <a:t>2005 more adult nonfiction than projected </a:t>
            </a:r>
            <a:r>
              <a:rPr lang="en"/>
              <a:t> It works! </a:t>
            </a:r>
            <a:endParaRPr/>
          </a:p>
        </p:txBody>
      </p:sp>
    </p:spTree>
    <p:extLst>
      <p:ext uri="{BB962C8B-B14F-4D97-AF65-F5344CB8AC3E}">
        <p14:creationId xmlns:p14="http://schemas.microsoft.com/office/powerpoint/2010/main" val="1457844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7c8e31252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7c8e31252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a:t>
            </a:r>
            <a:endParaRPr/>
          </a:p>
        </p:txBody>
      </p:sp>
    </p:spTree>
    <p:extLst>
      <p:ext uri="{BB962C8B-B14F-4D97-AF65-F5344CB8AC3E}">
        <p14:creationId xmlns:p14="http://schemas.microsoft.com/office/powerpoint/2010/main" val="330957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76ebabd4b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76ebabd4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(Becker) </a:t>
            </a:r>
            <a:endParaRPr/>
          </a:p>
        </p:txBody>
      </p:sp>
    </p:spTree>
    <p:extLst>
      <p:ext uri="{BB962C8B-B14F-4D97-AF65-F5344CB8AC3E}">
        <p14:creationId xmlns:p14="http://schemas.microsoft.com/office/powerpoint/2010/main" val="154061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fafc0de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5fafc0d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(BECKER) Prefloating--local control, widely differing practices; Floating--culture shift, no one “owns” anything</a:t>
            </a:r>
            <a:endParaRPr dirty="0"/>
          </a:p>
          <a:p>
            <a:pPr marL="0" lvl="0" indent="0" algn="l" rtl="0">
              <a:spcBef>
                <a:spcPts val="0"/>
              </a:spcBef>
              <a:spcAft>
                <a:spcPts val="0"/>
              </a:spcAft>
              <a:buNone/>
            </a:pPr>
            <a:r>
              <a:rPr lang="en" dirty="0"/>
              <a:t>Small team to look at standardization &amp; options--needed support from management to implement ideas</a:t>
            </a:r>
            <a:endParaRPr dirty="0"/>
          </a:p>
          <a:p>
            <a:pPr marL="0" lvl="0" indent="0" algn="l" rtl="0">
              <a:spcBef>
                <a:spcPts val="0"/>
              </a:spcBef>
              <a:spcAft>
                <a:spcPts val="0"/>
              </a:spcAft>
              <a:buNone/>
            </a:pPr>
            <a:r>
              <a:rPr lang="en" dirty="0"/>
              <a:t>CM team formed--met monthly--subcomittees for tmtl, documentation, training</a:t>
            </a:r>
            <a:endParaRPr dirty="0"/>
          </a:p>
        </p:txBody>
      </p:sp>
    </p:spTree>
    <p:extLst>
      <p:ext uri="{BB962C8B-B14F-4D97-AF65-F5344CB8AC3E}">
        <p14:creationId xmlns:p14="http://schemas.microsoft.com/office/powerpoint/2010/main" val="359791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6041a5ef1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6041a5ef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BECKER Monthly calendar, which reports to run when, everyone weeds same section at same time, best for CDO in filling gaps/getting replacements</a:t>
            </a:r>
            <a:endParaRPr dirty="0"/>
          </a:p>
          <a:p>
            <a:pPr marL="0" lvl="0" indent="0" algn="l" rtl="0">
              <a:spcBef>
                <a:spcPts val="0"/>
              </a:spcBef>
              <a:spcAft>
                <a:spcPts val="0"/>
              </a:spcAft>
              <a:buNone/>
            </a:pPr>
            <a:r>
              <a:rPr lang="en" dirty="0"/>
              <a:t>More standardization--cracking down on local stickering, special sections--need consistency in ILS--if you don’t change it in Polaris, you can do what you like</a:t>
            </a:r>
            <a:endParaRPr dirty="0"/>
          </a:p>
          <a:p>
            <a:pPr marL="0" lvl="0" indent="0" algn="l" rtl="0">
              <a:spcBef>
                <a:spcPts val="0"/>
              </a:spcBef>
              <a:spcAft>
                <a:spcPts val="0"/>
              </a:spcAft>
              <a:buNone/>
            </a:pPr>
            <a:r>
              <a:rPr lang="en" dirty="0"/>
              <a:t>Detailed nonconditional guidelines--B &amp; B (CEN has a big, old collection)--health, business, tech, science, outdatedness</a:t>
            </a:r>
            <a:endParaRPr dirty="0"/>
          </a:p>
          <a:p>
            <a:pPr marL="0" lvl="0" indent="0" algn="l" rtl="0">
              <a:spcBef>
                <a:spcPts val="0"/>
              </a:spcBef>
              <a:spcAft>
                <a:spcPts val="0"/>
              </a:spcAft>
              <a:buNone/>
            </a:pPr>
            <a:r>
              <a:rPr lang="en" dirty="0"/>
              <a:t>Robust communication--google group (not just for reps), CM buddies, notes shared with managers to keep cm on their radar</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92174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6041a5ef1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6041a5ef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(Monica)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Our guiding philosophy - Why we weed?  For currency, for use, the items you see are the face of the library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first we met monthly - now we meet quarterly. </a:t>
            </a:r>
            <a:endParaRPr dirty="0"/>
          </a:p>
          <a:p>
            <a:pPr marL="0" lvl="0" indent="0" algn="l" rtl="0">
              <a:spcBef>
                <a:spcPts val="0"/>
              </a:spcBef>
              <a:spcAft>
                <a:spcPts val="0"/>
              </a:spcAft>
              <a:buNone/>
            </a:pPr>
            <a:r>
              <a:rPr lang="en" dirty="0"/>
              <a:t>Monthly Assignments (will talk about this more later) CM 101 training, CMBuddies Group to help hold everyone accountable. Following are how we talk to people about weeding. </a:t>
            </a:r>
            <a:endParaRPr dirty="0"/>
          </a:p>
          <a:p>
            <a:pPr marL="0" lvl="0" indent="0" algn="l" rtl="0">
              <a:spcBef>
                <a:spcPts val="0"/>
              </a:spcBef>
              <a:spcAft>
                <a:spcPts val="0"/>
              </a:spcAft>
              <a:buNone/>
            </a:pPr>
            <a:r>
              <a:rPr lang="en" dirty="0"/>
              <a:t>GUIDING Philosophy → why → weeding is important but not the be-all, end-all</a:t>
            </a:r>
            <a:endParaRPr dirty="0"/>
          </a:p>
        </p:txBody>
      </p:sp>
    </p:spTree>
    <p:extLst>
      <p:ext uri="{BB962C8B-B14F-4D97-AF65-F5344CB8AC3E}">
        <p14:creationId xmlns:p14="http://schemas.microsoft.com/office/powerpoint/2010/main" val="394043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6fab57742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6fab5774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a:t>
            </a:r>
            <a:endParaRPr/>
          </a:p>
          <a:p>
            <a:pPr marL="0" lvl="0" indent="0" algn="l" rtl="0">
              <a:spcBef>
                <a:spcPts val="0"/>
              </a:spcBef>
              <a:spcAft>
                <a:spcPts val="0"/>
              </a:spcAft>
              <a:buNone/>
            </a:pPr>
            <a:endParaRPr/>
          </a:p>
          <a:p>
            <a:pPr marL="0" lvl="0" indent="0" algn="l" rtl="0">
              <a:spcBef>
                <a:spcPts val="0"/>
              </a:spcBef>
              <a:spcAft>
                <a:spcPts val="0"/>
              </a:spcAft>
              <a:buNone/>
            </a:pPr>
            <a:r>
              <a:rPr lang="en"/>
              <a:t>How do you get started weeding?  How do you convince the reluctant weeder?</a:t>
            </a:r>
            <a:endParaRPr/>
          </a:p>
        </p:txBody>
      </p:sp>
    </p:spTree>
    <p:extLst>
      <p:ext uri="{BB962C8B-B14F-4D97-AF65-F5344CB8AC3E}">
        <p14:creationId xmlns:p14="http://schemas.microsoft.com/office/powerpoint/2010/main" val="41448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6fab5774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6fab577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a:t>
            </a:r>
            <a:endParaRPr/>
          </a:p>
          <a:p>
            <a:pPr marL="0" lvl="0" indent="0" algn="l" rtl="0">
              <a:spcBef>
                <a:spcPts val="0"/>
              </a:spcBef>
              <a:spcAft>
                <a:spcPts val="0"/>
              </a:spcAft>
              <a:buNone/>
            </a:pPr>
            <a:endParaRPr/>
          </a:p>
          <a:p>
            <a:pPr marL="0" lvl="0" indent="0" algn="l" rtl="0">
              <a:spcBef>
                <a:spcPts val="0"/>
              </a:spcBef>
              <a:spcAft>
                <a:spcPts val="0"/>
              </a:spcAft>
              <a:buNone/>
            </a:pPr>
            <a:r>
              <a:rPr lang="en"/>
              <a:t>Numbers established with the help of the Library board through research of other library districts.</a:t>
            </a:r>
            <a:endParaRPr/>
          </a:p>
          <a:p>
            <a:pPr marL="0" lvl="0" indent="0" algn="l" rtl="0">
              <a:spcBef>
                <a:spcPts val="0"/>
              </a:spcBef>
              <a:spcAft>
                <a:spcPts val="0"/>
              </a:spcAft>
              <a:buNone/>
            </a:pPr>
            <a:r>
              <a:rPr lang="en"/>
              <a:t>While some titles don’t make it this far, many will circulate as much as 100 times. (18,626 items over 100 circs!)</a:t>
            </a:r>
            <a:endParaRPr/>
          </a:p>
          <a:p>
            <a:pPr marL="0" lvl="0" indent="0" algn="l" rtl="0">
              <a:spcBef>
                <a:spcPts val="0"/>
              </a:spcBef>
              <a:spcAft>
                <a:spcPts val="0"/>
              </a:spcAft>
              <a:buNone/>
            </a:pPr>
            <a:r>
              <a:rPr lang="en"/>
              <a:t>This helps you cope when the new Disney travel guide falls into the Gulf of Mexico</a:t>
            </a:r>
            <a:endParaRPr/>
          </a:p>
        </p:txBody>
      </p:sp>
    </p:spTree>
    <p:extLst>
      <p:ext uri="{BB962C8B-B14F-4D97-AF65-F5344CB8AC3E}">
        <p14:creationId xmlns:p14="http://schemas.microsoft.com/office/powerpoint/2010/main" val="186627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6041a5ef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6041a5e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Monica How to be a rockstar from the 1980s</a:t>
            </a:r>
            <a:endParaRPr/>
          </a:p>
          <a:p>
            <a:pPr marL="0" lvl="0" indent="0" algn="l" rtl="0">
              <a:spcBef>
                <a:spcPts val="0"/>
              </a:spcBef>
              <a:spcAft>
                <a:spcPts val="0"/>
              </a:spcAft>
              <a:buNone/>
            </a:pPr>
            <a:r>
              <a:rPr lang="en"/>
              <a:t>Marketing on Myspace, Windows XP, Birds of the USSR, Atkins Diet</a:t>
            </a:r>
            <a:endParaRPr/>
          </a:p>
          <a:p>
            <a:pPr marL="0" lvl="0" indent="0" algn="l" rtl="0">
              <a:spcBef>
                <a:spcPts val="0"/>
              </a:spcBef>
              <a:spcAft>
                <a:spcPts val="0"/>
              </a:spcAft>
              <a:buNone/>
            </a:pPr>
            <a:r>
              <a:rPr lang="en"/>
              <a:t>Who is asking for or using the item?  Is it worth keeping for one customer?  We are serving our communities with limited budgets, space, time, and resources.  For many, we can access titles through Prospector and ILL.  </a:t>
            </a:r>
            <a:endParaRPr/>
          </a:p>
          <a:p>
            <a:pPr marL="0" lvl="0" indent="0" algn="l" rtl="0">
              <a:spcBef>
                <a:spcPts val="0"/>
              </a:spcBef>
              <a:spcAft>
                <a:spcPts val="0"/>
              </a:spcAft>
              <a:buNone/>
            </a:pPr>
            <a:r>
              <a:rPr lang="en"/>
              <a:t>Are they getting good usage from it?  Just because they take it home, did it benefit them.</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Computer books on Windows XP, Atkins Diet, </a:t>
            </a:r>
            <a:endParaRPr/>
          </a:p>
          <a:p>
            <a:pPr marL="0" lvl="0" indent="0" algn="l" rtl="0">
              <a:spcBef>
                <a:spcPts val="0"/>
              </a:spcBef>
              <a:spcAft>
                <a:spcPts val="0"/>
              </a:spcAft>
              <a:buNone/>
            </a:pPr>
            <a:r>
              <a:rPr lang="en"/>
              <a:t>Is it just one customer who wants the stamp catalog? Is it worth keeping for one customer? We’re serving all of Denver with limited budget, space, time, resources</a:t>
            </a:r>
            <a:endParaRPr/>
          </a:p>
          <a:p>
            <a:pPr marL="0" lvl="0" indent="0" algn="l" rtl="0">
              <a:spcBef>
                <a:spcPts val="0"/>
              </a:spcBef>
              <a:spcAft>
                <a:spcPts val="0"/>
              </a:spcAft>
              <a:buNone/>
            </a:pPr>
            <a:r>
              <a:rPr lang="en"/>
              <a:t>prospector, ILL</a:t>
            </a:r>
            <a:endParaRPr/>
          </a:p>
        </p:txBody>
      </p:sp>
    </p:spTree>
    <p:extLst>
      <p:ext uri="{BB962C8B-B14F-4D97-AF65-F5344CB8AC3E}">
        <p14:creationId xmlns:p14="http://schemas.microsoft.com/office/powerpoint/2010/main" val="859642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507252" y="3409675"/>
            <a:ext cx="1268567"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grpSp>
        <p:nvGrpSpPr>
          <p:cNvPr id="29" name="Google Shape;29;p2"/>
          <p:cNvGrpSpPr/>
          <p:nvPr/>
        </p:nvGrpSpPr>
        <p:grpSpPr>
          <a:xfrm>
            <a:off x="3782627" y="0"/>
            <a:ext cx="2860554"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46" name="Google Shape;46;p2"/>
          <p:cNvSpPr txBox="1">
            <a:spLocks noGrp="1"/>
          </p:cNvSpPr>
          <p:nvPr>
            <p:ph type="ctrTitle"/>
          </p:nvPr>
        </p:nvSpPr>
        <p:spPr>
          <a:xfrm>
            <a:off x="618000" y="1613813"/>
            <a:ext cx="3191625" cy="18729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2700">
                <a:solidFill>
                  <a:schemeClr val="lt1"/>
                </a:solidFill>
              </a:defRPr>
            </a:lvl1pPr>
            <a:lvl2pPr lvl="1">
              <a:spcBef>
                <a:spcPts val="0"/>
              </a:spcBef>
              <a:spcAft>
                <a:spcPts val="0"/>
              </a:spcAft>
              <a:buClr>
                <a:schemeClr val="lt1"/>
              </a:buClr>
              <a:buSzPts val="3600"/>
              <a:buNone/>
              <a:defRPr sz="2700">
                <a:solidFill>
                  <a:schemeClr val="lt1"/>
                </a:solidFill>
              </a:defRPr>
            </a:lvl2pPr>
            <a:lvl3pPr lvl="2">
              <a:spcBef>
                <a:spcPts val="0"/>
              </a:spcBef>
              <a:spcAft>
                <a:spcPts val="0"/>
              </a:spcAft>
              <a:buClr>
                <a:schemeClr val="lt1"/>
              </a:buClr>
              <a:buSzPts val="3600"/>
              <a:buNone/>
              <a:defRPr sz="2700">
                <a:solidFill>
                  <a:schemeClr val="lt1"/>
                </a:solidFill>
              </a:defRPr>
            </a:lvl3pPr>
            <a:lvl4pPr lvl="3">
              <a:spcBef>
                <a:spcPts val="0"/>
              </a:spcBef>
              <a:spcAft>
                <a:spcPts val="0"/>
              </a:spcAft>
              <a:buClr>
                <a:schemeClr val="lt1"/>
              </a:buClr>
              <a:buSzPts val="3600"/>
              <a:buNone/>
              <a:defRPr sz="2700">
                <a:solidFill>
                  <a:schemeClr val="lt1"/>
                </a:solidFill>
              </a:defRPr>
            </a:lvl4pPr>
            <a:lvl5pPr lvl="4">
              <a:spcBef>
                <a:spcPts val="0"/>
              </a:spcBef>
              <a:spcAft>
                <a:spcPts val="0"/>
              </a:spcAft>
              <a:buClr>
                <a:schemeClr val="lt1"/>
              </a:buClr>
              <a:buSzPts val="3600"/>
              <a:buNone/>
              <a:defRPr sz="2700">
                <a:solidFill>
                  <a:schemeClr val="lt1"/>
                </a:solidFill>
              </a:defRPr>
            </a:lvl5pPr>
            <a:lvl6pPr lvl="5">
              <a:spcBef>
                <a:spcPts val="0"/>
              </a:spcBef>
              <a:spcAft>
                <a:spcPts val="0"/>
              </a:spcAft>
              <a:buClr>
                <a:schemeClr val="lt1"/>
              </a:buClr>
              <a:buSzPts val="3600"/>
              <a:buNone/>
              <a:defRPr sz="2700">
                <a:solidFill>
                  <a:schemeClr val="lt1"/>
                </a:solidFill>
              </a:defRPr>
            </a:lvl6pPr>
            <a:lvl7pPr lvl="6">
              <a:spcBef>
                <a:spcPts val="0"/>
              </a:spcBef>
              <a:spcAft>
                <a:spcPts val="0"/>
              </a:spcAft>
              <a:buClr>
                <a:schemeClr val="lt1"/>
              </a:buClr>
              <a:buSzPts val="3600"/>
              <a:buNone/>
              <a:defRPr sz="2700">
                <a:solidFill>
                  <a:schemeClr val="lt1"/>
                </a:solidFill>
              </a:defRPr>
            </a:lvl7pPr>
            <a:lvl8pPr lvl="7">
              <a:spcBef>
                <a:spcPts val="0"/>
              </a:spcBef>
              <a:spcAft>
                <a:spcPts val="0"/>
              </a:spcAft>
              <a:buClr>
                <a:schemeClr val="lt1"/>
              </a:buClr>
              <a:buSzPts val="3600"/>
              <a:buNone/>
              <a:defRPr sz="2700">
                <a:solidFill>
                  <a:schemeClr val="lt1"/>
                </a:solidFill>
              </a:defRPr>
            </a:lvl8pPr>
            <a:lvl9pPr lvl="8">
              <a:spcBef>
                <a:spcPts val="0"/>
              </a:spcBef>
              <a:spcAft>
                <a:spcPts val="0"/>
              </a:spcAft>
              <a:buClr>
                <a:schemeClr val="lt1"/>
              </a:buClr>
              <a:buSzPts val="3600"/>
              <a:buNone/>
              <a:defRPr sz="2700">
                <a:solidFill>
                  <a:schemeClr val="lt1"/>
                </a:solidFill>
              </a:defRPr>
            </a:lvl9pPr>
          </a:lstStyle>
          <a:p>
            <a:endParaRPr/>
          </a:p>
        </p:txBody>
      </p:sp>
      <p:sp>
        <p:nvSpPr>
          <p:cNvPr id="47" name="Google Shape;47;p2"/>
          <p:cNvSpPr txBox="1">
            <a:spLocks noGrp="1"/>
          </p:cNvSpPr>
          <p:nvPr>
            <p:ph type="subTitle" idx="1"/>
          </p:nvPr>
        </p:nvSpPr>
        <p:spPr>
          <a:xfrm>
            <a:off x="618000" y="3596300"/>
            <a:ext cx="3191625" cy="6954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200">
                <a:solidFill>
                  <a:schemeClr val="lt1"/>
                </a:solidFill>
              </a:defRPr>
            </a:lvl1pPr>
            <a:lvl2pPr lvl="1">
              <a:lnSpc>
                <a:spcPct val="100000"/>
              </a:lnSpc>
              <a:spcBef>
                <a:spcPts val="0"/>
              </a:spcBef>
              <a:spcAft>
                <a:spcPts val="0"/>
              </a:spcAft>
              <a:buClr>
                <a:schemeClr val="lt1"/>
              </a:buClr>
              <a:buSzPts val="1600"/>
              <a:buNone/>
              <a:defRPr sz="1200">
                <a:solidFill>
                  <a:schemeClr val="lt1"/>
                </a:solidFill>
              </a:defRPr>
            </a:lvl2pPr>
            <a:lvl3pPr lvl="2">
              <a:lnSpc>
                <a:spcPct val="100000"/>
              </a:lnSpc>
              <a:spcBef>
                <a:spcPts val="0"/>
              </a:spcBef>
              <a:spcAft>
                <a:spcPts val="0"/>
              </a:spcAft>
              <a:buClr>
                <a:schemeClr val="lt1"/>
              </a:buClr>
              <a:buSzPts val="1600"/>
              <a:buNone/>
              <a:defRPr sz="1200">
                <a:solidFill>
                  <a:schemeClr val="lt1"/>
                </a:solidFill>
              </a:defRPr>
            </a:lvl3pPr>
            <a:lvl4pPr lvl="3">
              <a:lnSpc>
                <a:spcPct val="100000"/>
              </a:lnSpc>
              <a:spcBef>
                <a:spcPts val="0"/>
              </a:spcBef>
              <a:spcAft>
                <a:spcPts val="0"/>
              </a:spcAft>
              <a:buClr>
                <a:schemeClr val="lt1"/>
              </a:buClr>
              <a:buSzPts val="1600"/>
              <a:buNone/>
              <a:defRPr sz="1200">
                <a:solidFill>
                  <a:schemeClr val="lt1"/>
                </a:solidFill>
              </a:defRPr>
            </a:lvl4pPr>
            <a:lvl5pPr lvl="4">
              <a:lnSpc>
                <a:spcPct val="100000"/>
              </a:lnSpc>
              <a:spcBef>
                <a:spcPts val="0"/>
              </a:spcBef>
              <a:spcAft>
                <a:spcPts val="0"/>
              </a:spcAft>
              <a:buClr>
                <a:schemeClr val="lt1"/>
              </a:buClr>
              <a:buSzPts val="1600"/>
              <a:buNone/>
              <a:defRPr sz="1200">
                <a:solidFill>
                  <a:schemeClr val="lt1"/>
                </a:solidFill>
              </a:defRPr>
            </a:lvl5pPr>
            <a:lvl6pPr lvl="5">
              <a:lnSpc>
                <a:spcPct val="100000"/>
              </a:lnSpc>
              <a:spcBef>
                <a:spcPts val="0"/>
              </a:spcBef>
              <a:spcAft>
                <a:spcPts val="0"/>
              </a:spcAft>
              <a:buClr>
                <a:schemeClr val="lt1"/>
              </a:buClr>
              <a:buSzPts val="1600"/>
              <a:buNone/>
              <a:defRPr sz="1200">
                <a:solidFill>
                  <a:schemeClr val="lt1"/>
                </a:solidFill>
              </a:defRPr>
            </a:lvl6pPr>
            <a:lvl7pPr lvl="6">
              <a:lnSpc>
                <a:spcPct val="100000"/>
              </a:lnSpc>
              <a:spcBef>
                <a:spcPts val="0"/>
              </a:spcBef>
              <a:spcAft>
                <a:spcPts val="0"/>
              </a:spcAft>
              <a:buClr>
                <a:schemeClr val="lt1"/>
              </a:buClr>
              <a:buSzPts val="1600"/>
              <a:buNone/>
              <a:defRPr sz="1200">
                <a:solidFill>
                  <a:schemeClr val="lt1"/>
                </a:solidFill>
              </a:defRPr>
            </a:lvl7pPr>
            <a:lvl8pPr lvl="7">
              <a:lnSpc>
                <a:spcPct val="100000"/>
              </a:lnSpc>
              <a:spcBef>
                <a:spcPts val="0"/>
              </a:spcBef>
              <a:spcAft>
                <a:spcPts val="0"/>
              </a:spcAft>
              <a:buClr>
                <a:schemeClr val="lt1"/>
              </a:buClr>
              <a:buSzPts val="1600"/>
              <a:buNone/>
              <a:defRPr sz="1200">
                <a:solidFill>
                  <a:schemeClr val="lt1"/>
                </a:solidFill>
              </a:defRPr>
            </a:lvl8pPr>
            <a:lvl9pPr lvl="8">
              <a:lnSpc>
                <a:spcPct val="100000"/>
              </a:lnSpc>
              <a:spcBef>
                <a:spcPts val="0"/>
              </a:spcBef>
              <a:spcAft>
                <a:spcPts val="0"/>
              </a:spcAft>
              <a:buClr>
                <a:schemeClr val="lt1"/>
              </a:buClr>
              <a:buSzPts val="1600"/>
              <a:buNone/>
              <a:defRPr sz="1200">
                <a:solidFill>
                  <a:schemeClr val="lt1"/>
                </a:solidFill>
              </a:defRPr>
            </a:lvl9pPr>
          </a:lstStyle>
          <a:p>
            <a:endParaRPr/>
          </a:p>
        </p:txBody>
      </p:sp>
      <p:sp>
        <p:nvSpPr>
          <p:cNvPr id="48" name="Google Shape;48;p2"/>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39" y="4099200"/>
            <a:ext cx="6858027"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sp>
        <p:nvSpPr>
          <p:cNvPr id="268" name="Google Shape;268;p11"/>
          <p:cNvSpPr txBox="1">
            <a:spLocks noGrp="1"/>
          </p:cNvSpPr>
          <p:nvPr>
            <p:ph type="title" hasCustomPrompt="1"/>
          </p:nvPr>
        </p:nvSpPr>
        <p:spPr>
          <a:xfrm>
            <a:off x="1041469" y="772725"/>
            <a:ext cx="4775175" cy="18633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8000"/>
              <a:buNone/>
              <a:defRPr sz="6000">
                <a:solidFill>
                  <a:schemeClr val="lt1"/>
                </a:solidFill>
              </a:defRPr>
            </a:lvl1pPr>
            <a:lvl2pPr lvl="1" algn="ctr">
              <a:spcBef>
                <a:spcPts val="0"/>
              </a:spcBef>
              <a:spcAft>
                <a:spcPts val="0"/>
              </a:spcAft>
              <a:buClr>
                <a:schemeClr val="lt1"/>
              </a:buClr>
              <a:buSzPts val="8000"/>
              <a:buNone/>
              <a:defRPr sz="6000">
                <a:solidFill>
                  <a:schemeClr val="lt1"/>
                </a:solidFill>
              </a:defRPr>
            </a:lvl2pPr>
            <a:lvl3pPr lvl="2" algn="ctr">
              <a:spcBef>
                <a:spcPts val="0"/>
              </a:spcBef>
              <a:spcAft>
                <a:spcPts val="0"/>
              </a:spcAft>
              <a:buClr>
                <a:schemeClr val="lt1"/>
              </a:buClr>
              <a:buSzPts val="8000"/>
              <a:buNone/>
              <a:defRPr sz="6000">
                <a:solidFill>
                  <a:schemeClr val="lt1"/>
                </a:solidFill>
              </a:defRPr>
            </a:lvl3pPr>
            <a:lvl4pPr lvl="3" algn="ctr">
              <a:spcBef>
                <a:spcPts val="0"/>
              </a:spcBef>
              <a:spcAft>
                <a:spcPts val="0"/>
              </a:spcAft>
              <a:buClr>
                <a:schemeClr val="lt1"/>
              </a:buClr>
              <a:buSzPts val="8000"/>
              <a:buNone/>
              <a:defRPr sz="6000">
                <a:solidFill>
                  <a:schemeClr val="lt1"/>
                </a:solidFill>
              </a:defRPr>
            </a:lvl4pPr>
            <a:lvl5pPr lvl="4" algn="ctr">
              <a:spcBef>
                <a:spcPts val="0"/>
              </a:spcBef>
              <a:spcAft>
                <a:spcPts val="0"/>
              </a:spcAft>
              <a:buClr>
                <a:schemeClr val="lt1"/>
              </a:buClr>
              <a:buSzPts val="8000"/>
              <a:buNone/>
              <a:defRPr sz="6000">
                <a:solidFill>
                  <a:schemeClr val="lt1"/>
                </a:solidFill>
              </a:defRPr>
            </a:lvl5pPr>
            <a:lvl6pPr lvl="5" algn="ctr">
              <a:spcBef>
                <a:spcPts val="0"/>
              </a:spcBef>
              <a:spcAft>
                <a:spcPts val="0"/>
              </a:spcAft>
              <a:buClr>
                <a:schemeClr val="lt1"/>
              </a:buClr>
              <a:buSzPts val="8000"/>
              <a:buNone/>
              <a:defRPr sz="6000">
                <a:solidFill>
                  <a:schemeClr val="lt1"/>
                </a:solidFill>
              </a:defRPr>
            </a:lvl6pPr>
            <a:lvl7pPr lvl="6" algn="ctr">
              <a:spcBef>
                <a:spcPts val="0"/>
              </a:spcBef>
              <a:spcAft>
                <a:spcPts val="0"/>
              </a:spcAft>
              <a:buClr>
                <a:schemeClr val="lt1"/>
              </a:buClr>
              <a:buSzPts val="8000"/>
              <a:buNone/>
              <a:defRPr sz="6000">
                <a:solidFill>
                  <a:schemeClr val="lt1"/>
                </a:solidFill>
              </a:defRPr>
            </a:lvl7pPr>
            <a:lvl8pPr lvl="7" algn="ctr">
              <a:spcBef>
                <a:spcPts val="0"/>
              </a:spcBef>
              <a:spcAft>
                <a:spcPts val="0"/>
              </a:spcAft>
              <a:buClr>
                <a:schemeClr val="lt1"/>
              </a:buClr>
              <a:buSzPts val="8000"/>
              <a:buNone/>
              <a:defRPr sz="6000">
                <a:solidFill>
                  <a:schemeClr val="lt1"/>
                </a:solidFill>
              </a:defRPr>
            </a:lvl8pPr>
            <a:lvl9pPr lvl="8" algn="ctr">
              <a:spcBef>
                <a:spcPts val="0"/>
              </a:spcBef>
              <a:spcAft>
                <a:spcPts val="0"/>
              </a:spcAft>
              <a:buClr>
                <a:schemeClr val="lt1"/>
              </a:buClr>
              <a:buSzPts val="8000"/>
              <a:buNone/>
              <a:defRPr sz="6000">
                <a:solidFill>
                  <a:schemeClr val="lt1"/>
                </a:solidFill>
              </a:defRPr>
            </a:lvl9pPr>
          </a:lstStyle>
          <a:p>
            <a:r>
              <a:t>xx%</a:t>
            </a:r>
          </a:p>
        </p:txBody>
      </p:sp>
      <p:sp>
        <p:nvSpPr>
          <p:cNvPr id="269" name="Google Shape;269;p11"/>
          <p:cNvSpPr txBox="1">
            <a:spLocks noGrp="1"/>
          </p:cNvSpPr>
          <p:nvPr>
            <p:ph type="body" idx="1"/>
          </p:nvPr>
        </p:nvSpPr>
        <p:spPr>
          <a:xfrm>
            <a:off x="1041469" y="2712300"/>
            <a:ext cx="4775175" cy="1111200"/>
          </a:xfrm>
          <a:prstGeom prst="rect">
            <a:avLst/>
          </a:prstGeom>
        </p:spPr>
        <p:txBody>
          <a:bodyPr spcFirstLastPara="1" wrap="square" lIns="91425" tIns="91425" rIns="91425" bIns="91425" anchor="t" anchorCtr="0"/>
          <a:lstStyle>
            <a:lvl1pPr marL="342900" lvl="0" indent="-233363" algn="ctr">
              <a:spcBef>
                <a:spcPts val="0"/>
              </a:spcBef>
              <a:spcAft>
                <a:spcPts val="0"/>
              </a:spcAft>
              <a:buClr>
                <a:schemeClr val="lt1"/>
              </a:buClr>
              <a:buSzPts val="1300"/>
              <a:buChar char="●"/>
              <a:defRPr>
                <a:solidFill>
                  <a:schemeClr val="lt1"/>
                </a:solidFill>
              </a:defRPr>
            </a:lvl1pPr>
            <a:lvl2pPr marL="685800" lvl="1" indent="-223838" algn="ctr">
              <a:spcBef>
                <a:spcPts val="1200"/>
              </a:spcBef>
              <a:spcAft>
                <a:spcPts val="0"/>
              </a:spcAft>
              <a:buClr>
                <a:schemeClr val="lt1"/>
              </a:buClr>
              <a:buSzPts val="1100"/>
              <a:buChar char="○"/>
              <a:defRPr>
                <a:solidFill>
                  <a:schemeClr val="lt1"/>
                </a:solidFill>
              </a:defRPr>
            </a:lvl2pPr>
            <a:lvl3pPr marL="1028700" lvl="2" indent="-223838" algn="ctr">
              <a:spcBef>
                <a:spcPts val="1200"/>
              </a:spcBef>
              <a:spcAft>
                <a:spcPts val="0"/>
              </a:spcAft>
              <a:buClr>
                <a:schemeClr val="lt1"/>
              </a:buClr>
              <a:buSzPts val="1100"/>
              <a:buChar char="■"/>
              <a:defRPr>
                <a:solidFill>
                  <a:schemeClr val="lt1"/>
                </a:solidFill>
              </a:defRPr>
            </a:lvl3pPr>
            <a:lvl4pPr marL="1371600" lvl="3" indent="-223838" algn="ctr">
              <a:spcBef>
                <a:spcPts val="1200"/>
              </a:spcBef>
              <a:spcAft>
                <a:spcPts val="0"/>
              </a:spcAft>
              <a:buClr>
                <a:schemeClr val="lt1"/>
              </a:buClr>
              <a:buSzPts val="1100"/>
              <a:buChar char="●"/>
              <a:defRPr>
                <a:solidFill>
                  <a:schemeClr val="lt1"/>
                </a:solidFill>
              </a:defRPr>
            </a:lvl4pPr>
            <a:lvl5pPr marL="1714500" lvl="4" indent="-223838" algn="ctr">
              <a:spcBef>
                <a:spcPts val="1200"/>
              </a:spcBef>
              <a:spcAft>
                <a:spcPts val="0"/>
              </a:spcAft>
              <a:buClr>
                <a:schemeClr val="lt1"/>
              </a:buClr>
              <a:buSzPts val="1100"/>
              <a:buChar char="○"/>
              <a:defRPr>
                <a:solidFill>
                  <a:schemeClr val="lt1"/>
                </a:solidFill>
              </a:defRPr>
            </a:lvl5pPr>
            <a:lvl6pPr marL="2057400" lvl="5" indent="-223838" algn="ctr">
              <a:spcBef>
                <a:spcPts val="1200"/>
              </a:spcBef>
              <a:spcAft>
                <a:spcPts val="0"/>
              </a:spcAft>
              <a:buClr>
                <a:schemeClr val="lt1"/>
              </a:buClr>
              <a:buSzPts val="1100"/>
              <a:buChar char="■"/>
              <a:defRPr>
                <a:solidFill>
                  <a:schemeClr val="lt1"/>
                </a:solidFill>
              </a:defRPr>
            </a:lvl6pPr>
            <a:lvl7pPr marL="2400300" lvl="6" indent="-223838" algn="ctr">
              <a:spcBef>
                <a:spcPts val="1200"/>
              </a:spcBef>
              <a:spcAft>
                <a:spcPts val="0"/>
              </a:spcAft>
              <a:buClr>
                <a:schemeClr val="lt1"/>
              </a:buClr>
              <a:buSzPts val="1100"/>
              <a:buChar char="●"/>
              <a:defRPr>
                <a:solidFill>
                  <a:schemeClr val="lt1"/>
                </a:solidFill>
              </a:defRPr>
            </a:lvl7pPr>
            <a:lvl8pPr marL="2743200" lvl="7" indent="-223838" algn="ctr">
              <a:spcBef>
                <a:spcPts val="1200"/>
              </a:spcBef>
              <a:spcAft>
                <a:spcPts val="0"/>
              </a:spcAft>
              <a:buClr>
                <a:schemeClr val="lt1"/>
              </a:buClr>
              <a:buSzPts val="1100"/>
              <a:buChar char="○"/>
              <a:defRPr>
                <a:solidFill>
                  <a:schemeClr val="lt1"/>
                </a:solidFill>
              </a:defRPr>
            </a:lvl8pPr>
            <a:lvl9pPr marL="3086100" lvl="8" indent="-223838" algn="ctr">
              <a:spcBef>
                <a:spcPts val="1200"/>
              </a:spcBef>
              <a:spcAft>
                <a:spcPts val="12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10077" y="3406"/>
            <a:ext cx="924911"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grpSp>
        <p:nvGrpSpPr>
          <p:cNvPr id="63" name="Google Shape;63;p3"/>
          <p:cNvGrpSpPr/>
          <p:nvPr/>
        </p:nvGrpSpPr>
        <p:grpSpPr>
          <a:xfrm>
            <a:off x="5081313" y="2904008"/>
            <a:ext cx="1639611"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sp>
        <p:nvSpPr>
          <p:cNvPr id="82" name="Google Shape;82;p3"/>
          <p:cNvSpPr txBox="1">
            <a:spLocks noGrp="1"/>
          </p:cNvSpPr>
          <p:nvPr>
            <p:ph type="title"/>
          </p:nvPr>
        </p:nvSpPr>
        <p:spPr>
          <a:xfrm>
            <a:off x="618000" y="1613825"/>
            <a:ext cx="4393350" cy="18729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2700">
                <a:solidFill>
                  <a:schemeClr val="lt1"/>
                </a:solidFill>
              </a:defRPr>
            </a:lvl1pPr>
            <a:lvl2pPr lvl="1">
              <a:spcBef>
                <a:spcPts val="0"/>
              </a:spcBef>
              <a:spcAft>
                <a:spcPts val="0"/>
              </a:spcAft>
              <a:buClr>
                <a:schemeClr val="lt1"/>
              </a:buClr>
              <a:buSzPts val="3600"/>
              <a:buNone/>
              <a:defRPr sz="2700">
                <a:solidFill>
                  <a:schemeClr val="lt1"/>
                </a:solidFill>
              </a:defRPr>
            </a:lvl2pPr>
            <a:lvl3pPr lvl="2">
              <a:spcBef>
                <a:spcPts val="0"/>
              </a:spcBef>
              <a:spcAft>
                <a:spcPts val="0"/>
              </a:spcAft>
              <a:buClr>
                <a:schemeClr val="lt1"/>
              </a:buClr>
              <a:buSzPts val="3600"/>
              <a:buNone/>
              <a:defRPr sz="2700">
                <a:solidFill>
                  <a:schemeClr val="lt1"/>
                </a:solidFill>
              </a:defRPr>
            </a:lvl3pPr>
            <a:lvl4pPr lvl="3">
              <a:spcBef>
                <a:spcPts val="0"/>
              </a:spcBef>
              <a:spcAft>
                <a:spcPts val="0"/>
              </a:spcAft>
              <a:buClr>
                <a:schemeClr val="lt1"/>
              </a:buClr>
              <a:buSzPts val="3600"/>
              <a:buNone/>
              <a:defRPr sz="2700">
                <a:solidFill>
                  <a:schemeClr val="lt1"/>
                </a:solidFill>
              </a:defRPr>
            </a:lvl4pPr>
            <a:lvl5pPr lvl="4">
              <a:spcBef>
                <a:spcPts val="0"/>
              </a:spcBef>
              <a:spcAft>
                <a:spcPts val="0"/>
              </a:spcAft>
              <a:buClr>
                <a:schemeClr val="lt1"/>
              </a:buClr>
              <a:buSzPts val="3600"/>
              <a:buNone/>
              <a:defRPr sz="2700">
                <a:solidFill>
                  <a:schemeClr val="lt1"/>
                </a:solidFill>
              </a:defRPr>
            </a:lvl5pPr>
            <a:lvl6pPr lvl="5">
              <a:spcBef>
                <a:spcPts val="0"/>
              </a:spcBef>
              <a:spcAft>
                <a:spcPts val="0"/>
              </a:spcAft>
              <a:buClr>
                <a:schemeClr val="lt1"/>
              </a:buClr>
              <a:buSzPts val="3600"/>
              <a:buNone/>
              <a:defRPr sz="2700">
                <a:solidFill>
                  <a:schemeClr val="lt1"/>
                </a:solidFill>
              </a:defRPr>
            </a:lvl6pPr>
            <a:lvl7pPr lvl="6">
              <a:spcBef>
                <a:spcPts val="0"/>
              </a:spcBef>
              <a:spcAft>
                <a:spcPts val="0"/>
              </a:spcAft>
              <a:buClr>
                <a:schemeClr val="lt1"/>
              </a:buClr>
              <a:buSzPts val="3600"/>
              <a:buNone/>
              <a:defRPr sz="2700">
                <a:solidFill>
                  <a:schemeClr val="lt1"/>
                </a:solidFill>
              </a:defRPr>
            </a:lvl7pPr>
            <a:lvl8pPr lvl="7">
              <a:spcBef>
                <a:spcPts val="0"/>
              </a:spcBef>
              <a:spcAft>
                <a:spcPts val="0"/>
              </a:spcAft>
              <a:buClr>
                <a:schemeClr val="lt1"/>
              </a:buClr>
              <a:buSzPts val="3600"/>
              <a:buNone/>
              <a:defRPr sz="2700">
                <a:solidFill>
                  <a:schemeClr val="lt1"/>
                </a:solidFill>
              </a:defRPr>
            </a:lvl8pPr>
            <a:lvl9pPr lvl="8">
              <a:spcBef>
                <a:spcPts val="0"/>
              </a:spcBef>
              <a:spcAft>
                <a:spcPts val="0"/>
              </a:spcAft>
              <a:buClr>
                <a:schemeClr val="lt1"/>
              </a:buClr>
              <a:buSzPts val="3600"/>
              <a:buNone/>
              <a:defRPr sz="2700">
                <a:solidFill>
                  <a:schemeClr val="lt1"/>
                </a:solidFill>
              </a:defRPr>
            </a:lvl9pPr>
          </a:lstStyle>
          <a:p>
            <a:endParaRPr/>
          </a:p>
        </p:txBody>
      </p:sp>
      <p:sp>
        <p:nvSpPr>
          <p:cNvPr id="83" name="Google Shape;83;p3"/>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469475" y="299376"/>
            <a:ext cx="749484"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88" name="Google Shape;88;p4"/>
          <p:cNvSpPr txBox="1">
            <a:spLocks noGrp="1"/>
          </p:cNvSpPr>
          <p:nvPr>
            <p:ph type="title"/>
          </p:nvPr>
        </p:nvSpPr>
        <p:spPr>
          <a:xfrm>
            <a:off x="977850" y="598575"/>
            <a:ext cx="5272875"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977850" y="1990050"/>
            <a:ext cx="5272875" cy="2541600"/>
          </a:xfrm>
          <a:prstGeom prst="rect">
            <a:avLst/>
          </a:prstGeom>
        </p:spPr>
        <p:txBody>
          <a:bodyPr spcFirstLastPara="1" wrap="square" lIns="91425" tIns="91425" rIns="91425" bIns="91425" anchor="t" anchorCtr="0"/>
          <a:lstStyle>
            <a:lvl1pPr marL="342900" lvl="0" indent="-233363">
              <a:spcBef>
                <a:spcPts val="0"/>
              </a:spcBef>
              <a:spcAft>
                <a:spcPts val="0"/>
              </a:spcAft>
              <a:buSzPts val="1300"/>
              <a:buChar char="●"/>
              <a:defRPr/>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a:p>
        </p:txBody>
      </p:sp>
      <p:sp>
        <p:nvSpPr>
          <p:cNvPr id="90" name="Google Shape;90;p4"/>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469475" y="299376"/>
            <a:ext cx="749484"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95" name="Google Shape;95;p5"/>
          <p:cNvSpPr txBox="1">
            <a:spLocks noGrp="1"/>
          </p:cNvSpPr>
          <p:nvPr>
            <p:ph type="title"/>
          </p:nvPr>
        </p:nvSpPr>
        <p:spPr>
          <a:xfrm>
            <a:off x="977850" y="598575"/>
            <a:ext cx="5272875"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977850" y="1990050"/>
            <a:ext cx="2572875" cy="2541600"/>
          </a:xfrm>
          <a:prstGeom prst="rect">
            <a:avLst/>
          </a:prstGeom>
        </p:spPr>
        <p:txBody>
          <a:bodyPr spcFirstLastPara="1" wrap="square" lIns="91425" tIns="91425" rIns="91425" bIns="91425" anchor="t" anchorCtr="0"/>
          <a:lstStyle>
            <a:lvl1pPr marL="342900" lvl="0" indent="-233363">
              <a:spcBef>
                <a:spcPts val="0"/>
              </a:spcBef>
              <a:spcAft>
                <a:spcPts val="0"/>
              </a:spcAft>
              <a:buSzPts val="1300"/>
              <a:buChar char="●"/>
              <a:defRPr/>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a:p>
        </p:txBody>
      </p:sp>
      <p:sp>
        <p:nvSpPr>
          <p:cNvPr id="97" name="Google Shape;97;p5"/>
          <p:cNvSpPr txBox="1">
            <a:spLocks noGrp="1"/>
          </p:cNvSpPr>
          <p:nvPr>
            <p:ph type="body" idx="2"/>
          </p:nvPr>
        </p:nvSpPr>
        <p:spPr>
          <a:xfrm>
            <a:off x="3677738" y="1990050"/>
            <a:ext cx="2572875" cy="2541600"/>
          </a:xfrm>
          <a:prstGeom prst="rect">
            <a:avLst/>
          </a:prstGeom>
        </p:spPr>
        <p:txBody>
          <a:bodyPr spcFirstLastPara="1" wrap="square" lIns="91425" tIns="91425" rIns="91425" bIns="91425" anchor="t" anchorCtr="0"/>
          <a:lstStyle>
            <a:lvl1pPr marL="342900" lvl="0" indent="-233363">
              <a:spcBef>
                <a:spcPts val="0"/>
              </a:spcBef>
              <a:spcAft>
                <a:spcPts val="0"/>
              </a:spcAft>
              <a:buSzPts val="1300"/>
              <a:buChar char="●"/>
              <a:defRPr/>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a:p>
        </p:txBody>
      </p:sp>
      <p:sp>
        <p:nvSpPr>
          <p:cNvPr id="98" name="Google Shape;98;p5"/>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469475" y="299376"/>
            <a:ext cx="749484"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03" name="Google Shape;103;p6"/>
          <p:cNvSpPr txBox="1">
            <a:spLocks noGrp="1"/>
          </p:cNvSpPr>
          <p:nvPr>
            <p:ph type="title"/>
          </p:nvPr>
        </p:nvSpPr>
        <p:spPr>
          <a:xfrm>
            <a:off x="977850" y="598575"/>
            <a:ext cx="5272875"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469475" y="299376"/>
            <a:ext cx="749484"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09" name="Google Shape;109;p7"/>
          <p:cNvSpPr txBox="1">
            <a:spLocks noGrp="1"/>
          </p:cNvSpPr>
          <p:nvPr>
            <p:ph type="title"/>
          </p:nvPr>
        </p:nvSpPr>
        <p:spPr>
          <a:xfrm>
            <a:off x="977850" y="598575"/>
            <a:ext cx="2484000" cy="15900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977850" y="2309675"/>
            <a:ext cx="2484000" cy="2221800"/>
          </a:xfrm>
          <a:prstGeom prst="rect">
            <a:avLst/>
          </a:prstGeom>
        </p:spPr>
        <p:txBody>
          <a:bodyPr spcFirstLastPara="1" wrap="square" lIns="91425" tIns="91425" rIns="91425" bIns="91425" anchor="t" anchorCtr="0"/>
          <a:lstStyle>
            <a:lvl1pPr marL="342900" lvl="0" indent="-233363">
              <a:spcBef>
                <a:spcPts val="0"/>
              </a:spcBef>
              <a:spcAft>
                <a:spcPts val="0"/>
              </a:spcAft>
              <a:buSzPts val="1300"/>
              <a:buChar char="●"/>
              <a:defRPr/>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a:p>
        </p:txBody>
      </p:sp>
      <p:sp>
        <p:nvSpPr>
          <p:cNvPr id="111" name="Google Shape;111;p7"/>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5150036" y="1306"/>
            <a:ext cx="1700588"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sp>
        <p:nvSpPr>
          <p:cNvPr id="125" name="Google Shape;125;p8"/>
          <p:cNvSpPr txBox="1">
            <a:spLocks noGrp="1"/>
          </p:cNvSpPr>
          <p:nvPr>
            <p:ph type="title"/>
          </p:nvPr>
        </p:nvSpPr>
        <p:spPr>
          <a:xfrm>
            <a:off x="618000" y="763600"/>
            <a:ext cx="4393350" cy="35733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2700">
                <a:solidFill>
                  <a:schemeClr val="lt1"/>
                </a:solidFill>
              </a:defRPr>
            </a:lvl1pPr>
            <a:lvl2pPr lvl="1">
              <a:spcBef>
                <a:spcPts val="0"/>
              </a:spcBef>
              <a:spcAft>
                <a:spcPts val="0"/>
              </a:spcAft>
              <a:buClr>
                <a:schemeClr val="lt1"/>
              </a:buClr>
              <a:buSzPts val="3600"/>
              <a:buNone/>
              <a:defRPr sz="2700">
                <a:solidFill>
                  <a:schemeClr val="lt1"/>
                </a:solidFill>
              </a:defRPr>
            </a:lvl2pPr>
            <a:lvl3pPr lvl="2">
              <a:spcBef>
                <a:spcPts val="0"/>
              </a:spcBef>
              <a:spcAft>
                <a:spcPts val="0"/>
              </a:spcAft>
              <a:buClr>
                <a:schemeClr val="lt1"/>
              </a:buClr>
              <a:buSzPts val="3600"/>
              <a:buNone/>
              <a:defRPr sz="2700">
                <a:solidFill>
                  <a:schemeClr val="lt1"/>
                </a:solidFill>
              </a:defRPr>
            </a:lvl3pPr>
            <a:lvl4pPr lvl="3">
              <a:spcBef>
                <a:spcPts val="0"/>
              </a:spcBef>
              <a:spcAft>
                <a:spcPts val="0"/>
              </a:spcAft>
              <a:buClr>
                <a:schemeClr val="lt1"/>
              </a:buClr>
              <a:buSzPts val="3600"/>
              <a:buNone/>
              <a:defRPr sz="2700">
                <a:solidFill>
                  <a:schemeClr val="lt1"/>
                </a:solidFill>
              </a:defRPr>
            </a:lvl4pPr>
            <a:lvl5pPr lvl="4">
              <a:spcBef>
                <a:spcPts val="0"/>
              </a:spcBef>
              <a:spcAft>
                <a:spcPts val="0"/>
              </a:spcAft>
              <a:buClr>
                <a:schemeClr val="lt1"/>
              </a:buClr>
              <a:buSzPts val="3600"/>
              <a:buNone/>
              <a:defRPr sz="2700">
                <a:solidFill>
                  <a:schemeClr val="lt1"/>
                </a:solidFill>
              </a:defRPr>
            </a:lvl5pPr>
            <a:lvl6pPr lvl="5">
              <a:spcBef>
                <a:spcPts val="0"/>
              </a:spcBef>
              <a:spcAft>
                <a:spcPts val="0"/>
              </a:spcAft>
              <a:buClr>
                <a:schemeClr val="lt1"/>
              </a:buClr>
              <a:buSzPts val="3600"/>
              <a:buNone/>
              <a:defRPr sz="2700">
                <a:solidFill>
                  <a:schemeClr val="lt1"/>
                </a:solidFill>
              </a:defRPr>
            </a:lvl6pPr>
            <a:lvl7pPr lvl="6">
              <a:spcBef>
                <a:spcPts val="0"/>
              </a:spcBef>
              <a:spcAft>
                <a:spcPts val="0"/>
              </a:spcAft>
              <a:buClr>
                <a:schemeClr val="lt1"/>
              </a:buClr>
              <a:buSzPts val="3600"/>
              <a:buNone/>
              <a:defRPr sz="2700">
                <a:solidFill>
                  <a:schemeClr val="lt1"/>
                </a:solidFill>
              </a:defRPr>
            </a:lvl7pPr>
            <a:lvl8pPr lvl="7">
              <a:spcBef>
                <a:spcPts val="0"/>
              </a:spcBef>
              <a:spcAft>
                <a:spcPts val="0"/>
              </a:spcAft>
              <a:buClr>
                <a:schemeClr val="lt1"/>
              </a:buClr>
              <a:buSzPts val="3600"/>
              <a:buNone/>
              <a:defRPr sz="2700">
                <a:solidFill>
                  <a:schemeClr val="lt1"/>
                </a:solidFill>
              </a:defRPr>
            </a:lvl8pPr>
            <a:lvl9pPr lvl="8">
              <a:spcBef>
                <a:spcPts val="0"/>
              </a:spcBef>
              <a:spcAft>
                <a:spcPts val="0"/>
              </a:spcAft>
              <a:buClr>
                <a:schemeClr val="lt1"/>
              </a:buClr>
              <a:buSzPts val="3600"/>
              <a:buNone/>
              <a:defRPr sz="2700">
                <a:solidFill>
                  <a:schemeClr val="lt1"/>
                </a:solidFill>
              </a:defRPr>
            </a:lvl9pPr>
          </a:lstStyle>
          <a:p>
            <a:endParaRPr/>
          </a:p>
        </p:txBody>
      </p:sp>
      <p:sp>
        <p:nvSpPr>
          <p:cNvPr id="126" name="Google Shape;126;p8"/>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469475" y="299376"/>
            <a:ext cx="749484"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31" name="Google Shape;131;p9"/>
          <p:cNvSpPr txBox="1">
            <a:spLocks noGrp="1"/>
          </p:cNvSpPr>
          <p:nvPr>
            <p:ph type="title"/>
          </p:nvPr>
        </p:nvSpPr>
        <p:spPr>
          <a:xfrm>
            <a:off x="977850" y="598575"/>
            <a:ext cx="2572875"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977850" y="2743203"/>
            <a:ext cx="2572875"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lvl="0">
              <a:lnSpc>
                <a:spcPct val="100000"/>
              </a:lnSpc>
              <a:spcBef>
                <a:spcPts val="0"/>
              </a:spcBef>
              <a:spcAft>
                <a:spcPts val="0"/>
              </a:spcAft>
              <a:buSzPts val="1600"/>
              <a:buNone/>
              <a:defRPr sz="1200"/>
            </a:lvl1pPr>
            <a:lvl2pPr lvl="1">
              <a:lnSpc>
                <a:spcPct val="100000"/>
              </a:lnSpc>
              <a:spcBef>
                <a:spcPts val="0"/>
              </a:spcBef>
              <a:spcAft>
                <a:spcPts val="0"/>
              </a:spcAft>
              <a:buSzPts val="1600"/>
              <a:buNone/>
              <a:defRPr sz="1200"/>
            </a:lvl2pPr>
            <a:lvl3pPr lvl="2">
              <a:lnSpc>
                <a:spcPct val="100000"/>
              </a:lnSpc>
              <a:spcBef>
                <a:spcPts val="0"/>
              </a:spcBef>
              <a:spcAft>
                <a:spcPts val="0"/>
              </a:spcAft>
              <a:buSzPts val="1600"/>
              <a:buNone/>
              <a:defRPr sz="1200"/>
            </a:lvl3pPr>
            <a:lvl4pPr lvl="3">
              <a:lnSpc>
                <a:spcPct val="100000"/>
              </a:lnSpc>
              <a:spcBef>
                <a:spcPts val="0"/>
              </a:spcBef>
              <a:spcAft>
                <a:spcPts val="0"/>
              </a:spcAft>
              <a:buSzPts val="1600"/>
              <a:buNone/>
              <a:defRPr sz="1200"/>
            </a:lvl4pPr>
            <a:lvl5pPr lvl="4">
              <a:lnSpc>
                <a:spcPct val="100000"/>
              </a:lnSpc>
              <a:spcBef>
                <a:spcPts val="0"/>
              </a:spcBef>
              <a:spcAft>
                <a:spcPts val="0"/>
              </a:spcAft>
              <a:buSzPts val="1600"/>
              <a:buNone/>
              <a:defRPr sz="1200"/>
            </a:lvl5pPr>
            <a:lvl6pPr lvl="5">
              <a:lnSpc>
                <a:spcPct val="100000"/>
              </a:lnSpc>
              <a:spcBef>
                <a:spcPts val="0"/>
              </a:spcBef>
              <a:spcAft>
                <a:spcPts val="0"/>
              </a:spcAft>
              <a:buSzPts val="1600"/>
              <a:buNone/>
              <a:defRPr sz="1200"/>
            </a:lvl6pPr>
            <a:lvl7pPr lvl="6">
              <a:lnSpc>
                <a:spcPct val="100000"/>
              </a:lnSpc>
              <a:spcBef>
                <a:spcPts val="0"/>
              </a:spcBef>
              <a:spcAft>
                <a:spcPts val="0"/>
              </a:spcAft>
              <a:buSzPts val="1600"/>
              <a:buNone/>
              <a:defRPr sz="1200"/>
            </a:lvl7pPr>
            <a:lvl8pPr lvl="7">
              <a:lnSpc>
                <a:spcPct val="100000"/>
              </a:lnSpc>
              <a:spcBef>
                <a:spcPts val="0"/>
              </a:spcBef>
              <a:spcAft>
                <a:spcPts val="0"/>
              </a:spcAft>
              <a:buSzPts val="1600"/>
              <a:buNone/>
              <a:defRPr sz="1200"/>
            </a:lvl8pPr>
            <a:lvl9pPr lvl="8">
              <a:lnSpc>
                <a:spcPct val="100000"/>
              </a:lnSpc>
              <a:spcBef>
                <a:spcPts val="0"/>
              </a:spcBef>
              <a:spcAft>
                <a:spcPts val="0"/>
              </a:spcAft>
              <a:buSzPts val="1600"/>
              <a:buNone/>
              <a:defRPr sz="1200"/>
            </a:lvl9pPr>
          </a:lstStyle>
          <a:p>
            <a:endParaRPr/>
          </a:p>
        </p:txBody>
      </p:sp>
      <p:sp>
        <p:nvSpPr>
          <p:cNvPr id="133" name="Google Shape;133;p9"/>
          <p:cNvSpPr txBox="1">
            <a:spLocks noGrp="1"/>
          </p:cNvSpPr>
          <p:nvPr>
            <p:ph type="body" idx="2"/>
          </p:nvPr>
        </p:nvSpPr>
        <p:spPr>
          <a:xfrm>
            <a:off x="3677775" y="661000"/>
            <a:ext cx="2572875"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marL="342900" lvl="0" indent="-233363">
              <a:spcBef>
                <a:spcPts val="0"/>
              </a:spcBef>
              <a:spcAft>
                <a:spcPts val="0"/>
              </a:spcAft>
              <a:buSzPts val="1300"/>
              <a:buChar char="●"/>
              <a:defRPr/>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a:p>
        </p:txBody>
      </p:sp>
      <p:sp>
        <p:nvSpPr>
          <p:cNvPr id="134" name="Google Shape;134;p9"/>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535030" y="3847119"/>
            <a:ext cx="619044"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39" name="Google Shape;139;p10"/>
          <p:cNvSpPr txBox="1">
            <a:spLocks noGrp="1"/>
          </p:cNvSpPr>
          <p:nvPr>
            <p:ph type="body" idx="1"/>
          </p:nvPr>
        </p:nvSpPr>
        <p:spPr>
          <a:xfrm>
            <a:off x="977850" y="4138975"/>
            <a:ext cx="4382325" cy="534900"/>
          </a:xfrm>
          <a:prstGeom prst="rect">
            <a:avLst/>
          </a:prstGeom>
        </p:spPr>
        <p:txBody>
          <a:bodyPr spcFirstLastPara="1" wrap="square" lIns="91425" tIns="91425" rIns="91425" bIns="91425" anchor="t" anchorCtr="0"/>
          <a:lstStyle>
            <a:lvl1pPr marL="342900" lvl="0" indent="-17145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6338285" y="4736976"/>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6338285" y="4736976"/>
            <a:ext cx="411525" cy="393600"/>
          </a:xfrm>
          <a:prstGeom prst="rect">
            <a:avLst/>
          </a:prstGeom>
          <a:noFill/>
          <a:ln>
            <a:noFill/>
          </a:ln>
        </p:spPr>
        <p:txBody>
          <a:bodyPr spcFirstLastPara="1" wrap="square" lIns="91425" tIns="91425" rIns="91425" bIns="91425" anchor="ctr" anchorCtr="0">
            <a:noAutofit/>
          </a:bodyPr>
          <a:lstStyle>
            <a:lvl1pPr lvl="0" algn="r">
              <a:buNone/>
              <a:defRPr sz="675">
                <a:solidFill>
                  <a:schemeClr val="dk2"/>
                </a:solidFill>
                <a:latin typeface="Nunito"/>
                <a:ea typeface="Nunito"/>
                <a:cs typeface="Nunito"/>
                <a:sym typeface="Nunito"/>
              </a:defRPr>
            </a:lvl1pPr>
            <a:lvl2pPr lvl="1" algn="r">
              <a:buNone/>
              <a:defRPr sz="675">
                <a:solidFill>
                  <a:schemeClr val="dk2"/>
                </a:solidFill>
                <a:latin typeface="Nunito"/>
                <a:ea typeface="Nunito"/>
                <a:cs typeface="Nunito"/>
                <a:sym typeface="Nunito"/>
              </a:defRPr>
            </a:lvl2pPr>
            <a:lvl3pPr lvl="2" algn="r">
              <a:buNone/>
              <a:defRPr sz="675">
                <a:solidFill>
                  <a:schemeClr val="dk2"/>
                </a:solidFill>
                <a:latin typeface="Nunito"/>
                <a:ea typeface="Nunito"/>
                <a:cs typeface="Nunito"/>
                <a:sym typeface="Nunito"/>
              </a:defRPr>
            </a:lvl3pPr>
            <a:lvl4pPr lvl="3" algn="r">
              <a:buNone/>
              <a:defRPr sz="675">
                <a:solidFill>
                  <a:schemeClr val="dk2"/>
                </a:solidFill>
                <a:latin typeface="Nunito"/>
                <a:ea typeface="Nunito"/>
                <a:cs typeface="Nunito"/>
                <a:sym typeface="Nunito"/>
              </a:defRPr>
            </a:lvl4pPr>
            <a:lvl5pPr lvl="4" algn="r">
              <a:buNone/>
              <a:defRPr sz="675">
                <a:solidFill>
                  <a:schemeClr val="dk2"/>
                </a:solidFill>
                <a:latin typeface="Nunito"/>
                <a:ea typeface="Nunito"/>
                <a:cs typeface="Nunito"/>
                <a:sym typeface="Nunito"/>
              </a:defRPr>
            </a:lvl5pPr>
            <a:lvl6pPr lvl="5" algn="r">
              <a:buNone/>
              <a:defRPr sz="675">
                <a:solidFill>
                  <a:schemeClr val="dk2"/>
                </a:solidFill>
                <a:latin typeface="Nunito"/>
                <a:ea typeface="Nunito"/>
                <a:cs typeface="Nunito"/>
                <a:sym typeface="Nunito"/>
              </a:defRPr>
            </a:lvl6pPr>
            <a:lvl7pPr lvl="6" algn="r">
              <a:buNone/>
              <a:defRPr sz="675">
                <a:solidFill>
                  <a:schemeClr val="dk2"/>
                </a:solidFill>
                <a:latin typeface="Nunito"/>
                <a:ea typeface="Nunito"/>
                <a:cs typeface="Nunito"/>
                <a:sym typeface="Nunito"/>
              </a:defRPr>
            </a:lvl7pPr>
            <a:lvl8pPr lvl="7" algn="r">
              <a:buNone/>
              <a:defRPr sz="675">
                <a:solidFill>
                  <a:schemeClr val="dk2"/>
                </a:solidFill>
                <a:latin typeface="Nunito"/>
                <a:ea typeface="Nunito"/>
                <a:cs typeface="Nunito"/>
                <a:sym typeface="Nunito"/>
              </a:defRPr>
            </a:lvl8pPr>
            <a:lvl9pPr lvl="8" algn="r">
              <a:buNone/>
              <a:defRPr sz="675">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hyperlink" Target="mailto:cmbuddies@denverlibrary.or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618000" y="1853297"/>
            <a:ext cx="3191625" cy="1404675"/>
          </a:xfrm>
          <a:prstGeom prst="rect">
            <a:avLst/>
          </a:prstGeom>
        </p:spPr>
        <p:txBody>
          <a:bodyPr spcFirstLastPara="1" wrap="square" lIns="68569" tIns="68569" rIns="68569" bIns="68569" anchor="ctr" anchorCtr="0">
            <a:noAutofit/>
          </a:bodyPr>
          <a:lstStyle/>
          <a:p>
            <a:r>
              <a:rPr lang="en"/>
              <a:t>Curating Your Best Collection</a:t>
            </a:r>
            <a:endParaRPr/>
          </a:p>
        </p:txBody>
      </p:sp>
      <p:sp>
        <p:nvSpPr>
          <p:cNvPr id="278" name="Google Shape;278;p13"/>
          <p:cNvSpPr txBox="1">
            <a:spLocks noGrp="1"/>
          </p:cNvSpPr>
          <p:nvPr>
            <p:ph type="subTitle" idx="1"/>
          </p:nvPr>
        </p:nvSpPr>
        <p:spPr>
          <a:xfrm>
            <a:off x="618000" y="3340163"/>
            <a:ext cx="3191625" cy="521550"/>
          </a:xfrm>
          <a:prstGeom prst="rect">
            <a:avLst/>
          </a:prstGeom>
        </p:spPr>
        <p:txBody>
          <a:bodyPr spcFirstLastPara="1" wrap="square" lIns="68569" tIns="68569" rIns="68569" bIns="68569" anchor="t" anchorCtr="0">
            <a:noAutofit/>
          </a:bodyPr>
          <a:lstStyle/>
          <a:p>
            <a:pPr marL="0" indent="0"/>
            <a:r>
              <a:rPr lang="en"/>
              <a:t>Becker Parkhurst-Strout</a:t>
            </a:r>
            <a:endParaRPr/>
          </a:p>
          <a:p>
            <a:pPr marL="0" indent="0"/>
            <a:r>
              <a:rPr lang="en"/>
              <a:t>Monica Washenberger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2"/>
          <p:cNvSpPr txBox="1">
            <a:spLocks noGrp="1"/>
          </p:cNvSpPr>
          <p:nvPr>
            <p:ph type="title"/>
          </p:nvPr>
        </p:nvSpPr>
        <p:spPr>
          <a:xfrm>
            <a:off x="792563" y="1091869"/>
            <a:ext cx="5272875" cy="749475"/>
          </a:xfrm>
          <a:prstGeom prst="rect">
            <a:avLst/>
          </a:prstGeom>
        </p:spPr>
        <p:txBody>
          <a:bodyPr spcFirstLastPara="1" wrap="square" lIns="68569" tIns="68569" rIns="68569" bIns="68569" anchor="t" anchorCtr="0">
            <a:noAutofit/>
          </a:bodyPr>
          <a:lstStyle/>
          <a:p>
            <a:r>
              <a:rPr lang="en" dirty="0"/>
              <a:t>The Three Us: Usable </a:t>
            </a:r>
            <a:endParaRPr dirty="0"/>
          </a:p>
        </p:txBody>
      </p:sp>
      <p:sp>
        <p:nvSpPr>
          <p:cNvPr id="335" name="Google Shape;335;p22"/>
          <p:cNvSpPr txBox="1">
            <a:spLocks noGrp="1"/>
          </p:cNvSpPr>
          <p:nvPr>
            <p:ph type="body" idx="1"/>
          </p:nvPr>
        </p:nvSpPr>
        <p:spPr>
          <a:xfrm>
            <a:off x="2005988" y="1774538"/>
            <a:ext cx="2846025" cy="539100"/>
          </a:xfrm>
          <a:prstGeom prst="rect">
            <a:avLst/>
          </a:prstGeom>
        </p:spPr>
        <p:txBody>
          <a:bodyPr spcFirstLastPara="1" wrap="square" lIns="68569" tIns="68569" rIns="68569" bIns="68569" anchor="t" anchorCtr="0">
            <a:noAutofit/>
          </a:bodyPr>
          <a:lstStyle/>
          <a:p>
            <a:pPr marL="0" indent="0">
              <a:spcAft>
                <a:spcPts val="1200"/>
              </a:spcAft>
              <a:buNone/>
            </a:pPr>
            <a:r>
              <a:rPr lang="en" sz="1050" dirty="0"/>
              <a:t>Is the item </a:t>
            </a:r>
            <a:r>
              <a:rPr lang="en" sz="1050" b="1" dirty="0"/>
              <a:t>USABLE?</a:t>
            </a:r>
            <a:r>
              <a:rPr lang="en" sz="1050" dirty="0"/>
              <a:t> (Is it in good condition?)</a:t>
            </a:r>
            <a:endParaRPr sz="1050" dirty="0"/>
          </a:p>
        </p:txBody>
      </p:sp>
      <p:pic>
        <p:nvPicPr>
          <p:cNvPr id="336" name="Google Shape;336;p22" descr="example of a water damaged book."/>
          <p:cNvPicPr preferRelativeResize="0"/>
          <p:nvPr/>
        </p:nvPicPr>
        <p:blipFill>
          <a:blip r:embed="rId3">
            <a:alphaModFix/>
          </a:blip>
          <a:stretch>
            <a:fillRect/>
          </a:stretch>
        </p:blipFill>
        <p:spPr>
          <a:xfrm>
            <a:off x="325313" y="1935750"/>
            <a:ext cx="1571625" cy="1178719"/>
          </a:xfrm>
          <a:prstGeom prst="rect">
            <a:avLst/>
          </a:prstGeom>
          <a:noFill/>
          <a:ln>
            <a:noFill/>
          </a:ln>
        </p:spPr>
      </p:pic>
      <p:pic>
        <p:nvPicPr>
          <p:cNvPr id="339" name="Google Shape;339;p22" descr="Exampl of a paperback that is fallig apart."/>
          <p:cNvPicPr preferRelativeResize="0"/>
          <p:nvPr/>
        </p:nvPicPr>
        <p:blipFill rotWithShape="1">
          <a:blip r:embed="rId4">
            <a:alphaModFix/>
          </a:blip>
          <a:srcRect l="20020" t="15251" r="14465" b="22036"/>
          <a:stretch/>
        </p:blipFill>
        <p:spPr>
          <a:xfrm>
            <a:off x="325313" y="3274557"/>
            <a:ext cx="1984789" cy="1068731"/>
          </a:xfrm>
          <a:prstGeom prst="rect">
            <a:avLst/>
          </a:prstGeom>
          <a:noFill/>
          <a:ln>
            <a:noFill/>
          </a:ln>
        </p:spPr>
      </p:pic>
      <p:pic>
        <p:nvPicPr>
          <p:cNvPr id="337" name="Google Shape;337;p22" descr="Example of a book with pages falling out."/>
          <p:cNvPicPr preferRelativeResize="0"/>
          <p:nvPr/>
        </p:nvPicPr>
        <p:blipFill rotWithShape="1">
          <a:blip r:embed="rId5">
            <a:alphaModFix/>
          </a:blip>
          <a:srcRect l="20812" r="7446"/>
          <a:stretch/>
        </p:blipFill>
        <p:spPr>
          <a:xfrm>
            <a:off x="2779679" y="2723457"/>
            <a:ext cx="1260956" cy="1318219"/>
          </a:xfrm>
          <a:prstGeom prst="rect">
            <a:avLst/>
          </a:prstGeom>
          <a:noFill/>
          <a:ln>
            <a:noFill/>
          </a:ln>
        </p:spPr>
      </p:pic>
      <p:pic>
        <p:nvPicPr>
          <p:cNvPr id="340" name="Google Shape;340;p22" descr="Example of a hardback book with a broken spine."/>
          <p:cNvPicPr preferRelativeResize="0"/>
          <p:nvPr/>
        </p:nvPicPr>
        <p:blipFill>
          <a:blip r:embed="rId6">
            <a:alphaModFix/>
          </a:blip>
          <a:stretch>
            <a:fillRect/>
          </a:stretch>
        </p:blipFill>
        <p:spPr>
          <a:xfrm>
            <a:off x="4818469" y="3114460"/>
            <a:ext cx="1571625" cy="1178719"/>
          </a:xfrm>
          <a:prstGeom prst="rect">
            <a:avLst/>
          </a:prstGeom>
          <a:noFill/>
          <a:ln>
            <a:noFill/>
          </a:ln>
        </p:spPr>
      </p:pic>
      <p:pic>
        <p:nvPicPr>
          <p:cNvPr id="338" name="Google Shape;338;p22">
            <a:extLst>
              <a:ext uri="{C183D7F6-B498-43B3-948B-1728B52AA6E4}">
                <adec:decorative xmlns:adec="http://schemas.microsoft.com/office/drawing/2017/decorative" val="1"/>
              </a:ext>
            </a:extLst>
          </p:cNvPr>
          <p:cNvPicPr preferRelativeResize="0"/>
          <p:nvPr/>
        </p:nvPicPr>
        <p:blipFill rotWithShape="1">
          <a:blip r:embed="rId7">
            <a:alphaModFix/>
          </a:blip>
          <a:srcRect l="8098" t="9332" r="23557" b="14731"/>
          <a:stretch/>
        </p:blipFill>
        <p:spPr>
          <a:xfrm>
            <a:off x="4975483" y="1627444"/>
            <a:ext cx="1414612" cy="11787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3"/>
          <p:cNvSpPr txBox="1">
            <a:spLocks noGrp="1"/>
          </p:cNvSpPr>
          <p:nvPr>
            <p:ph type="title"/>
          </p:nvPr>
        </p:nvSpPr>
        <p:spPr>
          <a:xfrm>
            <a:off x="941512" y="1070456"/>
            <a:ext cx="4194692" cy="749475"/>
          </a:xfrm>
          <a:prstGeom prst="rect">
            <a:avLst/>
          </a:prstGeom>
        </p:spPr>
        <p:txBody>
          <a:bodyPr spcFirstLastPara="1" wrap="square" lIns="68569" tIns="68569" rIns="68569" bIns="68569" anchor="t" anchorCtr="0">
            <a:noAutofit/>
          </a:bodyPr>
          <a:lstStyle/>
          <a:p>
            <a:r>
              <a:rPr lang="en" dirty="0"/>
              <a:t>Would You Weed It? #1</a:t>
            </a:r>
            <a:endParaRPr dirty="0"/>
          </a:p>
        </p:txBody>
      </p:sp>
      <p:sp>
        <p:nvSpPr>
          <p:cNvPr id="346" name="Google Shape;346;p23"/>
          <p:cNvSpPr txBox="1">
            <a:spLocks noGrp="1"/>
          </p:cNvSpPr>
          <p:nvPr>
            <p:ph type="body" idx="1"/>
          </p:nvPr>
        </p:nvSpPr>
        <p:spPr>
          <a:xfrm>
            <a:off x="2180925" y="2089252"/>
            <a:ext cx="2496150" cy="304650"/>
          </a:xfrm>
          <a:prstGeom prst="rect">
            <a:avLst/>
          </a:prstGeom>
        </p:spPr>
        <p:txBody>
          <a:bodyPr spcFirstLastPara="1" wrap="square" lIns="68569" tIns="68569" rIns="68569" bIns="68569" anchor="t" anchorCtr="0">
            <a:noAutofit/>
          </a:bodyPr>
          <a:lstStyle/>
          <a:p>
            <a:pPr marL="0" indent="0" algn="ctr">
              <a:buNone/>
            </a:pPr>
            <a:r>
              <a:rPr lang="en" sz="1050" dirty="0"/>
              <a:t>The Adventures of TinTin, Volume 6</a:t>
            </a:r>
            <a:endParaRPr sz="1050" dirty="0"/>
          </a:p>
          <a:p>
            <a:pPr marL="0" indent="0" algn="ctr">
              <a:spcBef>
                <a:spcPts val="1200"/>
              </a:spcBef>
              <a:spcAft>
                <a:spcPts val="1200"/>
              </a:spcAft>
              <a:buNone/>
            </a:pPr>
            <a:endParaRPr sz="1050" dirty="0"/>
          </a:p>
        </p:txBody>
      </p:sp>
      <p:pic>
        <p:nvPicPr>
          <p:cNvPr id="347" name="Google Shape;347;p23" descr="Tintin book  cover."/>
          <p:cNvPicPr preferRelativeResize="0"/>
          <p:nvPr/>
        </p:nvPicPr>
        <p:blipFill rotWithShape="1">
          <a:blip r:embed="rId3">
            <a:alphaModFix/>
          </a:blip>
          <a:srcRect t="14341" b="14801"/>
          <a:stretch/>
        </p:blipFill>
        <p:spPr>
          <a:xfrm>
            <a:off x="232501" y="2553598"/>
            <a:ext cx="1666988" cy="2099926"/>
          </a:xfrm>
          <a:prstGeom prst="rect">
            <a:avLst/>
          </a:prstGeom>
          <a:noFill/>
          <a:ln>
            <a:noFill/>
          </a:ln>
        </p:spPr>
      </p:pic>
      <p:pic>
        <p:nvPicPr>
          <p:cNvPr id="348" name="Google Shape;348;p23" descr="View of the pages side of the book Tinin looking worn."/>
          <p:cNvPicPr preferRelativeResize="0"/>
          <p:nvPr/>
        </p:nvPicPr>
        <p:blipFill rotWithShape="1">
          <a:blip r:embed="rId4">
            <a:alphaModFix/>
          </a:blip>
          <a:srcRect l="30496" t="13449" r="14126"/>
          <a:stretch/>
        </p:blipFill>
        <p:spPr>
          <a:xfrm>
            <a:off x="1899489" y="2975244"/>
            <a:ext cx="723788" cy="1904379"/>
          </a:xfrm>
          <a:prstGeom prst="rect">
            <a:avLst/>
          </a:prstGeom>
          <a:noFill/>
          <a:ln>
            <a:noFill/>
          </a:ln>
        </p:spPr>
      </p:pic>
      <p:pic>
        <p:nvPicPr>
          <p:cNvPr id="350" name="Google Shape;350;p23" descr="Water spot on one of the Tintin pages."/>
          <p:cNvPicPr preferRelativeResize="0"/>
          <p:nvPr/>
        </p:nvPicPr>
        <p:blipFill rotWithShape="1">
          <a:blip r:embed="rId5">
            <a:alphaModFix/>
          </a:blip>
          <a:srcRect t="21451"/>
          <a:stretch/>
        </p:blipFill>
        <p:spPr>
          <a:xfrm>
            <a:off x="3760341" y="2975244"/>
            <a:ext cx="1266675" cy="1768859"/>
          </a:xfrm>
          <a:prstGeom prst="rect">
            <a:avLst/>
          </a:prstGeom>
          <a:noFill/>
          <a:ln>
            <a:noFill/>
          </a:ln>
        </p:spPr>
      </p:pic>
      <p:pic>
        <p:nvPicPr>
          <p:cNvPr id="349" name="Google Shape;349;p23" descr="View of broken spine on Tintin book."/>
          <p:cNvPicPr preferRelativeResize="0"/>
          <p:nvPr/>
        </p:nvPicPr>
        <p:blipFill rotWithShape="1">
          <a:blip r:embed="rId6">
            <a:alphaModFix/>
          </a:blip>
          <a:srcRect t="16879" b="12259"/>
          <a:stretch/>
        </p:blipFill>
        <p:spPr>
          <a:xfrm>
            <a:off x="4793318" y="1954004"/>
            <a:ext cx="1806917" cy="22762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4"/>
          <p:cNvSpPr txBox="1">
            <a:spLocks noGrp="1"/>
          </p:cNvSpPr>
          <p:nvPr>
            <p:ph type="title"/>
          </p:nvPr>
        </p:nvSpPr>
        <p:spPr>
          <a:xfrm>
            <a:off x="919405" y="1059431"/>
            <a:ext cx="4547539" cy="749475"/>
          </a:xfrm>
          <a:prstGeom prst="rect">
            <a:avLst/>
          </a:prstGeom>
        </p:spPr>
        <p:txBody>
          <a:bodyPr spcFirstLastPara="1" wrap="square" lIns="68569" tIns="68569" rIns="68569" bIns="68569" anchor="t" anchorCtr="0">
            <a:noAutofit/>
          </a:bodyPr>
          <a:lstStyle/>
          <a:p>
            <a:r>
              <a:rPr lang="en" dirty="0"/>
              <a:t>Would You Weed It? #2</a:t>
            </a:r>
            <a:endParaRPr dirty="0"/>
          </a:p>
        </p:txBody>
      </p:sp>
      <p:sp>
        <p:nvSpPr>
          <p:cNvPr id="356" name="Google Shape;356;p24"/>
          <p:cNvSpPr txBox="1">
            <a:spLocks noGrp="1"/>
          </p:cNvSpPr>
          <p:nvPr>
            <p:ph type="body" idx="1"/>
          </p:nvPr>
        </p:nvSpPr>
        <p:spPr>
          <a:xfrm>
            <a:off x="1386244" y="2047247"/>
            <a:ext cx="1776600" cy="327150"/>
          </a:xfrm>
          <a:prstGeom prst="rect">
            <a:avLst/>
          </a:prstGeom>
        </p:spPr>
        <p:txBody>
          <a:bodyPr spcFirstLastPara="1" wrap="square" lIns="68569" tIns="68569" rIns="68569" bIns="68569" anchor="t" anchorCtr="0">
            <a:noAutofit/>
          </a:bodyPr>
          <a:lstStyle/>
          <a:p>
            <a:pPr marL="0" indent="0">
              <a:spcAft>
                <a:spcPts val="1200"/>
              </a:spcAft>
              <a:buNone/>
            </a:pPr>
            <a:r>
              <a:rPr lang="en" sz="1050" dirty="0"/>
              <a:t>You Will Know Me: a novel</a:t>
            </a:r>
            <a:endParaRPr sz="1050" dirty="0"/>
          </a:p>
        </p:txBody>
      </p:sp>
      <p:pic>
        <p:nvPicPr>
          <p:cNvPr id="357" name="Google Shape;357;p24" descr="Book cover for You Will Know Me."/>
          <p:cNvPicPr preferRelativeResize="0"/>
          <p:nvPr/>
        </p:nvPicPr>
        <p:blipFill rotWithShape="1">
          <a:blip r:embed="rId3">
            <a:alphaModFix/>
          </a:blip>
          <a:srcRect t="13266" b="10578"/>
          <a:stretch/>
        </p:blipFill>
        <p:spPr>
          <a:xfrm>
            <a:off x="259261" y="2612738"/>
            <a:ext cx="1434598" cy="1942255"/>
          </a:xfrm>
          <a:prstGeom prst="rect">
            <a:avLst/>
          </a:prstGeom>
          <a:noFill/>
          <a:ln>
            <a:noFill/>
          </a:ln>
        </p:spPr>
      </p:pic>
      <p:pic>
        <p:nvPicPr>
          <p:cNvPr id="358" name="Google Shape;358;p24" descr="With the book closed, pages look ok."/>
          <p:cNvPicPr preferRelativeResize="0"/>
          <p:nvPr/>
        </p:nvPicPr>
        <p:blipFill rotWithShape="1">
          <a:blip r:embed="rId4">
            <a:alphaModFix/>
          </a:blip>
          <a:srcRect t="15091" r="4525" b="6019"/>
          <a:stretch/>
        </p:blipFill>
        <p:spPr>
          <a:xfrm>
            <a:off x="976560" y="3923775"/>
            <a:ext cx="2186284" cy="1016250"/>
          </a:xfrm>
          <a:prstGeom prst="rect">
            <a:avLst/>
          </a:prstGeom>
          <a:noFill/>
          <a:ln>
            <a:noFill/>
          </a:ln>
        </p:spPr>
      </p:pic>
      <p:pic>
        <p:nvPicPr>
          <p:cNvPr id="359" name="Google Shape;359;p24" descr="When book is opened, you can see mild water damage."/>
          <p:cNvPicPr preferRelativeResize="0"/>
          <p:nvPr/>
        </p:nvPicPr>
        <p:blipFill>
          <a:blip r:embed="rId5">
            <a:alphaModFix/>
          </a:blip>
          <a:stretch>
            <a:fillRect/>
          </a:stretch>
        </p:blipFill>
        <p:spPr>
          <a:xfrm>
            <a:off x="3478556" y="1918680"/>
            <a:ext cx="1338695" cy="2379918"/>
          </a:xfrm>
          <a:prstGeom prst="rect">
            <a:avLst/>
          </a:prstGeom>
          <a:noFill/>
          <a:ln>
            <a:noFill/>
          </a:ln>
        </p:spPr>
      </p:pic>
      <p:pic>
        <p:nvPicPr>
          <p:cNvPr id="360" name="Google Shape;360;p24">
            <a:extLst>
              <a:ext uri="{C183D7F6-B498-43B3-948B-1728B52AA6E4}">
                <adec:decorative xmlns:adec="http://schemas.microsoft.com/office/drawing/2017/decorative" val="1"/>
              </a:ext>
            </a:extLst>
          </p:cNvPr>
          <p:cNvPicPr preferRelativeResize="0"/>
          <p:nvPr/>
        </p:nvPicPr>
        <p:blipFill rotWithShape="1">
          <a:blip r:embed="rId6">
            <a:alphaModFix/>
          </a:blip>
          <a:srcRect l="11336" t="30123" r="28200" b="18276"/>
          <a:stretch/>
        </p:blipFill>
        <p:spPr>
          <a:xfrm>
            <a:off x="4058792" y="3683851"/>
            <a:ext cx="2561381" cy="12294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5"/>
          <p:cNvSpPr txBox="1">
            <a:spLocks noGrp="1"/>
          </p:cNvSpPr>
          <p:nvPr>
            <p:ph type="title"/>
          </p:nvPr>
        </p:nvSpPr>
        <p:spPr>
          <a:xfrm>
            <a:off x="1339125" y="1058925"/>
            <a:ext cx="4179750" cy="412200"/>
          </a:xfrm>
          <a:prstGeom prst="rect">
            <a:avLst/>
          </a:prstGeom>
        </p:spPr>
        <p:txBody>
          <a:bodyPr spcFirstLastPara="1" wrap="square" lIns="68569" tIns="68569" rIns="68569" bIns="68569" anchor="t" anchorCtr="0">
            <a:noAutofit/>
          </a:bodyPr>
          <a:lstStyle/>
          <a:p>
            <a:r>
              <a:rPr lang="en" dirty="0"/>
              <a:t>Would You Weed It? #3</a:t>
            </a:r>
            <a:endParaRPr dirty="0"/>
          </a:p>
        </p:txBody>
      </p:sp>
      <p:sp>
        <p:nvSpPr>
          <p:cNvPr id="366" name="Google Shape;366;p25"/>
          <p:cNvSpPr txBox="1">
            <a:spLocks noGrp="1"/>
          </p:cNvSpPr>
          <p:nvPr>
            <p:ph type="body" idx="1"/>
          </p:nvPr>
        </p:nvSpPr>
        <p:spPr>
          <a:xfrm>
            <a:off x="2740388" y="2055591"/>
            <a:ext cx="1377225" cy="285075"/>
          </a:xfrm>
          <a:prstGeom prst="rect">
            <a:avLst/>
          </a:prstGeom>
        </p:spPr>
        <p:txBody>
          <a:bodyPr spcFirstLastPara="1" wrap="square" lIns="68569" tIns="68569" rIns="68569" bIns="68569" anchor="t" anchorCtr="0">
            <a:noAutofit/>
          </a:bodyPr>
          <a:lstStyle/>
          <a:p>
            <a:pPr marL="0" indent="0" algn="ctr">
              <a:spcAft>
                <a:spcPts val="1200"/>
              </a:spcAft>
              <a:buNone/>
            </a:pPr>
            <a:r>
              <a:rPr lang="en" sz="1050" dirty="0"/>
              <a:t>The Hunted</a:t>
            </a:r>
            <a:endParaRPr sz="1050" dirty="0"/>
          </a:p>
        </p:txBody>
      </p:sp>
      <p:pic>
        <p:nvPicPr>
          <p:cNvPr id="370" name="Google Shape;370;p25" descr="Book cover for The Hunted."/>
          <p:cNvPicPr preferRelativeResize="0"/>
          <p:nvPr/>
        </p:nvPicPr>
        <p:blipFill rotWithShape="1">
          <a:blip r:embed="rId3">
            <a:alphaModFix/>
          </a:blip>
          <a:srcRect t="9496" b="13915"/>
          <a:stretch/>
        </p:blipFill>
        <p:spPr>
          <a:xfrm>
            <a:off x="303810" y="2460729"/>
            <a:ext cx="1722029" cy="2344590"/>
          </a:xfrm>
          <a:prstGeom prst="rect">
            <a:avLst/>
          </a:prstGeom>
          <a:noFill/>
          <a:ln>
            <a:noFill/>
          </a:ln>
        </p:spPr>
      </p:pic>
      <p:pic>
        <p:nvPicPr>
          <p:cNvPr id="368" name="Google Shape;368;p25" descr="Side view of pages where some damage is visible."/>
          <p:cNvPicPr preferRelativeResize="0"/>
          <p:nvPr/>
        </p:nvPicPr>
        <p:blipFill>
          <a:blip r:embed="rId4">
            <a:alphaModFix/>
          </a:blip>
          <a:stretch>
            <a:fillRect/>
          </a:stretch>
        </p:blipFill>
        <p:spPr>
          <a:xfrm>
            <a:off x="1876688" y="3045195"/>
            <a:ext cx="1108367" cy="1970453"/>
          </a:xfrm>
          <a:prstGeom prst="rect">
            <a:avLst/>
          </a:prstGeom>
          <a:noFill/>
          <a:ln>
            <a:noFill/>
          </a:ln>
        </p:spPr>
      </p:pic>
      <p:pic>
        <p:nvPicPr>
          <p:cNvPr id="367" name="Google Shape;367;p25" descr="Closeup of torn pages."/>
          <p:cNvPicPr preferRelativeResize="0"/>
          <p:nvPr/>
        </p:nvPicPr>
        <p:blipFill>
          <a:blip r:embed="rId5">
            <a:alphaModFix/>
          </a:blip>
          <a:stretch>
            <a:fillRect/>
          </a:stretch>
        </p:blipFill>
        <p:spPr>
          <a:xfrm>
            <a:off x="3985953" y="2460729"/>
            <a:ext cx="1423729" cy="2531066"/>
          </a:xfrm>
          <a:prstGeom prst="rect">
            <a:avLst/>
          </a:prstGeom>
          <a:noFill/>
          <a:ln>
            <a:noFill/>
          </a:ln>
        </p:spPr>
      </p:pic>
      <p:pic>
        <p:nvPicPr>
          <p:cNvPr id="369" name="Google Shape;369;p25" descr="Torn pages in open book."/>
          <p:cNvPicPr preferRelativeResize="0"/>
          <p:nvPr/>
        </p:nvPicPr>
        <p:blipFill rotWithShape="1">
          <a:blip r:embed="rId6">
            <a:alphaModFix/>
          </a:blip>
          <a:srcRect t="5180" b="15967"/>
          <a:stretch/>
        </p:blipFill>
        <p:spPr>
          <a:xfrm>
            <a:off x="5305701" y="2159885"/>
            <a:ext cx="1263133" cy="17706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6"/>
          <p:cNvSpPr txBox="1">
            <a:spLocks noGrp="1"/>
          </p:cNvSpPr>
          <p:nvPr>
            <p:ph type="title"/>
          </p:nvPr>
        </p:nvSpPr>
        <p:spPr>
          <a:xfrm>
            <a:off x="1232716" y="1043006"/>
            <a:ext cx="4392568" cy="449775"/>
          </a:xfrm>
          <a:prstGeom prst="rect">
            <a:avLst/>
          </a:prstGeom>
        </p:spPr>
        <p:txBody>
          <a:bodyPr spcFirstLastPara="1" wrap="square" lIns="68569" tIns="68569" rIns="68569" bIns="68569" anchor="t" anchorCtr="0">
            <a:noAutofit/>
          </a:bodyPr>
          <a:lstStyle/>
          <a:p>
            <a:r>
              <a:rPr lang="en" dirty="0"/>
              <a:t>Would You Weed It? #4</a:t>
            </a:r>
            <a:endParaRPr dirty="0"/>
          </a:p>
        </p:txBody>
      </p:sp>
      <p:sp>
        <p:nvSpPr>
          <p:cNvPr id="376" name="Google Shape;376;p26"/>
          <p:cNvSpPr txBox="1">
            <a:spLocks noGrp="1"/>
          </p:cNvSpPr>
          <p:nvPr>
            <p:ph type="body" idx="1"/>
          </p:nvPr>
        </p:nvSpPr>
        <p:spPr>
          <a:xfrm>
            <a:off x="2180925" y="1684328"/>
            <a:ext cx="2496150" cy="304650"/>
          </a:xfrm>
          <a:prstGeom prst="rect">
            <a:avLst/>
          </a:prstGeom>
        </p:spPr>
        <p:txBody>
          <a:bodyPr spcFirstLastPara="1" wrap="square" lIns="68569" tIns="68569" rIns="68569" bIns="68569" anchor="t" anchorCtr="0">
            <a:noAutofit/>
          </a:bodyPr>
          <a:lstStyle/>
          <a:p>
            <a:pPr marL="0" indent="0" algn="ctr">
              <a:buNone/>
            </a:pPr>
            <a:r>
              <a:rPr lang="en" sz="1050" dirty="0"/>
              <a:t>Night School</a:t>
            </a:r>
            <a:endParaRPr sz="1050" dirty="0"/>
          </a:p>
          <a:p>
            <a:pPr marL="0" indent="0" algn="ctr">
              <a:spcBef>
                <a:spcPts val="1200"/>
              </a:spcBef>
              <a:spcAft>
                <a:spcPts val="1200"/>
              </a:spcAft>
              <a:buNone/>
            </a:pPr>
            <a:endParaRPr sz="1050" dirty="0"/>
          </a:p>
        </p:txBody>
      </p:sp>
      <p:pic>
        <p:nvPicPr>
          <p:cNvPr id="377" name="Google Shape;377;p26" descr="Book jacket for Night School."/>
          <p:cNvPicPr preferRelativeResize="0"/>
          <p:nvPr/>
        </p:nvPicPr>
        <p:blipFill rotWithShape="1">
          <a:blip r:embed="rId3">
            <a:alphaModFix/>
          </a:blip>
          <a:srcRect t="5713" b="13353"/>
          <a:stretch/>
        </p:blipFill>
        <p:spPr>
          <a:xfrm>
            <a:off x="390669" y="2485176"/>
            <a:ext cx="1656459" cy="2190147"/>
          </a:xfrm>
          <a:prstGeom prst="rect">
            <a:avLst/>
          </a:prstGeom>
          <a:noFill/>
          <a:ln>
            <a:noFill/>
          </a:ln>
        </p:spPr>
      </p:pic>
      <p:pic>
        <p:nvPicPr>
          <p:cNvPr id="378" name="Google Shape;378;p26" descr="View of pages in closed book looks ok."/>
          <p:cNvPicPr preferRelativeResize="0"/>
          <p:nvPr/>
        </p:nvPicPr>
        <p:blipFill rotWithShape="1">
          <a:blip r:embed="rId4">
            <a:alphaModFix/>
          </a:blip>
          <a:srcRect l="4029" t="9090" r="9502"/>
          <a:stretch/>
        </p:blipFill>
        <p:spPr>
          <a:xfrm>
            <a:off x="2815845" y="2990184"/>
            <a:ext cx="1022531" cy="1911191"/>
          </a:xfrm>
          <a:prstGeom prst="rect">
            <a:avLst/>
          </a:prstGeom>
          <a:noFill/>
          <a:ln>
            <a:noFill/>
          </a:ln>
        </p:spPr>
      </p:pic>
      <p:pic>
        <p:nvPicPr>
          <p:cNvPr id="379" name="Google Shape;379;p26" descr="When book is open, the spine is broken."/>
          <p:cNvPicPr preferRelativeResize="0"/>
          <p:nvPr/>
        </p:nvPicPr>
        <p:blipFill rotWithShape="1">
          <a:blip r:embed="rId5">
            <a:alphaModFix/>
          </a:blip>
          <a:srcRect t="4010" b="10292"/>
          <a:stretch/>
        </p:blipFill>
        <p:spPr>
          <a:xfrm>
            <a:off x="5049239" y="2485176"/>
            <a:ext cx="1585987" cy="24161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7"/>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Informed Judgment </a:t>
            </a:r>
            <a:endParaRPr/>
          </a:p>
        </p:txBody>
      </p:sp>
      <p:sp>
        <p:nvSpPr>
          <p:cNvPr id="385" name="Google Shape;385;p27"/>
          <p:cNvSpPr txBox="1">
            <a:spLocks noGrp="1"/>
          </p:cNvSpPr>
          <p:nvPr>
            <p:ph type="body" idx="1"/>
          </p:nvPr>
        </p:nvSpPr>
        <p:spPr>
          <a:xfrm>
            <a:off x="254550" y="1900313"/>
            <a:ext cx="4437900" cy="2096550"/>
          </a:xfrm>
          <a:prstGeom prst="rect">
            <a:avLst/>
          </a:prstGeom>
        </p:spPr>
        <p:txBody>
          <a:bodyPr spcFirstLastPara="1" wrap="square" lIns="68569" tIns="68569" rIns="68569" bIns="68569" anchor="t" anchorCtr="0">
            <a:noAutofit/>
          </a:bodyPr>
          <a:lstStyle/>
          <a:p>
            <a:pPr marL="0" indent="0">
              <a:buNone/>
            </a:pPr>
            <a:r>
              <a:rPr lang="en" sz="1350"/>
              <a:t>A double edged sword</a:t>
            </a:r>
            <a:endParaRPr sz="1350"/>
          </a:p>
          <a:p>
            <a:pPr marL="0" indent="0">
              <a:spcBef>
                <a:spcPts val="1200"/>
              </a:spcBef>
              <a:buNone/>
            </a:pPr>
            <a:r>
              <a:rPr lang="en" sz="1350"/>
              <a:t>Balance between empowerment and following standards</a:t>
            </a:r>
            <a:endParaRPr sz="1350"/>
          </a:p>
          <a:p>
            <a:pPr marL="0" indent="0">
              <a:spcBef>
                <a:spcPts val="1200"/>
              </a:spcBef>
              <a:spcAft>
                <a:spcPts val="1200"/>
              </a:spcAft>
              <a:buNone/>
            </a:pPr>
            <a:r>
              <a:rPr lang="en" sz="1350"/>
              <a:t>Have someone that you can go to for a 2nd opinion</a:t>
            </a:r>
            <a:endParaRPr sz="1350"/>
          </a:p>
        </p:txBody>
      </p:sp>
      <p:pic>
        <p:nvPicPr>
          <p:cNvPr id="386" name="Google Shape;386;p2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769423" y="1251545"/>
            <a:ext cx="1839917" cy="26404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8"/>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Scalability </a:t>
            </a:r>
            <a:endParaRPr/>
          </a:p>
        </p:txBody>
      </p:sp>
      <p:sp>
        <p:nvSpPr>
          <p:cNvPr id="392" name="Google Shape;392;p28"/>
          <p:cNvSpPr txBox="1">
            <a:spLocks noGrp="1"/>
          </p:cNvSpPr>
          <p:nvPr>
            <p:ph type="body" idx="1"/>
          </p:nvPr>
        </p:nvSpPr>
        <p:spPr>
          <a:xfrm>
            <a:off x="977850" y="2135475"/>
            <a:ext cx="5272875" cy="1906200"/>
          </a:xfrm>
          <a:prstGeom prst="rect">
            <a:avLst/>
          </a:prstGeom>
        </p:spPr>
        <p:txBody>
          <a:bodyPr spcFirstLastPara="1" wrap="square" lIns="68569" tIns="68569" rIns="68569" bIns="68569" anchor="t" anchorCtr="0">
            <a:noAutofit/>
          </a:bodyPr>
          <a:lstStyle/>
          <a:p>
            <a:pPr marL="0" indent="0">
              <a:spcAft>
                <a:spcPts val="1200"/>
              </a:spcAft>
              <a:buNone/>
            </a:pPr>
            <a:endParaRPr/>
          </a:p>
        </p:txBody>
      </p:sp>
      <p:pic>
        <p:nvPicPr>
          <p:cNvPr id="393" name="Google Shape;393;p2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95506" y="1724260"/>
            <a:ext cx="3166989" cy="2375242"/>
          </a:xfrm>
          <a:prstGeom prst="rect">
            <a:avLst/>
          </a:prstGeom>
          <a:noFill/>
          <a:ln>
            <a:noFill/>
          </a:ln>
        </p:spPr>
      </p:pic>
      <p:pic>
        <p:nvPicPr>
          <p:cNvPr id="394" name="Google Shape;394;p2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808691" y="1573669"/>
            <a:ext cx="2830560" cy="1906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9"/>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Activity:Start a Draft CM Plan</a:t>
            </a:r>
            <a:endParaRPr/>
          </a:p>
        </p:txBody>
      </p:sp>
      <p:sp>
        <p:nvSpPr>
          <p:cNvPr id="400" name="Google Shape;400;p29"/>
          <p:cNvSpPr txBox="1">
            <a:spLocks noGrp="1"/>
          </p:cNvSpPr>
          <p:nvPr>
            <p:ph type="body" idx="1"/>
          </p:nvPr>
        </p:nvSpPr>
        <p:spPr>
          <a:xfrm>
            <a:off x="977850" y="2135475"/>
            <a:ext cx="5272875" cy="1906200"/>
          </a:xfrm>
          <a:prstGeom prst="rect">
            <a:avLst/>
          </a:prstGeom>
        </p:spPr>
        <p:txBody>
          <a:bodyPr spcFirstLastPara="1" wrap="square" lIns="68569" tIns="68569" rIns="68569" bIns="68569" anchor="t" anchorCtr="0">
            <a:noAutofit/>
          </a:bodyPr>
          <a:lstStyle/>
          <a:p>
            <a:pPr marL="0" indent="0">
              <a:buNone/>
            </a:pPr>
            <a:r>
              <a:rPr lang="en" sz="1350"/>
              <a:t>Use the provided template to start listing the elements you would like to see in your CM Plan. </a:t>
            </a:r>
            <a:endParaRPr sz="1350"/>
          </a:p>
          <a:p>
            <a:pPr marL="0" indent="0">
              <a:spcBef>
                <a:spcPts val="1200"/>
              </a:spcBef>
              <a:spcAft>
                <a:spcPts val="1200"/>
              </a:spcAft>
              <a:buNone/>
            </a:pPr>
            <a:r>
              <a:rPr lang="en" sz="1350"/>
              <a:t>5 minutes: just to get ideas started</a:t>
            </a:r>
            <a:endParaRPr sz="135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Communication</a:t>
            </a:r>
            <a:endParaRPr/>
          </a:p>
        </p:txBody>
      </p:sp>
      <p:sp>
        <p:nvSpPr>
          <p:cNvPr id="406" name="Google Shape;406;p30"/>
          <p:cNvSpPr txBox="1">
            <a:spLocks noGrp="1"/>
          </p:cNvSpPr>
          <p:nvPr>
            <p:ph type="body" idx="1"/>
          </p:nvPr>
        </p:nvSpPr>
        <p:spPr>
          <a:xfrm>
            <a:off x="977850" y="2135475"/>
            <a:ext cx="5272875" cy="1906200"/>
          </a:xfrm>
          <a:prstGeom prst="rect">
            <a:avLst/>
          </a:prstGeom>
        </p:spPr>
        <p:txBody>
          <a:bodyPr spcFirstLastPara="1" wrap="square" lIns="68569" tIns="68569" rIns="68569" bIns="68569" anchor="t" anchorCtr="0">
            <a:noAutofit/>
          </a:bodyPr>
          <a:lstStyle/>
          <a:p>
            <a:pPr marL="0" indent="0">
              <a:buNone/>
            </a:pPr>
            <a:r>
              <a:rPr lang="en" sz="1050"/>
              <a:t>Began as an interdepartmental team including representatives from all 26 locations in 2013.  </a:t>
            </a:r>
            <a:endParaRPr sz="1050"/>
          </a:p>
          <a:p>
            <a:pPr marL="0" indent="0">
              <a:spcBef>
                <a:spcPts val="1200"/>
              </a:spcBef>
              <a:buNone/>
            </a:pPr>
            <a:r>
              <a:rPr lang="en" sz="1050"/>
              <a:t>Meetings were monthly, then bi-monthly, now quarterly.</a:t>
            </a:r>
            <a:endParaRPr sz="1050"/>
          </a:p>
          <a:p>
            <a:pPr marL="0" indent="0">
              <a:spcBef>
                <a:spcPts val="1200"/>
              </a:spcBef>
              <a:buNone/>
            </a:pPr>
            <a:r>
              <a:rPr lang="en" sz="1050"/>
              <a:t>It doesn’t have to be high tech.</a:t>
            </a:r>
            <a:endParaRPr sz="1050"/>
          </a:p>
          <a:p>
            <a:pPr marL="0" indent="0">
              <a:spcBef>
                <a:spcPts val="1200"/>
              </a:spcBef>
              <a:spcAft>
                <a:spcPts val="1200"/>
              </a:spcAft>
              <a:buNone/>
            </a:pPr>
            <a:endParaRPr/>
          </a:p>
        </p:txBody>
      </p:sp>
      <p:pic>
        <p:nvPicPr>
          <p:cNvPr id="407" name="Google Shape;407;p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90264" y="2486475"/>
            <a:ext cx="1560056" cy="1204199"/>
          </a:xfrm>
          <a:prstGeom prst="rect">
            <a:avLst/>
          </a:prstGeom>
          <a:noFill/>
          <a:ln>
            <a:noFill/>
          </a:ln>
        </p:spPr>
      </p:pic>
      <p:pic>
        <p:nvPicPr>
          <p:cNvPr id="408" name="Google Shape;408;p3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73458" y="3119813"/>
            <a:ext cx="1834621" cy="11232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1"/>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dirty="0"/>
              <a:t>Documentation - Chart</a:t>
            </a:r>
            <a:endParaRPr dirty="0"/>
          </a:p>
        </p:txBody>
      </p:sp>
      <p:sp>
        <p:nvSpPr>
          <p:cNvPr id="414" name="Google Shape;414;p31"/>
          <p:cNvSpPr txBox="1">
            <a:spLocks noGrp="1"/>
          </p:cNvSpPr>
          <p:nvPr>
            <p:ph type="body" idx="1"/>
          </p:nvPr>
        </p:nvSpPr>
        <p:spPr>
          <a:xfrm>
            <a:off x="977850" y="2179650"/>
            <a:ext cx="5272875" cy="1906200"/>
          </a:xfrm>
          <a:prstGeom prst="rect">
            <a:avLst/>
          </a:prstGeom>
        </p:spPr>
        <p:txBody>
          <a:bodyPr spcFirstLastPara="1" wrap="square" lIns="68569" tIns="68569" rIns="68569" bIns="68569" anchor="t" anchorCtr="0">
            <a:noAutofit/>
          </a:bodyPr>
          <a:lstStyle/>
          <a:p>
            <a:pPr marL="0" indent="0">
              <a:buNone/>
            </a:pPr>
            <a:r>
              <a:rPr lang="en" sz="1200" dirty="0"/>
              <a:t>The Annual Calendar</a:t>
            </a:r>
            <a:endParaRPr sz="1200" dirty="0"/>
          </a:p>
          <a:p>
            <a:pPr marL="0" indent="0">
              <a:spcBef>
                <a:spcPts val="1200"/>
              </a:spcBef>
              <a:buNone/>
            </a:pPr>
            <a:r>
              <a:rPr lang="en" sz="1200" dirty="0"/>
              <a:t>Instructions for specific areas of the library</a:t>
            </a:r>
            <a:endParaRPr sz="1200" dirty="0"/>
          </a:p>
          <a:p>
            <a:pPr marL="0" indent="0">
              <a:spcBef>
                <a:spcPts val="1200"/>
              </a:spcBef>
              <a:spcAft>
                <a:spcPts val="1200"/>
              </a:spcAft>
              <a:buNone/>
            </a:pPr>
            <a:r>
              <a:rPr lang="en" sz="1200" dirty="0"/>
              <a:t>Do it yourself reports</a:t>
            </a:r>
            <a:endParaRPr sz="1200" dirty="0"/>
          </a:p>
        </p:txBody>
      </p:sp>
      <p:graphicFrame>
        <p:nvGraphicFramePr>
          <p:cNvPr id="415" name="Google Shape;415;p31"/>
          <p:cNvGraphicFramePr/>
          <p:nvPr>
            <p:extLst>
              <p:ext uri="{D42A27DB-BD31-4B8C-83A1-F6EECF244321}">
                <p14:modId xmlns:p14="http://schemas.microsoft.com/office/powerpoint/2010/main" val="4072166598"/>
              </p:ext>
            </p:extLst>
          </p:nvPr>
        </p:nvGraphicFramePr>
        <p:xfrm>
          <a:off x="4121660" y="1509262"/>
          <a:ext cx="2322682" cy="2688668"/>
        </p:xfrm>
        <a:graphic>
          <a:graphicData uri="http://schemas.openxmlformats.org/drawingml/2006/table">
            <a:tbl>
              <a:tblPr firstRow="1">
                <a:noFill/>
                <a:tableStyleId>{9BCC3088-5AED-4B5B-BF17-6F1BAE3A9E0E}</a:tableStyleId>
              </a:tblPr>
              <a:tblGrid>
                <a:gridCol w="711246">
                  <a:extLst>
                    <a:ext uri="{9D8B030D-6E8A-4147-A177-3AD203B41FA5}">
                      <a16:colId xmlns:a16="http://schemas.microsoft.com/office/drawing/2014/main" val="20000"/>
                    </a:ext>
                  </a:extLst>
                </a:gridCol>
                <a:gridCol w="818697">
                  <a:extLst>
                    <a:ext uri="{9D8B030D-6E8A-4147-A177-3AD203B41FA5}">
                      <a16:colId xmlns:a16="http://schemas.microsoft.com/office/drawing/2014/main" val="20001"/>
                    </a:ext>
                  </a:extLst>
                </a:gridCol>
                <a:gridCol w="792739">
                  <a:extLst>
                    <a:ext uri="{9D8B030D-6E8A-4147-A177-3AD203B41FA5}">
                      <a16:colId xmlns:a16="http://schemas.microsoft.com/office/drawing/2014/main" val="20002"/>
                    </a:ext>
                  </a:extLst>
                </a:gridCol>
              </a:tblGrid>
              <a:tr h="400028">
                <a:tc>
                  <a:txBody>
                    <a:bodyPr/>
                    <a:lstStyle/>
                    <a:p>
                      <a:pPr marL="0" lvl="0" indent="0" algn="l" rtl="0">
                        <a:lnSpc>
                          <a:spcPct val="115000"/>
                        </a:lnSpc>
                        <a:spcBef>
                          <a:spcPts val="0"/>
                        </a:spcBef>
                        <a:spcAft>
                          <a:spcPts val="0"/>
                        </a:spcAft>
                        <a:buNone/>
                      </a:pPr>
                      <a:r>
                        <a:rPr lang="en-US" sz="800" b="1" dirty="0">
                          <a:latin typeface="Verdana"/>
                          <a:ea typeface="Verdana"/>
                          <a:cs typeface="Verdana"/>
                          <a:sym typeface="Verdana"/>
                        </a:rPr>
                        <a:t>Month</a:t>
                      </a:r>
                      <a:endParaRPr sz="800" b="1" dirty="0">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800" b="1" dirty="0">
                          <a:latin typeface="Verdana"/>
                          <a:ea typeface="Verdana"/>
                          <a:cs typeface="Verdana"/>
                          <a:sym typeface="Verdana"/>
                        </a:rPr>
                        <a:t>Adult Books</a:t>
                      </a:r>
                      <a:endParaRPr sz="800" b="1" dirty="0">
                        <a:latin typeface="Verdana"/>
                        <a:ea typeface="Verdana"/>
                        <a:cs typeface="Verdana"/>
                        <a:sym typeface="Verdana"/>
                      </a:endParaRPr>
                    </a:p>
                  </a:txBody>
                  <a:tcPr marL="21431" marR="21431" marT="68569" marB="68569">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800" b="1" dirty="0">
                          <a:latin typeface="Verdana"/>
                          <a:ea typeface="Verdana"/>
                          <a:cs typeface="Verdana"/>
                          <a:sym typeface="Verdana"/>
                        </a:rPr>
                        <a:t>Children’s books</a:t>
                      </a:r>
                      <a:endParaRPr sz="800" b="1" dirty="0">
                        <a:latin typeface="Verdana"/>
                        <a:ea typeface="Verdana"/>
                        <a:cs typeface="Verdana"/>
                        <a:sym typeface="Verdana"/>
                      </a:endParaRPr>
                    </a:p>
                  </a:txBody>
                  <a:tcPr marL="21431" marR="21431" marT="68569" marB="68569">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742298698"/>
                  </a:ext>
                </a:extLst>
              </a:tr>
              <a:tr h="400028">
                <a:tc rowSpan="4">
                  <a:txBody>
                    <a:bodyPr/>
                    <a:lstStyle/>
                    <a:p>
                      <a:pPr marL="0" lvl="0" indent="0" algn="l" rtl="0">
                        <a:lnSpc>
                          <a:spcPct val="115000"/>
                        </a:lnSpc>
                        <a:spcBef>
                          <a:spcPts val="0"/>
                        </a:spcBef>
                        <a:spcAft>
                          <a:spcPts val="0"/>
                        </a:spcAft>
                        <a:buNone/>
                      </a:pPr>
                      <a:r>
                        <a:rPr lang="en" sz="800" b="1" dirty="0">
                          <a:latin typeface="Verdana"/>
                          <a:ea typeface="Verdana"/>
                          <a:cs typeface="Verdana"/>
                          <a:sym typeface="Verdana"/>
                        </a:rPr>
                        <a:t>JANUARY</a:t>
                      </a:r>
                      <a:endParaRPr sz="800" b="1" dirty="0">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Adult Fiction A - I</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Picturebooks A-I</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68583">
                <a:tc vMerge="1">
                  <a:txBody>
                    <a:bodyPr/>
                    <a:lstStyle/>
                    <a:p>
                      <a:endParaRPr lang="en-US"/>
                    </a:p>
                  </a:txBody>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000s</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000s</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68583">
                <a:tc vMerge="1">
                  <a:txBody>
                    <a:bodyPr/>
                    <a:lstStyle/>
                    <a:p>
                      <a:endParaRPr lang="en-US"/>
                    </a:p>
                  </a:txBody>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Audiobooks</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Audiobooks</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0028">
                <a:tc vMerge="1">
                  <a:txBody>
                    <a:bodyPr/>
                    <a:lstStyle/>
                    <a:p>
                      <a:endParaRPr lang="en-US"/>
                    </a:p>
                  </a:txBody>
                  <a:tcPr/>
                </a:tc>
                <a:tc>
                  <a:txBody>
                    <a:bodyPr/>
                    <a:lstStyle/>
                    <a:p>
                      <a:pPr marL="0" lvl="0" indent="0" algn="l" rtl="0">
                        <a:spcBef>
                          <a:spcPts val="0"/>
                        </a:spcBef>
                        <a:spcAft>
                          <a:spcPts val="0"/>
                        </a:spcAft>
                        <a:buNone/>
                      </a:pPr>
                      <a:endParaRPr sz="800"/>
                    </a:p>
                  </a:txBody>
                  <a:tcPr marL="21431" marR="21431" marT="68569" marB="68569"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Holiday Books</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0028">
                <a:tc rowSpan="3">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FEBRUARY</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Adult Fiction J - Q</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Picturebooks J-Q</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68583">
                <a:tc vMerge="1">
                  <a:txBody>
                    <a:bodyPr/>
                    <a:lstStyle/>
                    <a:p>
                      <a:endParaRPr lang="en-US"/>
                    </a:p>
                  </a:txBody>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100s - 200s</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100s-200s</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68583">
                <a:tc vMerge="1">
                  <a:txBody>
                    <a:bodyPr/>
                    <a:lstStyle/>
                    <a:p>
                      <a:endParaRPr lang="en-US"/>
                    </a:p>
                  </a:txBody>
                  <a:tcPr/>
                </a:tc>
                <a:tc>
                  <a:txBody>
                    <a:bodyPr/>
                    <a:lstStyle/>
                    <a:p>
                      <a:pPr marL="0" lvl="0" indent="0" algn="l" rtl="0">
                        <a:lnSpc>
                          <a:spcPct val="115000"/>
                        </a:lnSpc>
                        <a:spcBef>
                          <a:spcPts val="0"/>
                        </a:spcBef>
                        <a:spcAft>
                          <a:spcPts val="0"/>
                        </a:spcAft>
                        <a:buNone/>
                      </a:pPr>
                      <a:r>
                        <a:rPr lang="en" sz="800" b="1">
                          <a:latin typeface="Verdana"/>
                          <a:ea typeface="Verdana"/>
                          <a:cs typeface="Verdana"/>
                          <a:sym typeface="Verdana"/>
                        </a:rPr>
                        <a:t>YA Fiction</a:t>
                      </a:r>
                      <a:endParaRPr sz="800" b="1">
                        <a:latin typeface="Verdana"/>
                        <a:ea typeface="Verdana"/>
                        <a:cs typeface="Verdana"/>
                        <a:sym typeface="Verdana"/>
                      </a:endParaRPr>
                    </a:p>
                  </a:txBody>
                  <a:tcPr marL="21431" marR="21431"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dirty="0"/>
                    </a:p>
                  </a:txBody>
                  <a:tcPr marL="21431" marR="21431" marT="68569" marB="68569"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Session Objectives</a:t>
            </a:r>
            <a:endParaRPr/>
          </a:p>
        </p:txBody>
      </p:sp>
      <p:sp>
        <p:nvSpPr>
          <p:cNvPr id="284" name="Google Shape;284;p14"/>
          <p:cNvSpPr txBox="1">
            <a:spLocks noGrp="1"/>
          </p:cNvSpPr>
          <p:nvPr>
            <p:ph type="body" idx="1"/>
          </p:nvPr>
        </p:nvSpPr>
        <p:spPr>
          <a:xfrm>
            <a:off x="977850" y="2135475"/>
            <a:ext cx="5272875" cy="1906200"/>
          </a:xfrm>
          <a:prstGeom prst="rect">
            <a:avLst/>
          </a:prstGeom>
        </p:spPr>
        <p:txBody>
          <a:bodyPr spcFirstLastPara="1" wrap="square" lIns="68569" tIns="68569" rIns="68569" bIns="68569" anchor="t" anchorCtr="0">
            <a:noAutofit/>
          </a:bodyPr>
          <a:lstStyle/>
          <a:p>
            <a:pPr marL="0" indent="0">
              <a:buNone/>
            </a:pPr>
            <a:r>
              <a:rPr lang="en"/>
              <a:t>Understand CM concepts: What &amp; Why</a:t>
            </a:r>
            <a:endParaRPr/>
          </a:p>
          <a:p>
            <a:pPr marL="0" indent="0">
              <a:spcBef>
                <a:spcPts val="1200"/>
              </a:spcBef>
              <a:buNone/>
            </a:pPr>
            <a:r>
              <a:rPr lang="en"/>
              <a:t>Develop a draft plan for CM at YOUR library</a:t>
            </a:r>
            <a:endParaRPr/>
          </a:p>
          <a:p>
            <a:pPr marL="0" indent="0">
              <a:spcBef>
                <a:spcPts val="1200"/>
              </a:spcBef>
              <a:spcAft>
                <a:spcPts val="1200"/>
              </a:spcAft>
              <a:buNone/>
            </a:pPr>
            <a:r>
              <a:rPr lang="en"/>
              <a:t>Identify YOUR library’s training needs &amp; get ideas about how to meet them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2"/>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Documentation</a:t>
            </a:r>
            <a:endParaRPr/>
          </a:p>
        </p:txBody>
      </p:sp>
      <p:sp>
        <p:nvSpPr>
          <p:cNvPr id="421" name="Google Shape;421;p32"/>
          <p:cNvSpPr txBox="1">
            <a:spLocks noGrp="1"/>
          </p:cNvSpPr>
          <p:nvPr>
            <p:ph type="body" idx="1"/>
          </p:nvPr>
        </p:nvSpPr>
        <p:spPr>
          <a:xfrm>
            <a:off x="977850" y="2179650"/>
            <a:ext cx="5272875" cy="1906200"/>
          </a:xfrm>
          <a:prstGeom prst="rect">
            <a:avLst/>
          </a:prstGeom>
        </p:spPr>
        <p:txBody>
          <a:bodyPr spcFirstLastPara="1" wrap="square" lIns="68569" tIns="68569" rIns="68569" bIns="68569" anchor="t" anchorCtr="0">
            <a:noAutofit/>
          </a:bodyPr>
          <a:lstStyle/>
          <a:p>
            <a:pPr marL="0" indent="0">
              <a:buNone/>
            </a:pPr>
            <a:r>
              <a:rPr lang="en" sz="1200"/>
              <a:t>Who does what?</a:t>
            </a:r>
            <a:endParaRPr sz="1200"/>
          </a:p>
          <a:p>
            <a:pPr marL="0" indent="0">
              <a:spcBef>
                <a:spcPts val="1200"/>
              </a:spcBef>
              <a:buNone/>
            </a:pPr>
            <a:r>
              <a:rPr lang="en" sz="1200"/>
              <a:t>Streamlined by standardizing communication</a:t>
            </a:r>
            <a:endParaRPr sz="1200"/>
          </a:p>
          <a:p>
            <a:pPr marL="0" indent="0">
              <a:spcBef>
                <a:spcPts val="1200"/>
              </a:spcBef>
              <a:spcAft>
                <a:spcPts val="1200"/>
              </a:spcAft>
              <a:buNone/>
            </a:pPr>
            <a:r>
              <a:rPr lang="en" sz="1200"/>
              <a:t>It’s the destination, not the journey</a:t>
            </a:r>
            <a:endParaRPr sz="1200"/>
          </a:p>
        </p:txBody>
      </p:sp>
      <p:pic>
        <p:nvPicPr>
          <p:cNvPr id="422" name="Google Shape;422;p3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359900" y="1658944"/>
            <a:ext cx="1890819" cy="1906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3"/>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Training and Staff Alignment</a:t>
            </a:r>
            <a:endParaRPr/>
          </a:p>
        </p:txBody>
      </p:sp>
      <p:sp>
        <p:nvSpPr>
          <p:cNvPr id="428" name="Google Shape;428;p33"/>
          <p:cNvSpPr txBox="1">
            <a:spLocks noGrp="1"/>
          </p:cNvSpPr>
          <p:nvPr>
            <p:ph type="body" idx="1"/>
          </p:nvPr>
        </p:nvSpPr>
        <p:spPr>
          <a:xfrm>
            <a:off x="977850" y="2128894"/>
            <a:ext cx="5272875" cy="1912725"/>
          </a:xfrm>
          <a:prstGeom prst="rect">
            <a:avLst/>
          </a:prstGeom>
        </p:spPr>
        <p:txBody>
          <a:bodyPr spcFirstLastPara="1" wrap="square" lIns="68569" tIns="68569" rIns="68569" bIns="68569" anchor="t" anchorCtr="0">
            <a:noAutofit/>
          </a:bodyPr>
          <a:lstStyle/>
          <a:p>
            <a:pPr marL="0" indent="0">
              <a:buNone/>
            </a:pPr>
            <a:r>
              <a:rPr lang="en" sz="1350"/>
              <a:t>How many people work in libraries where all/public facing staff participate in collection management?</a:t>
            </a:r>
            <a:endParaRPr sz="1350"/>
          </a:p>
          <a:p>
            <a:pPr marL="0" indent="0">
              <a:spcBef>
                <a:spcPts val="1200"/>
              </a:spcBef>
              <a:buNone/>
            </a:pPr>
            <a:r>
              <a:rPr lang="en" sz="1350"/>
              <a:t>How many people have talked about weeding with your whole staff?</a:t>
            </a:r>
            <a:endParaRPr sz="1350"/>
          </a:p>
          <a:p>
            <a:pPr marL="0" indent="0">
              <a:spcBef>
                <a:spcPts val="1200"/>
              </a:spcBef>
              <a:spcAft>
                <a:spcPts val="1200"/>
              </a:spcAft>
              <a:buNone/>
            </a:pPr>
            <a:r>
              <a:rPr lang="en" sz="1350"/>
              <a:t>How many people train new hires on CM?</a:t>
            </a:r>
            <a:endParaRPr sz="13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4"/>
          <p:cNvSpPr txBox="1">
            <a:spLocks noGrp="1"/>
          </p:cNvSpPr>
          <p:nvPr>
            <p:ph type="title"/>
          </p:nvPr>
        </p:nvSpPr>
        <p:spPr>
          <a:xfrm>
            <a:off x="977850" y="1091869"/>
            <a:ext cx="5692500" cy="749475"/>
          </a:xfrm>
          <a:prstGeom prst="rect">
            <a:avLst/>
          </a:prstGeom>
        </p:spPr>
        <p:txBody>
          <a:bodyPr spcFirstLastPara="1" wrap="square" lIns="68569" tIns="68569" rIns="68569" bIns="68569" anchor="t" anchorCtr="0">
            <a:noAutofit/>
          </a:bodyPr>
          <a:lstStyle/>
          <a:p>
            <a:r>
              <a:rPr lang="en"/>
              <a:t>Two Perspectives, One Dynamic Collection</a:t>
            </a:r>
            <a:endParaRPr/>
          </a:p>
        </p:txBody>
      </p:sp>
      <p:pic>
        <p:nvPicPr>
          <p:cNvPr id="434" name="Google Shape;434;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03325" y="1755253"/>
            <a:ext cx="3166988" cy="1792088"/>
          </a:xfrm>
          <a:prstGeom prst="rect">
            <a:avLst/>
          </a:prstGeom>
          <a:noFill/>
          <a:ln>
            <a:noFill/>
          </a:ln>
        </p:spPr>
      </p:pic>
      <p:pic>
        <p:nvPicPr>
          <p:cNvPr id="435" name="Google Shape;435;p34">
            <a:extLst>
              <a:ext uri="{C183D7F6-B498-43B3-948B-1728B52AA6E4}">
                <adec:decorative xmlns:adec="http://schemas.microsoft.com/office/drawing/2017/decorative" val="1"/>
              </a:ext>
            </a:extLst>
          </p:cNvPr>
          <p:cNvPicPr preferRelativeResize="0"/>
          <p:nvPr/>
        </p:nvPicPr>
        <p:blipFill rotWithShape="1">
          <a:blip r:embed="rId4">
            <a:alphaModFix/>
          </a:blip>
          <a:srcRect t="15797" b="4374"/>
          <a:stretch/>
        </p:blipFill>
        <p:spPr>
          <a:xfrm>
            <a:off x="150038" y="1703268"/>
            <a:ext cx="3166986" cy="1896057"/>
          </a:xfrm>
          <a:prstGeom prst="rect">
            <a:avLst/>
          </a:prstGeom>
          <a:noFill/>
          <a:ln>
            <a:noFill/>
          </a:ln>
        </p:spPr>
      </p:pic>
      <p:sp>
        <p:nvSpPr>
          <p:cNvPr id="436" name="Google Shape;436;p34"/>
          <p:cNvSpPr txBox="1"/>
          <p:nvPr/>
        </p:nvSpPr>
        <p:spPr>
          <a:xfrm>
            <a:off x="131588" y="3707006"/>
            <a:ext cx="3167100" cy="690525"/>
          </a:xfrm>
          <a:prstGeom prst="rect">
            <a:avLst/>
          </a:prstGeom>
          <a:noFill/>
          <a:ln>
            <a:noFill/>
          </a:ln>
        </p:spPr>
        <p:txBody>
          <a:bodyPr spcFirstLastPara="1" wrap="square" lIns="68569" tIns="68569" rIns="68569" bIns="68569" anchor="t" anchorCtr="0">
            <a:noAutofit/>
          </a:bodyPr>
          <a:lstStyle/>
          <a:p>
            <a:r>
              <a:rPr lang="en" sz="1050" b="1">
                <a:latin typeface="Nunito"/>
                <a:ea typeface="Nunito"/>
                <a:cs typeface="Nunito"/>
                <a:sym typeface="Nunito"/>
              </a:rPr>
              <a:t>Books &amp; Borrowing at Central</a:t>
            </a:r>
            <a:r>
              <a:rPr lang="en" sz="1050">
                <a:latin typeface="Nunito"/>
                <a:ea typeface="Nunito"/>
                <a:cs typeface="Nunito"/>
                <a:sym typeface="Nunito"/>
              </a:rPr>
              <a:t>: </a:t>
            </a:r>
            <a:endParaRPr sz="1050">
              <a:latin typeface="Nunito"/>
              <a:ea typeface="Nunito"/>
              <a:cs typeface="Nunito"/>
              <a:sym typeface="Nunito"/>
            </a:endParaRPr>
          </a:p>
          <a:p>
            <a:r>
              <a:rPr lang="en" sz="1050">
                <a:latin typeface="Nunito"/>
                <a:ea typeface="Nunito"/>
                <a:cs typeface="Nunito"/>
                <a:sym typeface="Nunito"/>
              </a:rPr>
              <a:t>Department of 50, group of 17, circulating adult materials only, longtail collection</a:t>
            </a:r>
            <a:endParaRPr sz="1050">
              <a:latin typeface="Nunito"/>
              <a:ea typeface="Nunito"/>
              <a:cs typeface="Nunito"/>
              <a:sym typeface="Nunito"/>
            </a:endParaRPr>
          </a:p>
        </p:txBody>
      </p:sp>
      <p:sp>
        <p:nvSpPr>
          <p:cNvPr id="437" name="Google Shape;437;p34"/>
          <p:cNvSpPr txBox="1"/>
          <p:nvPr/>
        </p:nvSpPr>
        <p:spPr>
          <a:xfrm>
            <a:off x="3435000" y="3707006"/>
            <a:ext cx="3167100" cy="690525"/>
          </a:xfrm>
          <a:prstGeom prst="rect">
            <a:avLst/>
          </a:prstGeom>
          <a:noFill/>
          <a:ln>
            <a:noFill/>
          </a:ln>
        </p:spPr>
        <p:txBody>
          <a:bodyPr spcFirstLastPara="1" wrap="square" lIns="68569" tIns="68569" rIns="68569" bIns="68569" anchor="t" anchorCtr="0">
            <a:noAutofit/>
          </a:bodyPr>
          <a:lstStyle/>
          <a:p>
            <a:r>
              <a:rPr lang="en" sz="1050" b="1">
                <a:latin typeface="Nunito"/>
                <a:ea typeface="Nunito"/>
                <a:cs typeface="Nunito"/>
                <a:sym typeface="Nunito"/>
              </a:rPr>
              <a:t>Smiley Branch Library</a:t>
            </a:r>
            <a:r>
              <a:rPr lang="en" sz="1050">
                <a:latin typeface="Nunito"/>
                <a:ea typeface="Nunito"/>
                <a:cs typeface="Nunito"/>
                <a:sym typeface="Nunito"/>
              </a:rPr>
              <a:t>: </a:t>
            </a:r>
            <a:endParaRPr sz="1050">
              <a:latin typeface="Nunito"/>
              <a:ea typeface="Nunito"/>
              <a:cs typeface="Nunito"/>
              <a:sym typeface="Nunito"/>
            </a:endParaRPr>
          </a:p>
          <a:p>
            <a:r>
              <a:rPr lang="en" sz="1050">
                <a:latin typeface="Nunito"/>
                <a:ea typeface="Nunito"/>
                <a:cs typeface="Nunito"/>
                <a:sym typeface="Nunito"/>
              </a:rPr>
              <a:t>Staff of 7, materials for all ages in all formats, popular collection</a:t>
            </a:r>
            <a:endParaRPr sz="1050">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5"/>
          <p:cNvSpPr txBox="1">
            <a:spLocks noGrp="1"/>
          </p:cNvSpPr>
          <p:nvPr>
            <p:ph type="title"/>
          </p:nvPr>
        </p:nvSpPr>
        <p:spPr>
          <a:xfrm>
            <a:off x="977850" y="1091869"/>
            <a:ext cx="5272875" cy="653175"/>
          </a:xfrm>
          <a:prstGeom prst="rect">
            <a:avLst/>
          </a:prstGeom>
        </p:spPr>
        <p:txBody>
          <a:bodyPr spcFirstLastPara="1" wrap="square" lIns="68569" tIns="68569" rIns="68569" bIns="68569" anchor="t" anchorCtr="0">
            <a:noAutofit/>
          </a:bodyPr>
          <a:lstStyle/>
          <a:p>
            <a:r>
              <a:rPr lang="en"/>
              <a:t>We’re All in This Together</a:t>
            </a:r>
            <a:endParaRPr/>
          </a:p>
        </p:txBody>
      </p:sp>
      <p:sp>
        <p:nvSpPr>
          <p:cNvPr id="443" name="Google Shape;443;p35"/>
          <p:cNvSpPr txBox="1">
            <a:spLocks noGrp="1"/>
          </p:cNvSpPr>
          <p:nvPr>
            <p:ph type="body" idx="1"/>
          </p:nvPr>
        </p:nvSpPr>
        <p:spPr>
          <a:xfrm>
            <a:off x="977850" y="1954125"/>
            <a:ext cx="3095775" cy="2268900"/>
          </a:xfrm>
          <a:prstGeom prst="rect">
            <a:avLst/>
          </a:prstGeom>
        </p:spPr>
        <p:txBody>
          <a:bodyPr spcFirstLastPara="1" wrap="square" lIns="68569" tIns="68569" rIns="68569" bIns="68569" anchor="t" anchorCtr="0">
            <a:noAutofit/>
          </a:bodyPr>
          <a:lstStyle/>
          <a:p>
            <a:pPr marL="0" indent="0">
              <a:buNone/>
            </a:pPr>
            <a:r>
              <a:rPr lang="en" sz="1350"/>
              <a:t>CM is an ongoing conversation</a:t>
            </a:r>
            <a:endParaRPr sz="1350"/>
          </a:p>
          <a:p>
            <a:pPr marL="0" indent="0">
              <a:spcBef>
                <a:spcPts val="1200"/>
              </a:spcBef>
              <a:buNone/>
            </a:pPr>
            <a:r>
              <a:rPr lang="en" sz="1350"/>
              <a:t>Experimentation is key</a:t>
            </a:r>
            <a:endParaRPr sz="1350"/>
          </a:p>
          <a:p>
            <a:pPr marL="0" indent="0">
              <a:spcBef>
                <a:spcPts val="1200"/>
              </a:spcBef>
              <a:buNone/>
            </a:pPr>
            <a:r>
              <a:rPr lang="en" sz="1350"/>
              <a:t>Everyone learns from and supports each other</a:t>
            </a:r>
            <a:endParaRPr sz="1350"/>
          </a:p>
          <a:p>
            <a:pPr marL="0" indent="0">
              <a:spcBef>
                <a:spcPts val="1200"/>
              </a:spcBef>
              <a:buNone/>
            </a:pPr>
            <a:r>
              <a:rPr lang="en" sz="1350"/>
              <a:t>Remeber CM IS customer service</a:t>
            </a:r>
            <a:endParaRPr sz="1350"/>
          </a:p>
          <a:p>
            <a:pPr marL="0" indent="0">
              <a:spcBef>
                <a:spcPts val="1200"/>
              </a:spcBef>
              <a:buNone/>
            </a:pPr>
            <a:endParaRPr sz="1350"/>
          </a:p>
          <a:p>
            <a:pPr marL="0" indent="0">
              <a:spcBef>
                <a:spcPts val="1200"/>
              </a:spcBef>
              <a:buNone/>
            </a:pPr>
            <a:endParaRPr sz="1350"/>
          </a:p>
          <a:p>
            <a:pPr marL="0" indent="0">
              <a:spcBef>
                <a:spcPts val="1200"/>
              </a:spcBef>
              <a:buNone/>
            </a:pPr>
            <a:endParaRPr sz="1350"/>
          </a:p>
          <a:p>
            <a:pPr marL="0" indent="0">
              <a:spcBef>
                <a:spcPts val="1200"/>
              </a:spcBef>
              <a:spcAft>
                <a:spcPts val="1200"/>
              </a:spcAft>
              <a:buNone/>
            </a:pPr>
            <a:endParaRPr sz="1350"/>
          </a:p>
        </p:txBody>
      </p:sp>
      <p:pic>
        <p:nvPicPr>
          <p:cNvPr id="444" name="Google Shape;444;p35">
            <a:extLst>
              <a:ext uri="{C183D7F6-B498-43B3-948B-1728B52AA6E4}">
                <adec:decorative xmlns:adec="http://schemas.microsoft.com/office/drawing/2017/decorative" val="1"/>
              </a:ext>
            </a:extLst>
          </p:cNvPr>
          <p:cNvPicPr preferRelativeResize="0"/>
          <p:nvPr/>
        </p:nvPicPr>
        <p:blipFill rotWithShape="1">
          <a:blip r:embed="rId3">
            <a:alphaModFix/>
          </a:blip>
          <a:srcRect l="11235" t="17213" r="6330" b="5596"/>
          <a:stretch/>
        </p:blipFill>
        <p:spPr>
          <a:xfrm>
            <a:off x="4190749" y="1802494"/>
            <a:ext cx="2059970" cy="257216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dirty="0"/>
              <a:t>Staff Alignment = Staff Empowerment</a:t>
            </a:r>
            <a:endParaRPr dirty="0"/>
          </a:p>
        </p:txBody>
      </p:sp>
      <p:pic>
        <p:nvPicPr>
          <p:cNvPr id="450" name="Google Shape;450;p3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318532" y="2079092"/>
            <a:ext cx="4286250" cy="2743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7"/>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Activity: What are your training needs?</a:t>
            </a:r>
            <a:endParaRPr/>
          </a:p>
        </p:txBody>
      </p:sp>
      <p:sp>
        <p:nvSpPr>
          <p:cNvPr id="456" name="Google Shape;456;p37"/>
          <p:cNvSpPr txBox="1">
            <a:spLocks noGrp="1"/>
          </p:cNvSpPr>
          <p:nvPr>
            <p:ph type="body" idx="1"/>
          </p:nvPr>
        </p:nvSpPr>
        <p:spPr>
          <a:xfrm>
            <a:off x="977850" y="2135475"/>
            <a:ext cx="5272875" cy="1906200"/>
          </a:xfrm>
          <a:prstGeom prst="rect">
            <a:avLst/>
          </a:prstGeom>
        </p:spPr>
        <p:txBody>
          <a:bodyPr spcFirstLastPara="1" wrap="square" lIns="68569" tIns="68569" rIns="68569" bIns="68569" anchor="t" anchorCtr="0">
            <a:noAutofit/>
          </a:bodyPr>
          <a:lstStyle/>
          <a:p>
            <a:pPr marL="0" indent="0">
              <a:spcAft>
                <a:spcPts val="1200"/>
              </a:spcAft>
              <a:buNone/>
            </a:pPr>
            <a:r>
              <a:rPr lang="en" sz="1350"/>
              <a:t>On the back of your sheet, jot down what you would need in terms of staff training to reach your CM goal.</a:t>
            </a:r>
            <a:endParaRPr sz="13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8"/>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Bringing it all together</a:t>
            </a:r>
            <a:endParaRPr sz="675"/>
          </a:p>
        </p:txBody>
      </p:sp>
      <p:pic>
        <p:nvPicPr>
          <p:cNvPr id="462" name="Google Shape;462;p3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6869" y="1841353"/>
            <a:ext cx="1409606" cy="2505976"/>
          </a:xfrm>
          <a:prstGeom prst="rect">
            <a:avLst/>
          </a:prstGeom>
          <a:noFill/>
          <a:ln>
            <a:noFill/>
          </a:ln>
        </p:spPr>
      </p:pic>
      <p:pic>
        <p:nvPicPr>
          <p:cNvPr id="463" name="Google Shape;463;p3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654719" y="1841344"/>
            <a:ext cx="1333574" cy="2564815"/>
          </a:xfrm>
          <a:prstGeom prst="rect">
            <a:avLst/>
          </a:prstGeom>
          <a:noFill/>
          <a:ln>
            <a:noFill/>
          </a:ln>
        </p:spPr>
      </p:pic>
      <p:pic>
        <p:nvPicPr>
          <p:cNvPr id="464" name="Google Shape;464;p3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795969" y="1891050"/>
            <a:ext cx="1442714" cy="25648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9"/>
          <p:cNvSpPr txBox="1">
            <a:spLocks noGrp="1"/>
          </p:cNvSpPr>
          <p:nvPr>
            <p:ph type="ctrTitle"/>
          </p:nvPr>
        </p:nvSpPr>
        <p:spPr>
          <a:xfrm>
            <a:off x="618000" y="1157213"/>
            <a:ext cx="5582700" cy="2948175"/>
          </a:xfrm>
          <a:prstGeom prst="rect">
            <a:avLst/>
          </a:prstGeom>
        </p:spPr>
        <p:txBody>
          <a:bodyPr spcFirstLastPara="1" wrap="square" lIns="68569" tIns="68569" rIns="68569" bIns="68569" anchor="ctr" anchorCtr="0">
            <a:noAutofit/>
          </a:bodyPr>
          <a:lstStyle/>
          <a:p>
            <a:r>
              <a:rPr lang="en" dirty="0"/>
              <a:t>Questions?</a:t>
            </a:r>
            <a:endParaRPr dirty="0"/>
          </a:p>
          <a:p>
            <a:endParaRPr dirty="0"/>
          </a:p>
          <a:p>
            <a:r>
              <a:rPr lang="en" dirty="0">
                <a:hlinkClick r:id="rId3"/>
              </a:rPr>
              <a:t>cmbuddies@denverlibrary.org</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5"/>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Who’s in the room?</a:t>
            </a:r>
            <a:endParaRPr/>
          </a:p>
        </p:txBody>
      </p:sp>
      <p:sp>
        <p:nvSpPr>
          <p:cNvPr id="290" name="Google Shape;290;p15"/>
          <p:cNvSpPr txBox="1">
            <a:spLocks noGrp="1"/>
          </p:cNvSpPr>
          <p:nvPr>
            <p:ph type="body" idx="1"/>
          </p:nvPr>
        </p:nvSpPr>
        <p:spPr>
          <a:xfrm>
            <a:off x="977850" y="2135475"/>
            <a:ext cx="5272875" cy="1906200"/>
          </a:xfrm>
          <a:prstGeom prst="rect">
            <a:avLst/>
          </a:prstGeom>
        </p:spPr>
        <p:txBody>
          <a:bodyPr spcFirstLastPara="1" wrap="square" lIns="68569" tIns="68569" rIns="68569" bIns="68569" anchor="t" anchorCtr="0">
            <a:noAutofit/>
          </a:bodyPr>
          <a:lstStyle/>
          <a:p>
            <a:pPr marL="0" indent="0">
              <a:buNone/>
            </a:pPr>
            <a:r>
              <a:rPr lang="en"/>
              <a:t>How many people here are from public libraries? School libraries? Academic? Other types? </a:t>
            </a:r>
            <a:endParaRPr/>
          </a:p>
          <a:p>
            <a:pPr marL="0" indent="0">
              <a:spcBef>
                <a:spcPts val="1200"/>
              </a:spcBef>
              <a:buNone/>
            </a:pPr>
            <a:r>
              <a:rPr lang="en"/>
              <a:t>How many people work in library systems with ten or more branches? Less than ten? Less than five? One branch?</a:t>
            </a:r>
            <a:endParaRPr/>
          </a:p>
          <a:p>
            <a:pPr marL="0" indent="0">
              <a:lnSpc>
                <a:spcPct val="100000"/>
              </a:lnSpc>
              <a:spcBef>
                <a:spcPts val="1200"/>
              </a:spcBef>
              <a:buNone/>
            </a:pPr>
            <a:r>
              <a:rPr lang="en"/>
              <a:t>How many people have a system for weeding?</a:t>
            </a:r>
            <a:endParaRPr/>
          </a:p>
          <a:p>
            <a:pPr marL="0" indent="0">
              <a:lnSpc>
                <a:spcPct val="100000"/>
              </a:lnSpc>
              <a:buNone/>
            </a:pPr>
            <a:endParaRPr/>
          </a:p>
          <a:p>
            <a:pPr marL="0" indent="0">
              <a:buNone/>
            </a:pPr>
            <a:r>
              <a:rPr lang="en"/>
              <a:t>DPL at a glance: urban public library with 26 locations, 2 bookmobiles, 600+ staff.</a:t>
            </a:r>
            <a:endParaRPr/>
          </a:p>
          <a:p>
            <a:pPr marL="0" indent="0">
              <a:lnSpc>
                <a:spcPct val="100000"/>
              </a:lnSpc>
              <a:spcBef>
                <a:spcPts val="1200"/>
              </a:spcBef>
              <a:buNone/>
            </a:pPr>
            <a:endParaRPr/>
          </a:p>
          <a:p>
            <a:pPr marL="0" indent="0">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6"/>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The Evolution of CM at DPL</a:t>
            </a:r>
            <a:endParaRPr/>
          </a:p>
        </p:txBody>
      </p:sp>
      <p:sp>
        <p:nvSpPr>
          <p:cNvPr id="296" name="Google Shape;296;p16"/>
          <p:cNvSpPr txBox="1">
            <a:spLocks noGrp="1"/>
          </p:cNvSpPr>
          <p:nvPr>
            <p:ph type="body" idx="1"/>
          </p:nvPr>
        </p:nvSpPr>
        <p:spPr>
          <a:xfrm>
            <a:off x="977850" y="2204888"/>
            <a:ext cx="5272875" cy="1906200"/>
          </a:xfrm>
          <a:prstGeom prst="rect">
            <a:avLst/>
          </a:prstGeom>
        </p:spPr>
        <p:txBody>
          <a:bodyPr spcFirstLastPara="1" wrap="square" lIns="68569" tIns="68569" rIns="68569" bIns="68569" anchor="t" anchorCtr="0">
            <a:noAutofit/>
          </a:bodyPr>
          <a:lstStyle/>
          <a:p>
            <a:pPr marL="0" indent="0">
              <a:buNone/>
            </a:pPr>
            <a:r>
              <a:rPr lang="en"/>
              <a:t>Pre-floating</a:t>
            </a:r>
            <a:endParaRPr/>
          </a:p>
          <a:p>
            <a:pPr marL="0" indent="0">
              <a:spcBef>
                <a:spcPts val="1200"/>
              </a:spcBef>
              <a:buNone/>
            </a:pPr>
            <a:r>
              <a:rPr lang="en"/>
              <a:t>Floating = Culture Shift</a:t>
            </a:r>
            <a:endParaRPr/>
          </a:p>
          <a:p>
            <a:pPr marL="0" indent="0">
              <a:spcBef>
                <a:spcPts val="1200"/>
              </a:spcBef>
              <a:buNone/>
            </a:pPr>
            <a:r>
              <a:rPr lang="en"/>
              <a:t>Small team—Standards? Options? </a:t>
            </a:r>
            <a:endParaRPr/>
          </a:p>
          <a:p>
            <a:pPr marL="0" indent="0">
              <a:spcBef>
                <a:spcPts val="1200"/>
              </a:spcBef>
              <a:spcAft>
                <a:spcPts val="1200"/>
              </a:spcAft>
              <a:buNone/>
            </a:pPr>
            <a:r>
              <a:rPr lang="en"/>
              <a:t>CM Team formed with Admin Support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7"/>
          <p:cNvSpPr txBox="1">
            <a:spLocks noGrp="1"/>
          </p:cNvSpPr>
          <p:nvPr>
            <p:ph type="title"/>
          </p:nvPr>
        </p:nvSpPr>
        <p:spPr>
          <a:xfrm>
            <a:off x="977850" y="1091869"/>
            <a:ext cx="5272875" cy="413550"/>
          </a:xfrm>
          <a:prstGeom prst="rect">
            <a:avLst/>
          </a:prstGeom>
        </p:spPr>
        <p:txBody>
          <a:bodyPr spcFirstLastPara="1" wrap="square" lIns="68569" tIns="68569" rIns="68569" bIns="68569" anchor="t" anchorCtr="0">
            <a:noAutofit/>
          </a:bodyPr>
          <a:lstStyle/>
          <a:p>
            <a:r>
              <a:rPr lang="en"/>
              <a:t>The Evolution Continues…</a:t>
            </a:r>
            <a:endParaRPr/>
          </a:p>
        </p:txBody>
      </p:sp>
      <p:sp>
        <p:nvSpPr>
          <p:cNvPr id="302" name="Google Shape;302;p17"/>
          <p:cNvSpPr txBox="1">
            <a:spLocks noGrp="1"/>
          </p:cNvSpPr>
          <p:nvPr>
            <p:ph type="body" idx="1"/>
          </p:nvPr>
        </p:nvSpPr>
        <p:spPr>
          <a:xfrm>
            <a:off x="977850" y="2115431"/>
            <a:ext cx="5272875" cy="1906200"/>
          </a:xfrm>
          <a:prstGeom prst="rect">
            <a:avLst/>
          </a:prstGeom>
        </p:spPr>
        <p:txBody>
          <a:bodyPr spcFirstLastPara="1" wrap="square" lIns="68569" tIns="68569" rIns="68569" bIns="68569" anchor="t" anchorCtr="0">
            <a:noAutofit/>
          </a:bodyPr>
          <a:lstStyle/>
          <a:p>
            <a:pPr marL="0" indent="0">
              <a:buNone/>
            </a:pPr>
            <a:r>
              <a:rPr lang="en"/>
              <a:t>Calendar &amp; Standardized Reports</a:t>
            </a:r>
            <a:endParaRPr/>
          </a:p>
          <a:p>
            <a:pPr marL="0" indent="0">
              <a:spcBef>
                <a:spcPts val="1200"/>
              </a:spcBef>
              <a:buNone/>
            </a:pPr>
            <a:r>
              <a:rPr lang="en"/>
              <a:t>Developing detailed guidelines for non-conditional weeding (outdatedness, etc) </a:t>
            </a:r>
            <a:endParaRPr/>
          </a:p>
          <a:p>
            <a:pPr marL="0" indent="0">
              <a:spcBef>
                <a:spcPts val="1200"/>
              </a:spcBef>
              <a:spcAft>
                <a:spcPts val="1200"/>
              </a:spcAft>
              <a:buNone/>
            </a:pPr>
            <a:r>
              <a:rPr lang="en"/>
              <a:t>Robust communication plan</a:t>
            </a:r>
            <a:endParaRPr/>
          </a:p>
        </p:txBody>
      </p:sp>
      <p:pic>
        <p:nvPicPr>
          <p:cNvPr id="303" name="Google Shape;303;p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890281" y="3044964"/>
            <a:ext cx="2741888" cy="13036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dirty="0"/>
              <a:t>DPL’s System of Collection Maintenance</a:t>
            </a:r>
            <a:endParaRPr dirty="0"/>
          </a:p>
          <a:p>
            <a:endParaRPr dirty="0"/>
          </a:p>
        </p:txBody>
      </p:sp>
      <p:pic>
        <p:nvPicPr>
          <p:cNvPr id="309" name="Google Shape;309;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64204" y="2170527"/>
            <a:ext cx="3294893" cy="23902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9"/>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Life Changing Magic of Weeding</a:t>
            </a:r>
            <a:endParaRPr/>
          </a:p>
        </p:txBody>
      </p:sp>
      <p:sp>
        <p:nvSpPr>
          <p:cNvPr id="315" name="Google Shape;315;p19"/>
          <p:cNvSpPr txBox="1">
            <a:spLocks noGrp="1"/>
          </p:cNvSpPr>
          <p:nvPr>
            <p:ph type="body" idx="1"/>
          </p:nvPr>
        </p:nvSpPr>
        <p:spPr>
          <a:xfrm>
            <a:off x="1631025" y="2357738"/>
            <a:ext cx="4619700" cy="2211300"/>
          </a:xfrm>
          <a:prstGeom prst="rect">
            <a:avLst/>
          </a:prstGeom>
        </p:spPr>
        <p:txBody>
          <a:bodyPr spcFirstLastPara="1" wrap="square" lIns="68569" tIns="68569" rIns="68569" bIns="68569" anchor="t" anchorCtr="0">
            <a:noAutofit/>
          </a:bodyPr>
          <a:lstStyle/>
          <a:p>
            <a:pPr marL="0" indent="0">
              <a:buNone/>
            </a:pPr>
            <a:r>
              <a:rPr lang="en" sz="1050" dirty="0">
                <a:solidFill>
                  <a:srgbClr val="222222"/>
                </a:solidFill>
                <a:highlight>
                  <a:schemeClr val="lt1"/>
                </a:highlight>
                <a:latin typeface="Verdana"/>
                <a:ea typeface="Verdana"/>
                <a:cs typeface="Verdana"/>
                <a:sym typeface="Verdana"/>
              </a:rPr>
              <a:t>From Marie Kondo:</a:t>
            </a:r>
            <a:endParaRPr sz="1050" dirty="0">
              <a:solidFill>
                <a:srgbClr val="222222"/>
              </a:solidFill>
              <a:highlight>
                <a:schemeClr val="lt1"/>
              </a:highlight>
              <a:latin typeface="Verdana"/>
              <a:ea typeface="Verdana"/>
              <a:cs typeface="Verdana"/>
              <a:sym typeface="Verdana"/>
            </a:endParaRPr>
          </a:p>
          <a:p>
            <a:pPr marL="0" indent="0">
              <a:buNone/>
            </a:pPr>
            <a:endParaRPr sz="1050" dirty="0">
              <a:solidFill>
                <a:srgbClr val="222222"/>
              </a:solidFill>
              <a:highlight>
                <a:schemeClr val="lt1"/>
              </a:highlight>
              <a:latin typeface="Verdana"/>
              <a:ea typeface="Verdana"/>
              <a:cs typeface="Verdana"/>
              <a:sym typeface="Verdana"/>
            </a:endParaRPr>
          </a:p>
          <a:p>
            <a:pPr marL="0" indent="0">
              <a:buNone/>
            </a:pPr>
            <a:r>
              <a:rPr lang="en" sz="1050" dirty="0">
                <a:solidFill>
                  <a:srgbClr val="222222"/>
                </a:solidFill>
                <a:highlight>
                  <a:schemeClr val="lt1"/>
                </a:highlight>
                <a:latin typeface="Verdana"/>
                <a:ea typeface="Verdana"/>
                <a:cs typeface="Verdana"/>
                <a:sym typeface="Verdana"/>
              </a:rPr>
              <a:t>“when you discard an item, show appreciation for all it has done for you.  Even if it is a [book that has never circulated] — it has served its purpose, and you thank it for showing you what doesn't work for [our collection].”</a:t>
            </a:r>
            <a:endParaRPr sz="1050" dirty="0">
              <a:solidFill>
                <a:srgbClr val="222222"/>
              </a:solidFill>
              <a:highlight>
                <a:schemeClr val="lt1"/>
              </a:highlight>
              <a:latin typeface="Verdana"/>
              <a:ea typeface="Verdana"/>
              <a:cs typeface="Verdana"/>
              <a:sym typeface="Verdana"/>
            </a:endParaRPr>
          </a:p>
          <a:p>
            <a:pPr marL="0" indent="0">
              <a:buNone/>
            </a:pPr>
            <a:endParaRPr sz="1050" dirty="0">
              <a:solidFill>
                <a:srgbClr val="222222"/>
              </a:solidFill>
              <a:highlight>
                <a:schemeClr val="lt1"/>
              </a:highlight>
              <a:latin typeface="Verdana"/>
              <a:ea typeface="Verdana"/>
              <a:cs typeface="Verdana"/>
              <a:sym typeface="Verdana"/>
            </a:endParaRPr>
          </a:p>
          <a:p>
            <a:pPr marL="0" indent="0">
              <a:buNone/>
            </a:pPr>
            <a:r>
              <a:rPr lang="en" sz="1050" dirty="0">
                <a:solidFill>
                  <a:srgbClr val="222222"/>
                </a:solidFill>
                <a:highlight>
                  <a:schemeClr val="lt1"/>
                </a:highlight>
                <a:latin typeface="Verdana"/>
                <a:ea typeface="Verdana"/>
                <a:cs typeface="Verdana"/>
                <a:sym typeface="Verdana"/>
              </a:rPr>
              <a:t>A light bulb went on (for Stephanie Two Eagles, PKH shelver)— </a:t>
            </a:r>
            <a:r>
              <a:rPr lang="en" sz="1050" b="1" dirty="0">
                <a:solidFill>
                  <a:srgbClr val="222222"/>
                </a:solidFill>
                <a:highlight>
                  <a:schemeClr val="lt1"/>
                </a:highlight>
                <a:latin typeface="Verdana"/>
                <a:ea typeface="Verdana"/>
                <a:cs typeface="Verdana"/>
                <a:sym typeface="Verdana"/>
              </a:rPr>
              <a:t>if I silently acknowledge each worn-out book for its service before I dispose of it, I could weed like crazy. </a:t>
            </a:r>
            <a:r>
              <a:rPr lang="en" sz="1050" dirty="0">
                <a:solidFill>
                  <a:srgbClr val="222222"/>
                </a:solidFill>
                <a:highlight>
                  <a:schemeClr val="lt1"/>
                </a:highlight>
                <a:latin typeface="Verdana"/>
                <a:ea typeface="Verdana"/>
                <a:cs typeface="Verdana"/>
                <a:sym typeface="Verdana"/>
              </a:rPr>
              <a:t> “Let them go, with gratitude,” she says.</a:t>
            </a:r>
            <a:endParaRPr dirty="0"/>
          </a:p>
        </p:txBody>
      </p:sp>
      <p:pic>
        <p:nvPicPr>
          <p:cNvPr id="316" name="Google Shape;316;p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54044" y="2357738"/>
            <a:ext cx="1194900" cy="16949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0"/>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a:t>The Three Us: Used</a:t>
            </a:r>
            <a:endParaRPr/>
          </a:p>
        </p:txBody>
      </p:sp>
      <p:sp>
        <p:nvSpPr>
          <p:cNvPr id="322" name="Google Shape;322;p20"/>
          <p:cNvSpPr txBox="1">
            <a:spLocks noGrp="1"/>
          </p:cNvSpPr>
          <p:nvPr>
            <p:ph type="body" idx="1"/>
          </p:nvPr>
        </p:nvSpPr>
        <p:spPr>
          <a:xfrm>
            <a:off x="977850" y="1646681"/>
            <a:ext cx="5272875" cy="2394900"/>
          </a:xfrm>
          <a:prstGeom prst="rect">
            <a:avLst/>
          </a:prstGeom>
        </p:spPr>
        <p:txBody>
          <a:bodyPr spcFirstLastPara="1" wrap="square" lIns="68569" tIns="68569" rIns="68569" bIns="68569" anchor="t" anchorCtr="0">
            <a:noAutofit/>
          </a:bodyPr>
          <a:lstStyle/>
          <a:p>
            <a:pPr marL="0" indent="0">
              <a:lnSpc>
                <a:spcPct val="100000"/>
              </a:lnSpc>
              <a:spcBef>
                <a:spcPts val="450"/>
              </a:spcBef>
              <a:buNone/>
            </a:pPr>
            <a:r>
              <a:rPr lang="en" sz="1350">
                <a:solidFill>
                  <a:srgbClr val="333333"/>
                </a:solidFill>
              </a:rPr>
              <a:t>Has the item been </a:t>
            </a:r>
            <a:r>
              <a:rPr lang="en" sz="1350" b="1">
                <a:solidFill>
                  <a:srgbClr val="333333"/>
                </a:solidFill>
              </a:rPr>
              <a:t>USED? </a:t>
            </a:r>
            <a:r>
              <a:rPr lang="en" sz="1350">
                <a:solidFill>
                  <a:srgbClr val="333333"/>
                </a:solidFill>
              </a:rPr>
              <a:t>(has it circulated/served its purpose?)</a:t>
            </a:r>
            <a:endParaRPr sz="1350">
              <a:solidFill>
                <a:srgbClr val="333333"/>
              </a:solidFill>
            </a:endParaRPr>
          </a:p>
          <a:p>
            <a:pPr marL="0" indent="0">
              <a:lnSpc>
                <a:spcPct val="100000"/>
              </a:lnSpc>
              <a:spcBef>
                <a:spcPts val="450"/>
              </a:spcBef>
              <a:buNone/>
            </a:pPr>
            <a:endParaRPr sz="1350">
              <a:solidFill>
                <a:srgbClr val="333333"/>
              </a:solidFill>
            </a:endParaRPr>
          </a:p>
          <a:p>
            <a:pPr marL="685800" indent="0">
              <a:lnSpc>
                <a:spcPct val="100000"/>
              </a:lnSpc>
              <a:spcBef>
                <a:spcPts val="450"/>
              </a:spcBef>
              <a:buNone/>
            </a:pPr>
            <a:r>
              <a:rPr lang="en" sz="1350">
                <a:solidFill>
                  <a:srgbClr val="333333"/>
                </a:solidFill>
              </a:rPr>
              <a:t>Cost per circulation goal = </a:t>
            </a:r>
            <a:r>
              <a:rPr lang="en" sz="1350" b="1">
                <a:solidFill>
                  <a:srgbClr val="333333"/>
                </a:solidFill>
              </a:rPr>
              <a:t>$3.45</a:t>
            </a:r>
            <a:endParaRPr sz="1350" b="1">
              <a:solidFill>
                <a:srgbClr val="333333"/>
              </a:solidFill>
            </a:endParaRPr>
          </a:p>
          <a:p>
            <a:pPr marL="1028700" indent="-257175">
              <a:lnSpc>
                <a:spcPct val="100000"/>
              </a:lnSpc>
              <a:spcBef>
                <a:spcPts val="450"/>
              </a:spcBef>
              <a:buClr>
                <a:srgbClr val="333333"/>
              </a:buClr>
              <a:buSzPts val="1800"/>
            </a:pPr>
            <a:r>
              <a:rPr lang="en" sz="1350">
                <a:solidFill>
                  <a:srgbClr val="333333"/>
                </a:solidFill>
              </a:rPr>
              <a:t>CDs/DVDs = 5 circulations</a:t>
            </a:r>
            <a:endParaRPr sz="1350">
              <a:solidFill>
                <a:srgbClr val="333333"/>
              </a:solidFill>
            </a:endParaRPr>
          </a:p>
          <a:p>
            <a:pPr marL="1028700" indent="-257175">
              <a:lnSpc>
                <a:spcPct val="100000"/>
              </a:lnSpc>
              <a:buClr>
                <a:srgbClr val="333333"/>
              </a:buClr>
              <a:buSzPts val="1800"/>
            </a:pPr>
            <a:r>
              <a:rPr lang="en" sz="1350">
                <a:solidFill>
                  <a:srgbClr val="333333"/>
                </a:solidFill>
              </a:rPr>
              <a:t>DVD TV shows = 13 circulations</a:t>
            </a:r>
            <a:endParaRPr sz="1350">
              <a:solidFill>
                <a:srgbClr val="333333"/>
              </a:solidFill>
            </a:endParaRPr>
          </a:p>
          <a:p>
            <a:pPr marL="1028700" indent="-257175">
              <a:lnSpc>
                <a:spcPct val="100000"/>
              </a:lnSpc>
              <a:buClr>
                <a:srgbClr val="333333"/>
              </a:buClr>
              <a:buSzPts val="1800"/>
            </a:pPr>
            <a:r>
              <a:rPr lang="en" sz="1350">
                <a:solidFill>
                  <a:srgbClr val="333333"/>
                </a:solidFill>
              </a:rPr>
              <a:t>Books = 6 circulations</a:t>
            </a:r>
            <a:endParaRPr sz="1350">
              <a:solidFill>
                <a:srgbClr val="333333"/>
              </a:solidFill>
            </a:endParaRPr>
          </a:p>
          <a:p>
            <a:pPr marL="1028700" indent="-257175">
              <a:lnSpc>
                <a:spcPct val="100000"/>
              </a:lnSpc>
              <a:buClr>
                <a:srgbClr val="333333"/>
              </a:buClr>
              <a:buSzPts val="1800"/>
            </a:pPr>
            <a:r>
              <a:rPr lang="en" sz="1350">
                <a:solidFill>
                  <a:srgbClr val="333333"/>
                </a:solidFill>
              </a:rPr>
              <a:t>Paperbacks/Board Books = 3 circulations</a:t>
            </a:r>
            <a:endParaRPr sz="1350">
              <a:solidFill>
                <a:srgbClr val="333333"/>
              </a:solidFill>
            </a:endParaRPr>
          </a:p>
          <a:p>
            <a:pPr marL="1028700" indent="-257175">
              <a:lnSpc>
                <a:spcPct val="100000"/>
              </a:lnSpc>
              <a:buClr>
                <a:srgbClr val="333333"/>
              </a:buClr>
              <a:buSzPts val="1800"/>
            </a:pPr>
            <a:r>
              <a:rPr lang="en" sz="1350">
                <a:solidFill>
                  <a:srgbClr val="333333"/>
                </a:solidFill>
              </a:rPr>
              <a:t>Audiobooks on CD = 10 circulations</a:t>
            </a:r>
            <a:endParaRPr sz="1350">
              <a:solidFill>
                <a:srgbClr val="333333"/>
              </a:solidFill>
            </a:endParaRPr>
          </a:p>
          <a:p>
            <a:pPr marL="1028700" indent="-257175">
              <a:lnSpc>
                <a:spcPct val="100000"/>
              </a:lnSpc>
              <a:buClr>
                <a:srgbClr val="333333"/>
              </a:buClr>
              <a:buSzPts val="1800"/>
            </a:pPr>
            <a:r>
              <a:rPr lang="en" sz="1350">
                <a:solidFill>
                  <a:srgbClr val="333333"/>
                </a:solidFill>
              </a:rPr>
              <a:t>Magazines = 1 circulation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a:spLocks noGrp="1"/>
          </p:cNvSpPr>
          <p:nvPr>
            <p:ph type="title"/>
          </p:nvPr>
        </p:nvSpPr>
        <p:spPr>
          <a:xfrm>
            <a:off x="977850" y="1091869"/>
            <a:ext cx="5272875" cy="749475"/>
          </a:xfrm>
          <a:prstGeom prst="rect">
            <a:avLst/>
          </a:prstGeom>
        </p:spPr>
        <p:txBody>
          <a:bodyPr spcFirstLastPara="1" wrap="square" lIns="68569" tIns="68569" rIns="68569" bIns="68569" anchor="t" anchorCtr="0">
            <a:noAutofit/>
          </a:bodyPr>
          <a:lstStyle/>
          <a:p>
            <a:r>
              <a:rPr lang="en" dirty="0"/>
              <a:t>The Three Us: Useful</a:t>
            </a:r>
            <a:endParaRPr dirty="0"/>
          </a:p>
        </p:txBody>
      </p:sp>
      <p:sp>
        <p:nvSpPr>
          <p:cNvPr id="328" name="Google Shape;328;p21"/>
          <p:cNvSpPr txBox="1">
            <a:spLocks noGrp="1"/>
          </p:cNvSpPr>
          <p:nvPr>
            <p:ph type="body" idx="1"/>
          </p:nvPr>
        </p:nvSpPr>
        <p:spPr>
          <a:xfrm>
            <a:off x="488250" y="1674956"/>
            <a:ext cx="3774150" cy="2155500"/>
          </a:xfrm>
          <a:prstGeom prst="rect">
            <a:avLst/>
          </a:prstGeom>
        </p:spPr>
        <p:txBody>
          <a:bodyPr spcFirstLastPara="1" wrap="square" lIns="68569" tIns="68569" rIns="68569" bIns="68569" anchor="t" anchorCtr="0">
            <a:noAutofit/>
          </a:bodyPr>
          <a:lstStyle/>
          <a:p>
            <a:pPr marL="0" indent="0">
              <a:lnSpc>
                <a:spcPct val="100000"/>
              </a:lnSpc>
              <a:spcBef>
                <a:spcPts val="450"/>
              </a:spcBef>
              <a:buNone/>
            </a:pPr>
            <a:r>
              <a:rPr lang="en" sz="1350" dirty="0">
                <a:solidFill>
                  <a:srgbClr val="333333"/>
                </a:solidFill>
              </a:rPr>
              <a:t>Is the item </a:t>
            </a:r>
            <a:r>
              <a:rPr lang="en" sz="1350" b="1" dirty="0">
                <a:solidFill>
                  <a:srgbClr val="333333"/>
                </a:solidFill>
              </a:rPr>
              <a:t>USEFUL?</a:t>
            </a:r>
            <a:endParaRPr sz="1350" dirty="0">
              <a:solidFill>
                <a:srgbClr val="333333"/>
              </a:solidFill>
            </a:endParaRPr>
          </a:p>
          <a:p>
            <a:pPr marL="0" indent="0">
              <a:lnSpc>
                <a:spcPct val="100000"/>
              </a:lnSpc>
              <a:spcBef>
                <a:spcPts val="450"/>
              </a:spcBef>
              <a:buNone/>
            </a:pPr>
            <a:endParaRPr sz="1350" dirty="0">
              <a:solidFill>
                <a:srgbClr val="333333"/>
              </a:solidFill>
            </a:endParaRPr>
          </a:p>
          <a:p>
            <a:pPr marL="685800" indent="-257175">
              <a:lnSpc>
                <a:spcPct val="100000"/>
              </a:lnSpc>
              <a:spcBef>
                <a:spcPts val="450"/>
              </a:spcBef>
              <a:buClr>
                <a:srgbClr val="333333"/>
              </a:buClr>
              <a:buSzPts val="1800"/>
            </a:pPr>
            <a:r>
              <a:rPr lang="en" sz="1350" dirty="0">
                <a:solidFill>
                  <a:srgbClr val="333333"/>
                </a:solidFill>
              </a:rPr>
              <a:t>Current</a:t>
            </a:r>
            <a:br>
              <a:rPr lang="en" sz="1350" dirty="0">
                <a:solidFill>
                  <a:srgbClr val="333333"/>
                </a:solidFill>
              </a:rPr>
            </a:br>
            <a:endParaRPr sz="1350" dirty="0">
              <a:solidFill>
                <a:srgbClr val="333333"/>
              </a:solidFill>
            </a:endParaRPr>
          </a:p>
          <a:p>
            <a:pPr marL="685800" indent="-257175">
              <a:lnSpc>
                <a:spcPct val="100000"/>
              </a:lnSpc>
              <a:buClr>
                <a:srgbClr val="333333"/>
              </a:buClr>
              <a:buSzPts val="1800"/>
            </a:pPr>
            <a:r>
              <a:rPr lang="en" sz="1350" dirty="0">
                <a:solidFill>
                  <a:srgbClr val="333333"/>
                </a:solidFill>
              </a:rPr>
              <a:t>Supply/Demand</a:t>
            </a:r>
            <a:endParaRPr sz="1350" dirty="0"/>
          </a:p>
        </p:txBody>
      </p:sp>
      <p:pic>
        <p:nvPicPr>
          <p:cNvPr id="329" name="Google Shape;329;p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67199" y="1674956"/>
            <a:ext cx="1883534" cy="3348526"/>
          </a:xfrm>
          <a:prstGeom prst="rect">
            <a:avLst/>
          </a:prstGeom>
          <a:noFill/>
          <a:ln>
            <a:noFill/>
          </a:ln>
        </p:spPr>
      </p:pic>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2041</Words>
  <Application>Microsoft Office PowerPoint</Application>
  <PresentationFormat>Custom</PresentationFormat>
  <Paragraphs>196</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Nunito</vt:lpstr>
      <vt:lpstr>Arial</vt:lpstr>
      <vt:lpstr>Verdana</vt:lpstr>
      <vt:lpstr>Maven Pro</vt:lpstr>
      <vt:lpstr>Momentum</vt:lpstr>
      <vt:lpstr>Curating Your Best Collection</vt:lpstr>
      <vt:lpstr>Session Objectives</vt:lpstr>
      <vt:lpstr>Who’s in the room?</vt:lpstr>
      <vt:lpstr>The Evolution of CM at DPL</vt:lpstr>
      <vt:lpstr>The Evolution Continues…</vt:lpstr>
      <vt:lpstr>DPL’s System of Collection Maintenance </vt:lpstr>
      <vt:lpstr>Life Changing Magic of Weeding</vt:lpstr>
      <vt:lpstr>The Three Us: Used</vt:lpstr>
      <vt:lpstr>The Three Us: Useful</vt:lpstr>
      <vt:lpstr>The Three Us: Usable </vt:lpstr>
      <vt:lpstr>Would You Weed It? #1</vt:lpstr>
      <vt:lpstr>Would You Weed It? #2</vt:lpstr>
      <vt:lpstr>Would You Weed It? #3</vt:lpstr>
      <vt:lpstr>Would You Weed It? #4</vt:lpstr>
      <vt:lpstr>Informed Judgment </vt:lpstr>
      <vt:lpstr>Scalability </vt:lpstr>
      <vt:lpstr>Activity:Start a Draft CM Plan</vt:lpstr>
      <vt:lpstr>Communication</vt:lpstr>
      <vt:lpstr>Documentation - Chart</vt:lpstr>
      <vt:lpstr>Documentation</vt:lpstr>
      <vt:lpstr>Training and Staff Alignment</vt:lpstr>
      <vt:lpstr>Two Perspectives, One Dynamic Collection</vt:lpstr>
      <vt:lpstr>We’re All in This Together</vt:lpstr>
      <vt:lpstr>Staff Alignment = Staff Empowerment</vt:lpstr>
      <vt:lpstr>Activity: What are your training needs?</vt:lpstr>
      <vt:lpstr>Bringing it all together</vt:lpstr>
      <vt:lpstr>Questions?  cmbuddies@denverlibrary.org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Curating Your Best Collection</dc:title>
  <cp:lastModifiedBy>Kreger, Christine</cp:lastModifiedBy>
  <cp:revision>3</cp:revision>
  <dcterms:modified xsi:type="dcterms:W3CDTF">2025-03-11T20:09:02Z</dcterms:modified>
</cp:coreProperties>
</file>