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1"/>
    <p:sldMasterId id="2147483868" r:id="rId2"/>
    <p:sldMasterId id="2147483855" r:id="rId3"/>
  </p:sldMasterIdLst>
  <p:notesMasterIdLst>
    <p:notesMasterId r:id="rId26"/>
  </p:notesMasterIdLst>
  <p:sldIdLst>
    <p:sldId id="256" r:id="rId4"/>
    <p:sldId id="278" r:id="rId5"/>
    <p:sldId id="275" r:id="rId6"/>
    <p:sldId id="288" r:id="rId7"/>
    <p:sldId id="268" r:id="rId8"/>
    <p:sldId id="269" r:id="rId9"/>
    <p:sldId id="281" r:id="rId10"/>
    <p:sldId id="274" r:id="rId11"/>
    <p:sldId id="279" r:id="rId12"/>
    <p:sldId id="270" r:id="rId13"/>
    <p:sldId id="271" r:id="rId14"/>
    <p:sldId id="272" r:id="rId15"/>
    <p:sldId id="280" r:id="rId16"/>
    <p:sldId id="284" r:id="rId17"/>
    <p:sldId id="258" r:id="rId18"/>
    <p:sldId id="267" r:id="rId19"/>
    <p:sldId id="264" r:id="rId20"/>
    <p:sldId id="263" r:id="rId21"/>
    <p:sldId id="283" r:id="rId22"/>
    <p:sldId id="26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230"/>
    <a:srgbClr val="5B2C86"/>
    <a:srgbClr val="283676"/>
    <a:srgbClr val="EA3329"/>
    <a:srgbClr val="3C539A"/>
    <a:srgbClr val="58585A"/>
    <a:srgbClr val="8246AF"/>
    <a:srgbClr val="7E58A4"/>
    <a:srgbClr val="48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57928" autoAdjust="0"/>
  </p:normalViewPr>
  <p:slideViewPr>
    <p:cSldViewPr snapToGrid="0" snapToObjects="1">
      <p:cViewPr varScale="1">
        <p:scale>
          <a:sx n="43" d="100"/>
          <a:sy n="43" d="100"/>
        </p:scale>
        <p:origin x="1540" y="36"/>
      </p:cViewPr>
      <p:guideLst/>
    </p:cSldViewPr>
  </p:slideViewPr>
  <p:outlineViewPr>
    <p:cViewPr>
      <p:scale>
        <a:sx n="33" d="100"/>
        <a:sy n="33" d="100"/>
      </p:scale>
      <p:origin x="0" y="-122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3DE891E3-F4F4-468B-85AA-9E1B917D6FE8}"/>
    <pc:docChg chg="modSld">
      <pc:chgData name="Kreger, Christine" userId="07b08700-4580-4b2b-8f3c-b5ccee8dc705" providerId="ADAL" clId="{3DE891E3-F4F4-468B-85AA-9E1B917D6FE8}" dt="2024-08-13T16:29:26.807" v="34" actId="13244"/>
      <pc:docMkLst>
        <pc:docMk/>
      </pc:docMkLst>
      <pc:sldChg chg="modSp mod">
        <pc:chgData name="Kreger, Christine" userId="07b08700-4580-4b2b-8f3c-b5ccee8dc705" providerId="ADAL" clId="{3DE891E3-F4F4-468B-85AA-9E1B917D6FE8}" dt="2024-08-13T16:27:26.129" v="12" actId="962"/>
        <pc:sldMkLst>
          <pc:docMk/>
          <pc:sldMk cId="951988440" sldId="265"/>
        </pc:sldMkLst>
      </pc:sldChg>
      <pc:sldChg chg="modSp mod">
        <pc:chgData name="Kreger, Christine" userId="07b08700-4580-4b2b-8f3c-b5ccee8dc705" providerId="ADAL" clId="{3DE891E3-F4F4-468B-85AA-9E1B917D6FE8}" dt="2024-08-13T16:28:30.730" v="28" actId="13244"/>
        <pc:sldMkLst>
          <pc:docMk/>
          <pc:sldMk cId="2378239535" sldId="268"/>
        </pc:sldMkLst>
      </pc:sldChg>
      <pc:sldChg chg="modSp mod">
        <pc:chgData name="Kreger, Christine" userId="07b08700-4580-4b2b-8f3c-b5ccee8dc705" providerId="ADAL" clId="{3DE891E3-F4F4-468B-85AA-9E1B917D6FE8}" dt="2024-08-13T16:27:53.426" v="24" actId="962"/>
        <pc:sldMkLst>
          <pc:docMk/>
          <pc:sldMk cId="4209034218" sldId="270"/>
        </pc:sldMkLst>
      </pc:sldChg>
      <pc:sldChg chg="delSp modSp mod">
        <pc:chgData name="Kreger, Christine" userId="07b08700-4580-4b2b-8f3c-b5ccee8dc705" providerId="ADAL" clId="{3DE891E3-F4F4-468B-85AA-9E1B917D6FE8}" dt="2024-08-13T16:29:17.628" v="33" actId="13244"/>
        <pc:sldMkLst>
          <pc:docMk/>
          <pc:sldMk cId="2237067545" sldId="271"/>
        </pc:sldMkLst>
      </pc:sldChg>
      <pc:sldChg chg="modSp mod">
        <pc:chgData name="Kreger, Christine" userId="07b08700-4580-4b2b-8f3c-b5ccee8dc705" providerId="ADAL" clId="{3DE891E3-F4F4-468B-85AA-9E1B917D6FE8}" dt="2024-08-13T16:27:58.389" v="25" actId="962"/>
        <pc:sldMkLst>
          <pc:docMk/>
          <pc:sldMk cId="193446511" sldId="272"/>
        </pc:sldMkLst>
      </pc:sldChg>
      <pc:sldChg chg="delSp">
        <pc:chgData name="Kreger, Christine" userId="07b08700-4580-4b2b-8f3c-b5ccee8dc705" providerId="ADAL" clId="{3DE891E3-F4F4-468B-85AA-9E1B917D6FE8}" dt="2024-08-13T16:26:43.393" v="9" actId="478"/>
        <pc:sldMkLst>
          <pc:docMk/>
          <pc:sldMk cId="1488105347" sldId="280"/>
        </pc:sldMkLst>
      </pc:sldChg>
      <pc:sldChg chg="addSp modSp mod">
        <pc:chgData name="Kreger, Christine" userId="07b08700-4580-4b2b-8f3c-b5ccee8dc705" providerId="ADAL" clId="{3DE891E3-F4F4-468B-85AA-9E1B917D6FE8}" dt="2024-08-13T16:29:26.807" v="34" actId="13244"/>
        <pc:sldMkLst>
          <pc:docMk/>
          <pc:sldMk cId="1891729568" sldId="283"/>
        </pc:sldMkLst>
      </pc:sldChg>
    </pc:docChg>
  </pc:docChgLst>
  <pc:docChgLst>
    <pc:chgData name="Kreger, Christine" userId="07b08700-4580-4b2b-8f3c-b5ccee8dc705" providerId="ADAL" clId="{0E2D704C-AC77-476F-808C-1998ED9AADFB}"/>
    <pc:docChg chg="mod">
      <pc:chgData name="Kreger, Christine" userId="07b08700-4580-4b2b-8f3c-b5ccee8dc705" providerId="ADAL" clId="{0E2D704C-AC77-476F-808C-1998ED9AADFB}" dt="2025-01-10T15:34:38.942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F461-12A0-4F4B-8277-771431EA498A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6801-BBAB-BF4D-9C74-07B36C461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62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06E1-31E6-4548-BF31-21045DE132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5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8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9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4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77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00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7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9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US" baseline="0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10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74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1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53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06E1-31E6-4548-BF31-21045DE132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706E1-31E6-4548-BF31-21045DE132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5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6801-BBAB-BF4D-9C74-07B36C4618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" y="588379"/>
            <a:ext cx="2536095" cy="688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12" y="1606062"/>
            <a:ext cx="6146365" cy="341141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112" y="5253649"/>
            <a:ext cx="6240150" cy="62547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00444" y="587022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12" y="1606062"/>
            <a:ext cx="6146365" cy="341141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112" y="5253649"/>
            <a:ext cx="6240150" cy="62547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" y="588379"/>
            <a:ext cx="2536095" cy="68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60248"/>
            <a:ext cx="12192000" cy="6397752"/>
          </a:xfrm>
          <a:prstGeom prst="rect">
            <a:avLst/>
          </a:prstGeom>
          <a:solidFill>
            <a:srgbClr val="3C5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463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413" y="1709738"/>
            <a:ext cx="5110843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7413" y="4589464"/>
            <a:ext cx="5110844" cy="52138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821" y="1825625"/>
            <a:ext cx="563597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246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1" y="365125"/>
            <a:ext cx="1141306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3822" y="1681163"/>
            <a:ext cx="5613754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3C539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22" y="2505075"/>
            <a:ext cx="561375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24688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3C539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246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200444" y="558447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00444" y="558447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60248"/>
            <a:ext cx="12192000" cy="6397752"/>
          </a:xfrm>
          <a:prstGeom prst="rect">
            <a:avLst/>
          </a:prstGeom>
          <a:solidFill>
            <a:srgbClr val="EA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524"/>
            <a:ext cx="12192000" cy="460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00444" y="587022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12" y="1606062"/>
            <a:ext cx="6146365" cy="341141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112" y="5253649"/>
            <a:ext cx="6240150" cy="62547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" y="588379"/>
            <a:ext cx="2536095" cy="68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60248"/>
            <a:ext cx="12192000" cy="6397752"/>
          </a:xfrm>
          <a:prstGeom prst="rect">
            <a:avLst/>
          </a:prstGeom>
          <a:solidFill>
            <a:srgbClr val="824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3976"/>
            <a:ext cx="12191988" cy="464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413" y="1709738"/>
            <a:ext cx="5110843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7413" y="4589464"/>
            <a:ext cx="5110844" cy="52138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821" y="1825625"/>
            <a:ext cx="563597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246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1" y="365125"/>
            <a:ext cx="1141306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3822" y="1681163"/>
            <a:ext cx="5613754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246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22" y="2505075"/>
            <a:ext cx="56137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246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246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246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200444" y="558447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00444" y="558447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413" y="1709738"/>
            <a:ext cx="5110843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7413" y="4589464"/>
            <a:ext cx="5110844" cy="52138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00444" y="587022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821" y="1825625"/>
            <a:ext cx="563597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2468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1" y="365125"/>
            <a:ext cx="1141306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3822" y="1681163"/>
            <a:ext cx="5613754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EA33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22" y="2505075"/>
            <a:ext cx="561375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246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EA33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246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200444" y="558447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200444" y="558447"/>
            <a:ext cx="2720623" cy="85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821" y="365125"/>
            <a:ext cx="11413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21" y="1825625"/>
            <a:ext cx="114130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062" y="696515"/>
            <a:ext cx="2446826" cy="662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97753"/>
            <a:ext cx="12191999" cy="46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66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8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858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85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85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821" y="365125"/>
            <a:ext cx="11413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21" y="1825625"/>
            <a:ext cx="114130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062" y="696515"/>
            <a:ext cx="2446826" cy="662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705"/>
            <a:ext cx="12191999" cy="4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9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8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858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85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85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821" y="365125"/>
            <a:ext cx="11413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21" y="1825625"/>
            <a:ext cx="114130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062" y="696515"/>
            <a:ext cx="2446826" cy="662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393776"/>
            <a:ext cx="12191988" cy="4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80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8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858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85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85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8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ightmindedteamwork.com/here-is-a-practical-team-building-pla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eoplematters.in/article/culture/delegation-is-ideal-tool-for-developing-people-to-deliver-results-1494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he-generous-husband.com/2015/09/09/whos-setting-your-prioriti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8927" y="1606062"/>
            <a:ext cx="7452876" cy="3411415"/>
          </a:xfrm>
          <a:noFill/>
        </p:spPr>
        <p:txBody>
          <a:bodyPr>
            <a:normAutofit/>
          </a:bodyPr>
          <a:lstStyle/>
          <a:p>
            <a:r>
              <a:rPr lang="en-US" dirty="0"/>
              <a:t>How a COOP creates a roadmap for any condition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5111" y="5253649"/>
            <a:ext cx="6455631" cy="784294"/>
          </a:xfrm>
        </p:spPr>
        <p:txBody>
          <a:bodyPr>
            <a:normAutofit/>
          </a:bodyPr>
          <a:lstStyle/>
          <a:p>
            <a:r>
              <a:rPr lang="en-US" dirty="0"/>
              <a:t>CSL in Session</a:t>
            </a:r>
          </a:p>
          <a:p>
            <a:r>
              <a:rPr lang="en-US" dirty="0"/>
              <a:t>April 14, 2022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1" y="365125"/>
            <a:ext cx="11413067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BUILDING THE PLAN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B5492-E8BD-4A6E-9B36-2978C99E8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303148"/>
            <a:ext cx="5635979" cy="425170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sz="half" idx="2"/>
          </p:nvPr>
        </p:nvSpPr>
        <p:spPr>
          <a:xfrm>
            <a:off x="5872163" y="1902395"/>
            <a:ext cx="6319837" cy="3864163"/>
          </a:xfrm>
        </p:spPr>
        <p:txBody>
          <a:bodyPr numCol="2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Hazards/Risk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Essential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Alert Notification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Orders of Succession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Delegation of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References and Authorities</a:t>
            </a:r>
          </a:p>
        </p:txBody>
      </p:sp>
    </p:spTree>
    <p:extLst>
      <p:ext uri="{BB962C8B-B14F-4D97-AF65-F5344CB8AC3E}">
        <p14:creationId xmlns:p14="http://schemas.microsoft.com/office/powerpoint/2010/main" val="420903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93865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Succession Plan for Facility Relocation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389"/>
            <a:ext cx="10515600" cy="4156574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/>
              <a:t>Position </a:t>
            </a:r>
            <a:r>
              <a:rPr lang="en-US" dirty="0"/>
              <a:t>            </a:t>
            </a:r>
            <a:r>
              <a:rPr lang="en-US" b="1" dirty="0"/>
              <a:t>Title</a:t>
            </a:r>
            <a:r>
              <a:rPr lang="en-US" dirty="0"/>
              <a:t>		            </a:t>
            </a:r>
            <a:r>
              <a:rPr lang="en-US" b="1" dirty="0"/>
              <a:t>Division</a:t>
            </a:r>
            <a:r>
              <a:rPr lang="en-US" dirty="0"/>
              <a:t>		</a:t>
            </a:r>
            <a:r>
              <a:rPr lang="en-US" b="1" dirty="0"/>
              <a:t>Name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Primary		Director of Facilities	  Facilities		Employee Joe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Alternate #1		Operations Manager	  Facilities		Employee Mary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Alternate #2		Director of Public Services  Public Services	Employee Sharon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5"/>
          <a:stretch/>
        </p:blipFill>
        <p:spPr>
          <a:xfrm>
            <a:off x="2899008" y="3206655"/>
            <a:ext cx="5635391" cy="297030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45029" y="2020389"/>
            <a:ext cx="102238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45029" y="2394856"/>
            <a:ext cx="102238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6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84" y="419100"/>
            <a:ext cx="11413067" cy="132556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Delegations of Authority </a:t>
            </a:r>
            <a:br>
              <a:rPr lang="en-US" sz="4000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9FAF58-E63A-4C9F-B2F0-64A1EF14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375" y="2166937"/>
            <a:ext cx="5635979" cy="435133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Close a building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Sign contracts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Authorize emergency purchases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Hire &amp; fire contractors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Communications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Authorize travel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Represent organization with Emergency Operations Center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844347-2019-48E2-8859-926FC7CCC921}"/>
              </a:ext>
            </a:extLst>
          </p:cNvPr>
          <p:cNvSpPr txBox="1">
            <a:spLocks/>
          </p:cNvSpPr>
          <p:nvPr/>
        </p:nvSpPr>
        <p:spPr>
          <a:xfrm>
            <a:off x="383820" y="807242"/>
            <a:ext cx="11413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85A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Who can do what once </a:t>
            </a:r>
            <a:r>
              <a:rPr lang="en-US" sz="3200" dirty="0">
                <a:solidFill>
                  <a:schemeClr val="tx1"/>
                </a:solidFill>
              </a:rPr>
              <a:t>COOP</a:t>
            </a:r>
            <a:r>
              <a:rPr lang="en-US" sz="3600" dirty="0">
                <a:solidFill>
                  <a:schemeClr val="tx1"/>
                </a:solidFill>
              </a:rPr>
              <a:t> is activated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6B69E4-E941-455A-A329-4DAF8E2E9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35007" y="2664688"/>
            <a:ext cx="4347367" cy="24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Activity – Identify Roles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E67030-1755-48A7-A5C6-FD5069CF2DA3}"/>
              </a:ext>
            </a:extLst>
          </p:cNvPr>
          <p:cNvGraphicFramePr>
            <a:graphicFrameLocks noGrp="1"/>
          </p:cNvGraphicFramePr>
          <p:nvPr/>
        </p:nvGraphicFramePr>
        <p:xfrm>
          <a:off x="3120231" y="3631279"/>
          <a:ext cx="5940425" cy="95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325">
                  <a:extLst>
                    <a:ext uri="{9D8B030D-6E8A-4147-A177-3AD203B41FA5}">
                      <a16:colId xmlns:a16="http://schemas.microsoft.com/office/drawing/2014/main" val="2058472816"/>
                    </a:ext>
                  </a:extLst>
                </a:gridCol>
                <a:gridCol w="1299210">
                  <a:extLst>
                    <a:ext uri="{9D8B030D-6E8A-4147-A177-3AD203B41FA5}">
                      <a16:colId xmlns:a16="http://schemas.microsoft.com/office/drawing/2014/main" val="2717889962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1063052341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3145794811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Title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Function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61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Primary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Facilities Director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Facilities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George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758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Alternate #1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93328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4E108A-EDF1-423F-873C-48FBC63D8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36411"/>
              </p:ext>
            </p:extLst>
          </p:nvPr>
        </p:nvGraphicFramePr>
        <p:xfrm>
          <a:off x="700089" y="1857375"/>
          <a:ext cx="10415586" cy="4286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7">
                  <a:extLst>
                    <a:ext uri="{9D8B030D-6E8A-4147-A177-3AD203B41FA5}">
                      <a16:colId xmlns:a16="http://schemas.microsoft.com/office/drawing/2014/main" val="985639385"/>
                    </a:ext>
                  </a:extLst>
                </a:gridCol>
                <a:gridCol w="2277957">
                  <a:extLst>
                    <a:ext uri="{9D8B030D-6E8A-4147-A177-3AD203B41FA5}">
                      <a16:colId xmlns:a16="http://schemas.microsoft.com/office/drawing/2014/main" val="2474887831"/>
                    </a:ext>
                  </a:extLst>
                </a:gridCol>
                <a:gridCol w="2234536">
                  <a:extLst>
                    <a:ext uri="{9D8B030D-6E8A-4147-A177-3AD203B41FA5}">
                      <a16:colId xmlns:a16="http://schemas.microsoft.com/office/drawing/2014/main" val="3088993858"/>
                    </a:ext>
                  </a:extLst>
                </a:gridCol>
                <a:gridCol w="2234536">
                  <a:extLst>
                    <a:ext uri="{9D8B030D-6E8A-4147-A177-3AD203B41FA5}">
                      <a16:colId xmlns:a16="http://schemas.microsoft.com/office/drawing/2014/main" val="472191158"/>
                    </a:ext>
                  </a:extLst>
                </a:gridCol>
              </a:tblGrid>
              <a:tr h="184999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Title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Function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890008"/>
                  </a:ext>
                </a:extLst>
              </a:tr>
              <a:tr h="1218128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Primary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919395"/>
                  </a:ext>
                </a:extLst>
              </a:tr>
              <a:tr h="1218128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Alternate #1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85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10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6D5C-8BF1-4CAB-B35A-66352D46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4" y="2643187"/>
            <a:ext cx="6872286" cy="1976437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/>
              <a:t>COOP Plan During  a Pandemic</a:t>
            </a:r>
          </a:p>
        </p:txBody>
      </p:sp>
    </p:spTree>
    <p:extLst>
      <p:ext uri="{BB962C8B-B14F-4D97-AF65-F5344CB8AC3E}">
        <p14:creationId xmlns:p14="http://schemas.microsoft.com/office/powerpoint/2010/main" val="327824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COOP During a Pandemic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Term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First 90 days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Limited staff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No in-person services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Mission essential functions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Transition to long term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Long Term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Mission essential functions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Prioritize services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Follow health guidelines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Flexible staffing and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Prepared Before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3381" y="1701414"/>
            <a:ext cx="6560676" cy="43513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Pandemic Team Members Identified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Pandemic Chief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Public Services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Facilities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Information Technology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Human Resources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Communications</a:t>
            </a:r>
          </a:p>
        </p:txBody>
      </p:sp>
      <p:pic>
        <p:nvPicPr>
          <p:cNvPr id="6" name="Picture 5" descr="Action Planning Board, Workantile 12-9-2010 | It was a bliss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6" y="2380984"/>
            <a:ext cx="4698839" cy="35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Reality of our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80" y="2328930"/>
            <a:ext cx="4311747" cy="2894656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Stand up team day one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Services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Strike teams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Health guidelines</a:t>
            </a:r>
          </a:p>
          <a:p>
            <a:endParaRPr lang="en-US" dirty="0"/>
          </a:p>
        </p:txBody>
      </p:sp>
      <p:pic>
        <p:nvPicPr>
          <p:cNvPr id="5" name="Picture 4" descr="File:FEMA - 38184 - Emergency Operations Center in Texas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91" y="2077553"/>
            <a:ext cx="4520229" cy="29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Mission Essential Functions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630" y="1692422"/>
            <a:ext cx="5989683" cy="44422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Tier 1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provided without interruption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Tier 2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service need to provide if interruption lasts a week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Tier 3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provide services interrupted a month or more</a:t>
            </a:r>
          </a:p>
        </p:txBody>
      </p:sp>
      <p:pic>
        <p:nvPicPr>
          <p:cNvPr id="4" name="Picture 3" descr="CHOCOLATE FOR YOUR BRAIN!: February 20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13" y="1348491"/>
            <a:ext cx="4731033" cy="47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BD1C-BCD9-559F-68A2-07FF3432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1" y="-1325563"/>
            <a:ext cx="11413067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821" y="557213"/>
            <a:ext cx="5635979" cy="5619750"/>
          </a:xfrm>
        </p:spPr>
        <p:txBody>
          <a:bodyPr>
            <a:normAutofit/>
          </a:bodyPr>
          <a:lstStyle/>
          <a:p>
            <a:r>
              <a:rPr lang="en-US" sz="2400" b="1" dirty="0"/>
              <a:t>Tier 1</a:t>
            </a:r>
          </a:p>
          <a:p>
            <a:pPr lvl="1"/>
            <a:r>
              <a:rPr lang="en-US" dirty="0"/>
              <a:t>Access to digital resources</a:t>
            </a:r>
          </a:p>
          <a:p>
            <a:pPr lvl="1"/>
            <a:r>
              <a:rPr lang="en-US" dirty="0"/>
              <a:t>Access to patrons’ questions and phone calls</a:t>
            </a:r>
          </a:p>
          <a:p>
            <a:pPr lvl="1"/>
            <a:r>
              <a:rPr lang="en-US" dirty="0"/>
              <a:t>Access to programs</a:t>
            </a:r>
          </a:p>
          <a:p>
            <a:pPr lvl="1"/>
            <a:r>
              <a:rPr lang="en-US" dirty="0"/>
              <a:t>Access to Wi-Fi and computers</a:t>
            </a:r>
          </a:p>
          <a:p>
            <a:pPr lvl="1"/>
            <a:r>
              <a:rPr lang="en-US" dirty="0"/>
              <a:t>Access to physical materials</a:t>
            </a:r>
          </a:p>
          <a:p>
            <a:pPr lvl="1"/>
            <a:r>
              <a:rPr lang="en-US" dirty="0"/>
              <a:t>Collect and evaluate statistics</a:t>
            </a:r>
          </a:p>
          <a:p>
            <a:r>
              <a:rPr lang="en-US" sz="2400" b="1" dirty="0"/>
              <a:t>Tier 2</a:t>
            </a:r>
          </a:p>
          <a:p>
            <a:pPr lvl="1"/>
            <a:r>
              <a:rPr lang="en-US" dirty="0"/>
              <a:t>Access to spaces</a:t>
            </a:r>
          </a:p>
          <a:p>
            <a:pPr lvl="1"/>
            <a:r>
              <a:rPr lang="en-US" dirty="0"/>
              <a:t>Purchase and process books and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5F35B-B552-48BD-86A9-8C00D5FCA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154" r="1806"/>
          <a:stretch/>
        </p:blipFill>
        <p:spPr>
          <a:xfrm rot="10800000">
            <a:off x="6172200" y="1825625"/>
            <a:ext cx="562468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72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1" y="290985"/>
            <a:ext cx="11413067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24" y="1616548"/>
            <a:ext cx="11285015" cy="4290766"/>
          </a:xfrm>
        </p:spPr>
        <p:txBody>
          <a:bodyPr>
            <a:normAutofit/>
          </a:bodyPr>
          <a:lstStyle/>
          <a:p>
            <a:r>
              <a:rPr lang="en-US" b="1" dirty="0"/>
              <a:t>Steve Chestnut</a:t>
            </a:r>
            <a:r>
              <a:rPr lang="en-US" dirty="0"/>
              <a:t>,  Director of Facilities &amp; Construction JCPL</a:t>
            </a:r>
          </a:p>
          <a:p>
            <a:pPr lvl="1"/>
            <a:r>
              <a:rPr lang="en-US" dirty="0"/>
              <a:t>steve.chestnut@jeffcolibrary.org</a:t>
            </a:r>
          </a:p>
          <a:p>
            <a:r>
              <a:rPr lang="en-US" b="1" dirty="0"/>
              <a:t>Lizzie Gall</a:t>
            </a:r>
            <a:r>
              <a:rPr lang="en-US" dirty="0"/>
              <a:t>,  Assistant Director of Public Services JCPL</a:t>
            </a:r>
          </a:p>
          <a:p>
            <a:pPr lvl="1"/>
            <a:r>
              <a:rPr lang="en-US" dirty="0"/>
              <a:t>lizziegall@jeffcolibrary.org</a:t>
            </a:r>
          </a:p>
          <a:p>
            <a:r>
              <a:rPr lang="en-US" b="1" dirty="0"/>
              <a:t>Padma Polepeddi</a:t>
            </a:r>
            <a:r>
              <a:rPr lang="en-US" dirty="0"/>
              <a:t>,  Assistant Director of Public Services JCPL</a:t>
            </a:r>
          </a:p>
          <a:p>
            <a:pPr lvl="1"/>
            <a:r>
              <a:rPr lang="en-US"/>
              <a:t>padmapolepeddi</a:t>
            </a:r>
            <a:r>
              <a:rPr lang="en-US" dirty="0"/>
              <a:t>@jeffcolibrary.org</a:t>
            </a:r>
          </a:p>
          <a:p>
            <a:r>
              <a:rPr lang="en-US" b="1" dirty="0"/>
              <a:t>Julianne Rist</a:t>
            </a:r>
            <a:r>
              <a:rPr lang="en-US" dirty="0"/>
              <a:t>,  Director of Public Services</a:t>
            </a:r>
          </a:p>
          <a:p>
            <a:pPr lvl="1"/>
            <a:r>
              <a:rPr lang="en-US" dirty="0"/>
              <a:t>juliannerist@jeffcolibrary.org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5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/>
          <a:srcRect t="7771" r="2197"/>
          <a:stretch/>
        </p:blipFill>
        <p:spPr>
          <a:xfrm>
            <a:off x="5684108" y="994400"/>
            <a:ext cx="3657599" cy="1906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56" y="172745"/>
            <a:ext cx="11413067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1" y="1485656"/>
            <a:ext cx="4745392" cy="4351338"/>
          </a:xfrm>
        </p:spPr>
        <p:txBody>
          <a:bodyPr/>
          <a:lstStyle/>
          <a:p>
            <a:r>
              <a:rPr lang="en-US" sz="2400" b="1" dirty="0"/>
              <a:t>Pandemic Team  Disbanded</a:t>
            </a:r>
          </a:p>
          <a:p>
            <a:r>
              <a:rPr lang="en-US" sz="2400" b="1" dirty="0"/>
              <a:t>Gradual Return to In-Person Services Team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Proactive  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Flexible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Quick Implementation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Strike Teams</a:t>
            </a:r>
          </a:p>
          <a:p>
            <a:endParaRPr lang="en-US" sz="2400" dirty="0"/>
          </a:p>
        </p:txBody>
      </p:sp>
      <p:graphicFrame>
        <p:nvGraphicFramePr>
          <p:cNvPr id="9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91179"/>
              </p:ext>
            </p:extLst>
          </p:nvPr>
        </p:nvGraphicFramePr>
        <p:xfrm>
          <a:off x="3855608" y="2901007"/>
          <a:ext cx="8237538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237860" imgH="3618349" progId="Word.Document.12">
                  <p:embed/>
                </p:oleObj>
              </mc:Choice>
              <mc:Fallback>
                <p:oleObj name="Document" r:id="rId4" imgW="8237860" imgH="3618349" progId="Word.Document.12">
                  <p:embed/>
                  <p:pic>
                    <p:nvPicPr>
                      <p:cNvPr id="9" name="Object 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5608" y="2901007"/>
                        <a:ext cx="8237538" cy="361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988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0" y="1991969"/>
            <a:ext cx="11413067" cy="2845229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Why have a plan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Building blocks for a COOP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Identified Hazards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Mission Essential Functions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Roles &amp; Responsibilities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Other times a COOP plan could be utilized</a:t>
            </a:r>
          </a:p>
        </p:txBody>
      </p:sp>
      <p:pic>
        <p:nvPicPr>
          <p:cNvPr id="4" name="Picture 3" descr="Scapa cine poate. NASA Headquarters Emergency Operation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12" y="1891956"/>
            <a:ext cx="4281128" cy="25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5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4" name="Content Placeholder 3" descr="Asking Defining Questions - Excelsior College OW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1323971"/>
            <a:ext cx="6942064" cy="4628043"/>
          </a:xfrm>
        </p:spPr>
      </p:pic>
    </p:spTree>
    <p:extLst>
      <p:ext uri="{BB962C8B-B14F-4D97-AF65-F5344CB8AC3E}">
        <p14:creationId xmlns:p14="http://schemas.microsoft.com/office/powerpoint/2010/main" val="177734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2" y="365125"/>
            <a:ext cx="11413067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1" y="2313412"/>
            <a:ext cx="5966875" cy="2407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Why have a COOP plan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Basics of a COOP plan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How a COOP plan helped in the Covid19 Pandemic</a:t>
            </a:r>
          </a:p>
        </p:txBody>
      </p:sp>
      <p:pic>
        <p:nvPicPr>
          <p:cNvPr id="4" name="Picture 3" descr="Be Prepared - Clatsop County, Oregon AuxCom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7" y="1825625"/>
            <a:ext cx="4278669" cy="28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2935867"/>
            <a:ext cx="7728264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Basics of a Continuity of Operations Plan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35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1688" y="155236"/>
            <a:ext cx="11847059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COOP Planning Model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1486" y="1562895"/>
            <a:ext cx="2122714" cy="970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/>
              <a:t>Initiate the COOP planning/review process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14658" y="2508477"/>
            <a:ext cx="2122714" cy="96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Evaluate the hazards and risks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14658" y="3926569"/>
            <a:ext cx="2122714" cy="96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Evaluate the impact of those risks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243" y="5125129"/>
            <a:ext cx="2122714" cy="961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Determine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essential functions</a:t>
            </a:r>
          </a:p>
          <a:p>
            <a:pPr marL="0" indent="0" algn="ctr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41914" y="5080454"/>
            <a:ext cx="2122714" cy="96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Build the plan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89957" y="4167263"/>
            <a:ext cx="2122714" cy="96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Train, test and exercise the plan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89957" y="2629355"/>
            <a:ext cx="2122714" cy="96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Maintain and update the plan</a:t>
            </a:r>
          </a:p>
          <a:p>
            <a:endParaRPr lang="en-US" dirty="0"/>
          </a:p>
        </p:txBody>
      </p:sp>
      <p:sp>
        <p:nvSpPr>
          <p:cNvPr id="11" name="Bent Arrow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035244" y="793070"/>
            <a:ext cx="737054" cy="2743200"/>
          </a:xfrm>
          <a:prstGeom prst="bentArrow">
            <a:avLst>
              <a:gd name="adj1" fmla="val 36815"/>
              <a:gd name="adj2" fmla="val 40743"/>
              <a:gd name="adj3" fmla="val 25000"/>
              <a:gd name="adj4" fmla="val 6157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1086" y="3359148"/>
            <a:ext cx="489857" cy="57989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 Arrow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859485" y="4903788"/>
            <a:ext cx="1763486" cy="881743"/>
          </a:xfrm>
          <a:prstGeom prst="bentArrow">
            <a:avLst>
              <a:gd name="adj1" fmla="val 29938"/>
              <a:gd name="adj2" fmla="val 28086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 Arrow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4065" y="5344660"/>
            <a:ext cx="979714" cy="52251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 Arrow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366963" y="4827815"/>
            <a:ext cx="722312" cy="1227590"/>
          </a:xfrm>
          <a:prstGeom prst="bentArrow">
            <a:avLst>
              <a:gd name="adj1" fmla="val 35348"/>
              <a:gd name="adj2" fmla="val 25000"/>
              <a:gd name="adj3" fmla="val 41261"/>
              <a:gd name="adj4" fmla="val 3635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1505" y="3359149"/>
            <a:ext cx="470261" cy="74794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2457" y="1690689"/>
            <a:ext cx="2340429" cy="793070"/>
          </a:xfrm>
          <a:prstGeom prst="bentArrow">
            <a:avLst>
              <a:gd name="adj1" fmla="val 36082"/>
              <a:gd name="adj2" fmla="val 28798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3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Some things to consider for hazard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Winter Storm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Utility Outage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IT Service Outage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Windstorm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Building Damage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Network Attacks/Viruses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Pandemic Event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Flood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Wildfire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Building Fire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Tornado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Explosion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Terrorism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Earthquake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Riot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Hazardous Material </a:t>
            </a:r>
          </a:p>
        </p:txBody>
      </p:sp>
      <p:pic>
        <p:nvPicPr>
          <p:cNvPr id="4" name="Picture 3" descr="Team:ATOMS-Turkiye/Project/Problems - 2015.igem.o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47" y="1819160"/>
            <a:ext cx="1530061" cy="2182134"/>
          </a:xfrm>
          <a:prstGeom prst="rect">
            <a:avLst/>
          </a:prstGeom>
        </p:spPr>
      </p:pic>
      <p:pic>
        <p:nvPicPr>
          <p:cNvPr id="5" name="Picture 4" descr="File:Biohazard.svg - Wikibooks, manuali e libri di test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09" y="2332615"/>
            <a:ext cx="3308763" cy="28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0" y="500062"/>
            <a:ext cx="1141306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Activity – Evaluate hazards and risks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208" y="1469290"/>
            <a:ext cx="9517417" cy="2118578"/>
          </a:xfrm>
        </p:spPr>
        <p:txBody>
          <a:bodyPr>
            <a:normAutofit lnSpcReduction="10000"/>
          </a:bodyPr>
          <a:lstStyle/>
          <a:p>
            <a:pPr lvl="0" font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List your hazards and risks</a:t>
            </a:r>
          </a:p>
          <a:p>
            <a:pPr lvl="0" font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Rank by probability and impact to your operation</a:t>
            </a:r>
          </a:p>
          <a:p>
            <a:pPr lvl="0" font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Determine mission essential functions</a:t>
            </a:r>
          </a:p>
          <a:p>
            <a:pPr lvl="0" font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Examples: wildfire, flooding, gas leak,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27388"/>
              </p:ext>
            </p:extLst>
          </p:nvPr>
        </p:nvGraphicFramePr>
        <p:xfrm>
          <a:off x="1028700" y="3587868"/>
          <a:ext cx="10329863" cy="2299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2551">
                  <a:extLst>
                    <a:ext uri="{9D8B030D-6E8A-4147-A177-3AD203B41FA5}">
                      <a16:colId xmlns:a16="http://schemas.microsoft.com/office/drawing/2014/main" val="1262803001"/>
                    </a:ext>
                  </a:extLst>
                </a:gridCol>
                <a:gridCol w="3443656">
                  <a:extLst>
                    <a:ext uri="{9D8B030D-6E8A-4147-A177-3AD203B41FA5}">
                      <a16:colId xmlns:a16="http://schemas.microsoft.com/office/drawing/2014/main" val="3636541014"/>
                    </a:ext>
                  </a:extLst>
                </a:gridCol>
                <a:gridCol w="3443656">
                  <a:extLst>
                    <a:ext uri="{9D8B030D-6E8A-4147-A177-3AD203B41FA5}">
                      <a16:colId xmlns:a16="http://schemas.microsoft.com/office/drawing/2014/main" val="2022147804"/>
                    </a:ext>
                  </a:extLst>
                </a:gridCol>
              </a:tblGrid>
              <a:tr h="1558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Hazards and Risks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Mission Essential Functions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Impacts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903596"/>
                  </a:ext>
                </a:extLst>
              </a:tr>
              <a:tr h="741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Eg: Wildfire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99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84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dirty="0">
                <a:solidFill>
                  <a:schemeClr val="tx1"/>
                </a:solidFill>
              </a:rPr>
              <a:t>Identify Essential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Provide building security?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Assure facilities are safe to access?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Keep utilities  available and functional?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Provide network security?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Inform employees of critical issues?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Provide access to spaces?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Provide access to materials?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Check in and out materials?</a:t>
            </a:r>
          </a:p>
        </p:txBody>
      </p:sp>
      <p:pic>
        <p:nvPicPr>
          <p:cNvPr id="4" name="Picture 3" descr="Chewed Book | Never let a puppy read a book. | taylo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64" y="2261135"/>
            <a:ext cx="4640424" cy="34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1" y="365126"/>
            <a:ext cx="11413067" cy="1286254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chemeClr val="tx1"/>
                </a:solidFill>
              </a:rPr>
              <a:t>Activity – Identify Essential functions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612444"/>
              </p:ext>
            </p:extLst>
          </p:nvPr>
        </p:nvGraphicFramePr>
        <p:xfrm>
          <a:off x="1201003" y="2115402"/>
          <a:ext cx="9253182" cy="3165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6591">
                  <a:extLst>
                    <a:ext uri="{9D8B030D-6E8A-4147-A177-3AD203B41FA5}">
                      <a16:colId xmlns:a16="http://schemas.microsoft.com/office/drawing/2014/main" val="4217096644"/>
                    </a:ext>
                  </a:extLst>
                </a:gridCol>
                <a:gridCol w="4626591">
                  <a:extLst>
                    <a:ext uri="{9D8B030D-6E8A-4147-A177-3AD203B41FA5}">
                      <a16:colId xmlns:a16="http://schemas.microsoft.com/office/drawing/2014/main" val="3114076027"/>
                    </a:ext>
                  </a:extLst>
                </a:gridCol>
              </a:tblGrid>
              <a:tr h="30352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List Mission Essential Functions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Prioritize from 1-10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471076"/>
                  </a:ext>
                </a:extLst>
              </a:tr>
              <a:tr h="715442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520065"/>
                  </a:ext>
                </a:extLst>
              </a:tr>
              <a:tr h="715442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098173"/>
                  </a:ext>
                </a:extLst>
              </a:tr>
              <a:tr h="715442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956497"/>
                  </a:ext>
                </a:extLst>
              </a:tr>
              <a:tr h="715442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3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433353"/>
      </p:ext>
    </p:extLst>
  </p:cSld>
  <p:clrMapOvr>
    <a:masterClrMapping/>
  </p:clrMapOvr>
</p:sld>
</file>

<file path=ppt/theme/theme1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" id="{E992D69E-BD6A-4993-B065-2621AF71C57D}" vid="{D6DB2D28-D7DD-44E2-AB3B-F1A1D473A167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" id="{E992D69E-BD6A-4993-B065-2621AF71C57D}" vid="{19579221-3409-417F-B2EE-91506B67A812}"/>
    </a:ext>
  </a:extLst>
</a:theme>
</file>

<file path=ppt/theme/theme3.xml><?xml version="1.0" encoding="utf-8"?>
<a:theme xmlns:a="http://schemas.openxmlformats.org/drawingml/2006/main" name="Pur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" id="{E992D69E-BD6A-4993-B065-2621AF71C57D}" vid="{76EF3185-E26D-4378-8238-A9E215377F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</Template>
  <TotalTime>2853</TotalTime>
  <Words>649</Words>
  <Application>Microsoft Office PowerPoint</Application>
  <PresentationFormat>Widescreen</PresentationFormat>
  <Paragraphs>216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Red</vt:lpstr>
      <vt:lpstr>Blue</vt:lpstr>
      <vt:lpstr>Purple</vt:lpstr>
      <vt:lpstr>Document</vt:lpstr>
      <vt:lpstr>How a COOP creates a roadmap for any condition</vt:lpstr>
      <vt:lpstr>Presenters</vt:lpstr>
      <vt:lpstr>Introduction </vt:lpstr>
      <vt:lpstr>Basics of a Continuity of Operations Plan</vt:lpstr>
      <vt:lpstr>A COOP Planning Model</vt:lpstr>
      <vt:lpstr>Some things to consider for hazard assessment </vt:lpstr>
      <vt:lpstr>Activity – Evaluate hazards and risks </vt:lpstr>
      <vt:lpstr>        Identify Essential Functions</vt:lpstr>
      <vt:lpstr>Activity – Identify Essential functions</vt:lpstr>
      <vt:lpstr>BUILDING THE PLAN </vt:lpstr>
      <vt:lpstr>Succession Plan for Facility Relocation</vt:lpstr>
      <vt:lpstr>Delegations of Authority  </vt:lpstr>
      <vt:lpstr>Activity – Identify Roles</vt:lpstr>
      <vt:lpstr>COOP Plan During  a Pandemic</vt:lpstr>
      <vt:lpstr>COOP During a Pandemic</vt:lpstr>
      <vt:lpstr>Prepared Before</vt:lpstr>
      <vt:lpstr>Reality of our Response</vt:lpstr>
      <vt:lpstr>Mission Essential Functions </vt:lpstr>
      <vt:lpstr>Priorities</vt:lpstr>
      <vt:lpstr>Recovery</vt:lpstr>
      <vt:lpstr>Wrap Up</vt:lpstr>
      <vt:lpstr>Questions</vt:lpstr>
    </vt:vector>
  </TitlesOfParts>
  <Company>Jefferson County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JCPL PowerPoint Template</dc:title>
  <dc:creator>Julianne Rist</dc:creator>
  <cp:lastModifiedBy>Kreger, Christine</cp:lastModifiedBy>
  <cp:revision>132</cp:revision>
  <dcterms:created xsi:type="dcterms:W3CDTF">2021-02-23T19:33:24Z</dcterms:created>
  <dcterms:modified xsi:type="dcterms:W3CDTF">2025-01-10T15:34:42Z</dcterms:modified>
</cp:coreProperties>
</file>