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67" r:id="rId5"/>
    <p:sldId id="256" r:id="rId6"/>
    <p:sldId id="338" r:id="rId7"/>
    <p:sldId id="329" r:id="rId8"/>
    <p:sldId id="331" r:id="rId9"/>
    <p:sldId id="295" r:id="rId10"/>
    <p:sldId id="315" r:id="rId11"/>
    <p:sldId id="336" r:id="rId12"/>
    <p:sldId id="332" r:id="rId13"/>
    <p:sldId id="275" r:id="rId14"/>
    <p:sldId id="334" r:id="rId15"/>
    <p:sldId id="281" r:id="rId16"/>
    <p:sldId id="328" r:id="rId17"/>
    <p:sldId id="261" r:id="rId18"/>
    <p:sldId id="340" r:id="rId19"/>
    <p:sldId id="339" r:id="rId20"/>
    <p:sldId id="321"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D461"/>
    <a:srgbClr val="6ABF4B"/>
    <a:srgbClr val="5BB0BD"/>
    <a:srgbClr val="FF8300"/>
    <a:srgbClr val="19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606DFFDF-CF9B-45B1-B481-3D2FF5965E66}"/>
    <pc:docChg chg="undo custSel mod modSld">
      <pc:chgData name="Kreger, Christine" userId="07b08700-4580-4b2b-8f3c-b5ccee8dc705" providerId="ADAL" clId="{606DFFDF-CF9B-45B1-B481-3D2FF5965E66}" dt="2025-03-14T12:22:45.400" v="132" actId="13244"/>
      <pc:docMkLst>
        <pc:docMk/>
      </pc:docMkLst>
      <pc:sldChg chg="modSp mod">
        <pc:chgData name="Kreger, Christine" userId="07b08700-4580-4b2b-8f3c-b5ccee8dc705" providerId="ADAL" clId="{606DFFDF-CF9B-45B1-B481-3D2FF5965E66}" dt="2025-03-05T13:08:32.993" v="56" actId="962"/>
        <pc:sldMkLst>
          <pc:docMk/>
          <pc:sldMk cId="109857222" sldId="256"/>
        </pc:sldMkLst>
        <pc:spChg chg="mod">
          <ac:chgData name="Kreger, Christine" userId="07b08700-4580-4b2b-8f3c-b5ccee8dc705" providerId="ADAL" clId="{606DFFDF-CF9B-45B1-B481-3D2FF5965E66}" dt="2025-03-05T13:04:59.757" v="1" actId="33553"/>
          <ac:spMkLst>
            <pc:docMk/>
            <pc:sldMk cId="109857222" sldId="256"/>
            <ac:spMk id="2" creationId="{3503A39D-ADE8-3D55-EA3D-6C88458E9D68}"/>
          </ac:spMkLst>
        </pc:spChg>
        <pc:picChg chg="mod">
          <ac:chgData name="Kreger, Christine" userId="07b08700-4580-4b2b-8f3c-b5ccee8dc705" providerId="ADAL" clId="{606DFFDF-CF9B-45B1-B481-3D2FF5965E66}" dt="2025-03-05T13:08:27.764" v="55" actId="962"/>
          <ac:picMkLst>
            <pc:docMk/>
            <pc:sldMk cId="109857222" sldId="256"/>
            <ac:picMk id="8" creationId="{2CCAB180-B047-AED4-626F-20150FA13C28}"/>
          </ac:picMkLst>
        </pc:picChg>
        <pc:picChg chg="mod">
          <ac:chgData name="Kreger, Christine" userId="07b08700-4580-4b2b-8f3c-b5ccee8dc705" providerId="ADAL" clId="{606DFFDF-CF9B-45B1-B481-3D2FF5965E66}" dt="2025-03-05T13:08:32.993" v="56" actId="962"/>
          <ac:picMkLst>
            <pc:docMk/>
            <pc:sldMk cId="109857222" sldId="256"/>
            <ac:picMk id="10" creationId="{C00393D7-9653-6EB6-ABF6-E08EDB9A7AD5}"/>
          </ac:picMkLst>
        </pc:picChg>
      </pc:sldChg>
      <pc:sldChg chg="modSp mod">
        <pc:chgData name="Kreger, Christine" userId="07b08700-4580-4b2b-8f3c-b5ccee8dc705" providerId="ADAL" clId="{606DFFDF-CF9B-45B1-B481-3D2FF5965E66}" dt="2025-03-05T13:13:24.985" v="113" actId="13244"/>
        <pc:sldMkLst>
          <pc:docMk/>
          <pc:sldMk cId="3968555129" sldId="261"/>
        </pc:sldMkLst>
        <pc:spChg chg="mod">
          <ac:chgData name="Kreger, Christine" userId="07b08700-4580-4b2b-8f3c-b5ccee8dc705" providerId="ADAL" clId="{606DFFDF-CF9B-45B1-B481-3D2FF5965E66}" dt="2025-03-05T13:05:19.737" v="13" actId="33553"/>
          <ac:spMkLst>
            <pc:docMk/>
            <pc:sldMk cId="3968555129" sldId="261"/>
            <ac:spMk id="3" creationId="{E3BBCA7A-CE3C-02EE-F2BC-03A0A4B388A0}"/>
          </ac:spMkLst>
        </pc:spChg>
        <pc:spChg chg="ord">
          <ac:chgData name="Kreger, Christine" userId="07b08700-4580-4b2b-8f3c-b5ccee8dc705" providerId="ADAL" clId="{606DFFDF-CF9B-45B1-B481-3D2FF5965E66}" dt="2025-03-05T13:13:24.985" v="113" actId="13244"/>
          <ac:spMkLst>
            <pc:docMk/>
            <pc:sldMk cId="3968555129" sldId="261"/>
            <ac:spMk id="7" creationId="{09B94B3E-B1FA-2B58-70AC-3CEA2BA5A52F}"/>
          </ac:spMkLst>
        </pc:spChg>
        <pc:graphicFrameChg chg="modGraphic">
          <ac:chgData name="Kreger, Christine" userId="07b08700-4580-4b2b-8f3c-b5ccee8dc705" providerId="ADAL" clId="{606DFFDF-CF9B-45B1-B481-3D2FF5965E66}" dt="2025-03-05T13:10:18.257" v="91" actId="13238"/>
          <ac:graphicFrameMkLst>
            <pc:docMk/>
            <pc:sldMk cId="3968555129" sldId="261"/>
            <ac:graphicFrameMk id="8" creationId="{70CDDB8F-BEED-96FB-B098-C80F3D4265AE}"/>
          </ac:graphicFrameMkLst>
        </pc:graphicFrameChg>
        <pc:picChg chg="mod">
          <ac:chgData name="Kreger, Christine" userId="07b08700-4580-4b2b-8f3c-b5ccee8dc705" providerId="ADAL" clId="{606DFFDF-CF9B-45B1-B481-3D2FF5965E66}" dt="2025-03-05T13:10:05.264" v="86" actId="962"/>
          <ac:picMkLst>
            <pc:docMk/>
            <pc:sldMk cId="3968555129" sldId="261"/>
            <ac:picMk id="2" creationId="{74E6341A-6CB4-D2E7-24E0-58D57C259976}"/>
          </ac:picMkLst>
        </pc:picChg>
      </pc:sldChg>
      <pc:sldChg chg="modSp mod">
        <pc:chgData name="Kreger, Christine" userId="07b08700-4580-4b2b-8f3c-b5ccee8dc705" providerId="ADAL" clId="{606DFFDF-CF9B-45B1-B481-3D2FF5965E66}" dt="2025-03-05T13:08:23.930" v="54" actId="962"/>
        <pc:sldMkLst>
          <pc:docMk/>
          <pc:sldMk cId="3785655742" sldId="267"/>
        </pc:sldMkLst>
        <pc:spChg chg="mod">
          <ac:chgData name="Kreger, Christine" userId="07b08700-4580-4b2b-8f3c-b5ccee8dc705" providerId="ADAL" clId="{606DFFDF-CF9B-45B1-B481-3D2FF5965E66}" dt="2025-03-05T13:04:57.030" v="0" actId="33553"/>
          <ac:spMkLst>
            <pc:docMk/>
            <pc:sldMk cId="3785655742" sldId="267"/>
            <ac:spMk id="3" creationId="{A7FD4AE6-5B44-E5AC-9496-20A15FD39E92}"/>
          </ac:spMkLst>
        </pc:spChg>
        <pc:picChg chg="mod">
          <ac:chgData name="Kreger, Christine" userId="07b08700-4580-4b2b-8f3c-b5ccee8dc705" providerId="ADAL" clId="{606DFFDF-CF9B-45B1-B481-3D2FF5965E66}" dt="2025-03-05T13:08:23.930" v="54" actId="962"/>
          <ac:picMkLst>
            <pc:docMk/>
            <pc:sldMk cId="3785655742" sldId="267"/>
            <ac:picMk id="2" creationId="{DC78B89D-F095-FF20-A153-339F4E57552C}"/>
          </ac:picMkLst>
        </pc:picChg>
      </pc:sldChg>
      <pc:sldChg chg="addSp delSp modSp mod">
        <pc:chgData name="Kreger, Christine" userId="07b08700-4580-4b2b-8f3c-b5ccee8dc705" providerId="ADAL" clId="{606DFFDF-CF9B-45B1-B481-3D2FF5965E66}" dt="2025-03-05T13:09:26.899" v="70" actId="962"/>
        <pc:sldMkLst>
          <pc:docMk/>
          <pc:sldMk cId="1199907125" sldId="275"/>
        </pc:sldMkLst>
        <pc:spChg chg="mod">
          <ac:chgData name="Kreger, Christine" userId="07b08700-4580-4b2b-8f3c-b5ccee8dc705" providerId="ADAL" clId="{606DFFDF-CF9B-45B1-B481-3D2FF5965E66}" dt="2025-03-05T13:05:13.216" v="9" actId="33553"/>
          <ac:spMkLst>
            <pc:docMk/>
            <pc:sldMk cId="1199907125" sldId="275"/>
            <ac:spMk id="3" creationId="{46D1D1AC-B378-32B3-21D3-581B6659D4D4}"/>
          </ac:spMkLst>
        </pc:spChg>
        <pc:picChg chg="add del mod">
          <ac:chgData name="Kreger, Christine" userId="07b08700-4580-4b2b-8f3c-b5ccee8dc705" providerId="ADAL" clId="{606DFFDF-CF9B-45B1-B481-3D2FF5965E66}" dt="2025-03-05T13:09:26.899" v="70" actId="962"/>
          <ac:picMkLst>
            <pc:docMk/>
            <pc:sldMk cId="1199907125" sldId="275"/>
            <ac:picMk id="2" creationId="{33BF6A5C-B55D-5E16-BC2F-9F6BFA251040}"/>
          </ac:picMkLst>
        </pc:picChg>
      </pc:sldChg>
      <pc:sldChg chg="modSp mod">
        <pc:chgData name="Kreger, Christine" userId="07b08700-4580-4b2b-8f3c-b5ccee8dc705" providerId="ADAL" clId="{606DFFDF-CF9B-45B1-B481-3D2FF5965E66}" dt="2025-03-14T12:22:45.400" v="132" actId="13244"/>
        <pc:sldMkLst>
          <pc:docMk/>
          <pc:sldMk cId="1529346901" sldId="281"/>
        </pc:sldMkLst>
        <pc:spChg chg="ord">
          <ac:chgData name="Kreger, Christine" userId="07b08700-4580-4b2b-8f3c-b5ccee8dc705" providerId="ADAL" clId="{606DFFDF-CF9B-45B1-B481-3D2FF5965E66}" dt="2025-03-14T12:22:34.359" v="129" actId="13244"/>
          <ac:spMkLst>
            <pc:docMk/>
            <pc:sldMk cId="1529346901" sldId="281"/>
            <ac:spMk id="3" creationId="{891E0A7B-BA08-07A6-8D9B-782CF09EEFC1}"/>
          </ac:spMkLst>
        </pc:spChg>
        <pc:spChg chg="mod ord">
          <ac:chgData name="Kreger, Christine" userId="07b08700-4580-4b2b-8f3c-b5ccee8dc705" providerId="ADAL" clId="{606DFFDF-CF9B-45B1-B481-3D2FF5965E66}" dt="2025-03-05T13:13:12.786" v="112" actId="13244"/>
          <ac:spMkLst>
            <pc:docMk/>
            <pc:sldMk cId="1529346901" sldId="281"/>
            <ac:spMk id="4" creationId="{F31105B8-856D-95F5-F038-C5DFCBC24E2D}"/>
          </ac:spMkLst>
        </pc:spChg>
        <pc:spChg chg="mod">
          <ac:chgData name="Kreger, Christine" userId="07b08700-4580-4b2b-8f3c-b5ccee8dc705" providerId="ADAL" clId="{606DFFDF-CF9B-45B1-B481-3D2FF5965E66}" dt="2025-03-05T13:09:59.950" v="82" actId="962"/>
          <ac:spMkLst>
            <pc:docMk/>
            <pc:sldMk cId="1529346901" sldId="281"/>
            <ac:spMk id="9" creationId="{772DF42B-C3E7-E7C2-B482-9EB56AA7B049}"/>
          </ac:spMkLst>
        </pc:spChg>
        <pc:spChg chg="mod">
          <ac:chgData name="Kreger, Christine" userId="07b08700-4580-4b2b-8f3c-b5ccee8dc705" providerId="ADAL" clId="{606DFFDF-CF9B-45B1-B481-3D2FF5965E66}" dt="2025-03-05T13:10:00.526" v="83" actId="962"/>
          <ac:spMkLst>
            <pc:docMk/>
            <pc:sldMk cId="1529346901" sldId="281"/>
            <ac:spMk id="11" creationId="{EAF28C87-D72F-773B-7082-62032AB082E1}"/>
          </ac:spMkLst>
        </pc:spChg>
        <pc:spChg chg="mod">
          <ac:chgData name="Kreger, Christine" userId="07b08700-4580-4b2b-8f3c-b5ccee8dc705" providerId="ADAL" clId="{606DFFDF-CF9B-45B1-B481-3D2FF5965E66}" dt="2025-03-05T13:09:56.249" v="78" actId="962"/>
          <ac:spMkLst>
            <pc:docMk/>
            <pc:sldMk cId="1529346901" sldId="281"/>
            <ac:spMk id="12" creationId="{8228A272-D4BC-880E-77C2-9425E50CA8E7}"/>
          </ac:spMkLst>
        </pc:spChg>
        <pc:spChg chg="mod">
          <ac:chgData name="Kreger, Christine" userId="07b08700-4580-4b2b-8f3c-b5ccee8dc705" providerId="ADAL" clId="{606DFFDF-CF9B-45B1-B481-3D2FF5965E66}" dt="2025-03-05T13:09:57.008" v="79" actId="962"/>
          <ac:spMkLst>
            <pc:docMk/>
            <pc:sldMk cId="1529346901" sldId="281"/>
            <ac:spMk id="13" creationId="{1F6C9761-E6BC-60D3-5993-7240DD221C4B}"/>
          </ac:spMkLst>
        </pc:spChg>
        <pc:spChg chg="ord">
          <ac:chgData name="Kreger, Christine" userId="07b08700-4580-4b2b-8f3c-b5ccee8dc705" providerId="ADAL" clId="{606DFFDF-CF9B-45B1-B481-3D2FF5965E66}" dt="2025-03-14T12:22:38.555" v="130" actId="13244"/>
          <ac:spMkLst>
            <pc:docMk/>
            <pc:sldMk cId="1529346901" sldId="281"/>
            <ac:spMk id="14" creationId="{31EDAFF4-0FB5-634E-0F52-1F4AEDECD95E}"/>
          </ac:spMkLst>
        </pc:spChg>
        <pc:spChg chg="ord">
          <ac:chgData name="Kreger, Christine" userId="07b08700-4580-4b2b-8f3c-b5ccee8dc705" providerId="ADAL" clId="{606DFFDF-CF9B-45B1-B481-3D2FF5965E66}" dt="2025-03-14T12:22:45.400" v="132" actId="13244"/>
          <ac:spMkLst>
            <pc:docMk/>
            <pc:sldMk cId="1529346901" sldId="281"/>
            <ac:spMk id="16" creationId="{C645ED30-97A4-FA93-366C-9BE3B65F2436}"/>
          </ac:spMkLst>
        </pc:spChg>
        <pc:spChg chg="mod">
          <ac:chgData name="Kreger, Christine" userId="07b08700-4580-4b2b-8f3c-b5ccee8dc705" providerId="ADAL" clId="{606DFFDF-CF9B-45B1-B481-3D2FF5965E66}" dt="2025-03-05T13:09:58.049" v="80" actId="962"/>
          <ac:spMkLst>
            <pc:docMk/>
            <pc:sldMk cId="1529346901" sldId="281"/>
            <ac:spMk id="18" creationId="{568ED1E2-B1BE-1F9E-B48B-31FE37E2561D}"/>
          </ac:spMkLst>
        </pc:spChg>
        <pc:spChg chg="mod">
          <ac:chgData name="Kreger, Christine" userId="07b08700-4580-4b2b-8f3c-b5ccee8dc705" providerId="ADAL" clId="{606DFFDF-CF9B-45B1-B481-3D2FF5965E66}" dt="2025-03-05T13:09:58.902" v="81" actId="962"/>
          <ac:spMkLst>
            <pc:docMk/>
            <pc:sldMk cId="1529346901" sldId="281"/>
            <ac:spMk id="19" creationId="{6F56C975-D89B-3141-B8CB-8D5653448648}"/>
          </ac:spMkLst>
        </pc:spChg>
        <pc:spChg chg="mod">
          <ac:chgData name="Kreger, Christine" userId="07b08700-4580-4b2b-8f3c-b5ccee8dc705" providerId="ADAL" clId="{606DFFDF-CF9B-45B1-B481-3D2FF5965E66}" dt="2025-03-05T13:10:01.138" v="84" actId="962"/>
          <ac:spMkLst>
            <pc:docMk/>
            <pc:sldMk cId="1529346901" sldId="281"/>
            <ac:spMk id="20" creationId="{4E20EE42-8E54-98E9-B995-E89C1B97AD16}"/>
          </ac:spMkLst>
        </pc:spChg>
        <pc:spChg chg="ord">
          <ac:chgData name="Kreger, Christine" userId="07b08700-4580-4b2b-8f3c-b5ccee8dc705" providerId="ADAL" clId="{606DFFDF-CF9B-45B1-B481-3D2FF5965E66}" dt="2025-03-05T13:12:29.329" v="108" actId="13244"/>
          <ac:spMkLst>
            <pc:docMk/>
            <pc:sldMk cId="1529346901" sldId="281"/>
            <ac:spMk id="21" creationId="{FD526461-86F6-7366-298C-B1B414E20BF3}"/>
          </ac:spMkLst>
        </pc:spChg>
        <pc:spChg chg="ord">
          <ac:chgData name="Kreger, Christine" userId="07b08700-4580-4b2b-8f3c-b5ccee8dc705" providerId="ADAL" clId="{606DFFDF-CF9B-45B1-B481-3D2FF5965E66}" dt="2025-03-05T13:12:47.247" v="109" actId="13244"/>
          <ac:spMkLst>
            <pc:docMk/>
            <pc:sldMk cId="1529346901" sldId="281"/>
            <ac:spMk id="26" creationId="{9EB9F1A5-7565-AB08-2597-95DC1CDD0DEB}"/>
          </ac:spMkLst>
        </pc:spChg>
        <pc:spChg chg="ord">
          <ac:chgData name="Kreger, Christine" userId="07b08700-4580-4b2b-8f3c-b5ccee8dc705" providerId="ADAL" clId="{606DFFDF-CF9B-45B1-B481-3D2FF5965E66}" dt="2025-03-05T13:12:58" v="111" actId="13244"/>
          <ac:spMkLst>
            <pc:docMk/>
            <pc:sldMk cId="1529346901" sldId="281"/>
            <ac:spMk id="28" creationId="{CA4BA6C2-56A8-1C8C-9502-3A8FF0FA3B8A}"/>
          </ac:spMkLst>
        </pc:spChg>
        <pc:spChg chg="ord">
          <ac:chgData name="Kreger, Christine" userId="07b08700-4580-4b2b-8f3c-b5ccee8dc705" providerId="ADAL" clId="{606DFFDF-CF9B-45B1-B481-3D2FF5965E66}" dt="2025-03-05T13:12:53.939" v="110" actId="13244"/>
          <ac:spMkLst>
            <pc:docMk/>
            <pc:sldMk cId="1529346901" sldId="281"/>
            <ac:spMk id="29" creationId="{C102B3FE-57A4-BD65-93DD-981D0FD2A00B}"/>
          </ac:spMkLst>
        </pc:spChg>
        <pc:spChg chg="mod">
          <ac:chgData name="Kreger, Christine" userId="07b08700-4580-4b2b-8f3c-b5ccee8dc705" providerId="ADAL" clId="{606DFFDF-CF9B-45B1-B481-3D2FF5965E66}" dt="2025-03-05T13:09:53.858" v="77" actId="962"/>
          <ac:spMkLst>
            <pc:docMk/>
            <pc:sldMk cId="1529346901" sldId="281"/>
            <ac:spMk id="30" creationId="{D4B75AA5-7EB7-9079-BAAD-88B475205DBE}"/>
          </ac:spMkLst>
        </pc:spChg>
        <pc:spChg chg="mod">
          <ac:chgData name="Kreger, Christine" userId="07b08700-4580-4b2b-8f3c-b5ccee8dc705" providerId="ADAL" clId="{606DFFDF-CF9B-45B1-B481-3D2FF5965E66}" dt="2025-03-05T13:09:52.469" v="76" actId="962"/>
          <ac:spMkLst>
            <pc:docMk/>
            <pc:sldMk cId="1529346901" sldId="281"/>
            <ac:spMk id="31" creationId="{FE19DAC8-964B-E690-7FDF-E2F35C234A2E}"/>
          </ac:spMkLst>
        </pc:spChg>
      </pc:sldChg>
      <pc:sldChg chg="modSp mod">
        <pc:chgData name="Kreger, Christine" userId="07b08700-4580-4b2b-8f3c-b5ccee8dc705" providerId="ADAL" clId="{606DFFDF-CF9B-45B1-B481-3D2FF5965E66}" dt="2025-03-05T13:10:11.024" v="90" actId="962"/>
        <pc:sldMkLst>
          <pc:docMk/>
          <pc:sldMk cId="529472915" sldId="292"/>
        </pc:sldMkLst>
        <pc:spChg chg="mod">
          <ac:chgData name="Kreger, Christine" userId="07b08700-4580-4b2b-8f3c-b5ccee8dc705" providerId="ADAL" clId="{606DFFDF-CF9B-45B1-B481-3D2FF5965E66}" dt="2025-03-05T13:05:32.391" v="16" actId="33553"/>
          <ac:spMkLst>
            <pc:docMk/>
            <pc:sldMk cId="529472915" sldId="292"/>
            <ac:spMk id="6" creationId="{68F0D780-76EF-C226-C6E9-DC67437AD36C}"/>
          </ac:spMkLst>
        </pc:spChg>
        <pc:picChg chg="mod">
          <ac:chgData name="Kreger, Christine" userId="07b08700-4580-4b2b-8f3c-b5ccee8dc705" providerId="ADAL" clId="{606DFFDF-CF9B-45B1-B481-3D2FF5965E66}" dt="2025-03-05T13:10:11.024" v="90" actId="962"/>
          <ac:picMkLst>
            <pc:docMk/>
            <pc:sldMk cId="529472915" sldId="292"/>
            <ac:picMk id="2" creationId="{72A14771-0653-7662-4B41-9E0D106776FC}"/>
          </ac:picMkLst>
        </pc:picChg>
        <pc:picChg chg="mod">
          <ac:chgData name="Kreger, Christine" userId="07b08700-4580-4b2b-8f3c-b5ccee8dc705" providerId="ADAL" clId="{606DFFDF-CF9B-45B1-B481-3D2FF5965E66}" dt="2025-03-05T13:10:10.108" v="89" actId="962"/>
          <ac:picMkLst>
            <pc:docMk/>
            <pc:sldMk cId="529472915" sldId="292"/>
            <ac:picMk id="5" creationId="{03EB55D0-0EFE-EACA-1C12-0CABBCF3269D}"/>
          </ac:picMkLst>
        </pc:picChg>
      </pc:sldChg>
      <pc:sldChg chg="modSp mod">
        <pc:chgData name="Kreger, Christine" userId="07b08700-4580-4b2b-8f3c-b5ccee8dc705" providerId="ADAL" clId="{606DFFDF-CF9B-45B1-B481-3D2FF5965E66}" dt="2025-03-05T13:09:02.445" v="63" actId="962"/>
        <pc:sldMkLst>
          <pc:docMk/>
          <pc:sldMk cId="3733320333" sldId="295"/>
        </pc:sldMkLst>
        <pc:spChg chg="mod">
          <ac:chgData name="Kreger, Christine" userId="07b08700-4580-4b2b-8f3c-b5ccee8dc705" providerId="ADAL" clId="{606DFFDF-CF9B-45B1-B481-3D2FF5965E66}" dt="2025-03-05T13:05:06.654" v="5" actId="33553"/>
          <ac:spMkLst>
            <pc:docMk/>
            <pc:sldMk cId="3733320333" sldId="295"/>
            <ac:spMk id="2" creationId="{3503A39D-ADE8-3D55-EA3D-6C88458E9D68}"/>
          </ac:spMkLst>
        </pc:spChg>
        <pc:picChg chg="mod">
          <ac:chgData name="Kreger, Christine" userId="07b08700-4580-4b2b-8f3c-b5ccee8dc705" providerId="ADAL" clId="{606DFFDF-CF9B-45B1-B481-3D2FF5965E66}" dt="2025-03-05T13:09:02.445" v="63" actId="962"/>
          <ac:picMkLst>
            <pc:docMk/>
            <pc:sldMk cId="3733320333" sldId="295"/>
            <ac:picMk id="5" creationId="{B4434BE4-6DC7-1A1F-4D68-E3D3333B8284}"/>
          </ac:picMkLst>
        </pc:picChg>
      </pc:sldChg>
      <pc:sldChg chg="modSp mod">
        <pc:chgData name="Kreger, Christine" userId="07b08700-4580-4b2b-8f3c-b5ccee8dc705" providerId="ADAL" clId="{606DFFDF-CF9B-45B1-B481-3D2FF5965E66}" dt="2025-03-05T13:09:11.573" v="65" actId="962"/>
        <pc:sldMkLst>
          <pc:docMk/>
          <pc:sldMk cId="3582288796" sldId="315"/>
        </pc:sldMkLst>
        <pc:spChg chg="mod">
          <ac:chgData name="Kreger, Christine" userId="07b08700-4580-4b2b-8f3c-b5ccee8dc705" providerId="ADAL" clId="{606DFFDF-CF9B-45B1-B481-3D2FF5965E66}" dt="2025-03-05T13:05:08.390" v="6" actId="33553"/>
          <ac:spMkLst>
            <pc:docMk/>
            <pc:sldMk cId="3582288796" sldId="315"/>
            <ac:spMk id="4" creationId="{F31105B8-856D-95F5-F038-C5DFCBC24E2D}"/>
          </ac:spMkLst>
        </pc:spChg>
        <pc:picChg chg="mod">
          <ac:chgData name="Kreger, Christine" userId="07b08700-4580-4b2b-8f3c-b5ccee8dc705" providerId="ADAL" clId="{606DFFDF-CF9B-45B1-B481-3D2FF5965E66}" dt="2025-03-05T13:09:05.070" v="64" actId="962"/>
          <ac:picMkLst>
            <pc:docMk/>
            <pc:sldMk cId="3582288796" sldId="315"/>
            <ac:picMk id="2" creationId="{2F3A60E5-A638-47FB-E3D9-5448723E134C}"/>
          </ac:picMkLst>
        </pc:picChg>
        <pc:picChg chg="mod">
          <ac:chgData name="Kreger, Christine" userId="07b08700-4580-4b2b-8f3c-b5ccee8dc705" providerId="ADAL" clId="{606DFFDF-CF9B-45B1-B481-3D2FF5965E66}" dt="2025-03-05T13:09:11.573" v="65" actId="962"/>
          <ac:picMkLst>
            <pc:docMk/>
            <pc:sldMk cId="3582288796" sldId="315"/>
            <ac:picMk id="5" creationId="{2C356777-2C22-ABB8-EEA9-62A02F2E2F2D}"/>
          </ac:picMkLst>
        </pc:picChg>
      </pc:sldChg>
      <pc:sldChg chg="modSp mod">
        <pc:chgData name="Kreger, Christine" userId="07b08700-4580-4b2b-8f3c-b5ccee8dc705" providerId="ADAL" clId="{606DFFDF-CF9B-45B1-B481-3D2FF5965E66}" dt="2025-03-05T13:10:08.698" v="88" actId="962"/>
        <pc:sldMkLst>
          <pc:docMk/>
          <pc:sldMk cId="1717256134" sldId="321"/>
        </pc:sldMkLst>
        <pc:spChg chg="mod">
          <ac:chgData name="Kreger, Christine" userId="07b08700-4580-4b2b-8f3c-b5ccee8dc705" providerId="ADAL" clId="{606DFFDF-CF9B-45B1-B481-3D2FF5965E66}" dt="2025-03-05T13:05:31.082" v="15" actId="33553"/>
          <ac:spMkLst>
            <pc:docMk/>
            <pc:sldMk cId="1717256134" sldId="321"/>
            <ac:spMk id="4" creationId="{F31105B8-856D-95F5-F038-C5DFCBC24E2D}"/>
          </ac:spMkLst>
        </pc:spChg>
        <pc:picChg chg="mod">
          <ac:chgData name="Kreger, Christine" userId="07b08700-4580-4b2b-8f3c-b5ccee8dc705" providerId="ADAL" clId="{606DFFDF-CF9B-45B1-B481-3D2FF5965E66}" dt="2025-03-05T13:10:08.698" v="88" actId="962"/>
          <ac:picMkLst>
            <pc:docMk/>
            <pc:sldMk cId="1717256134" sldId="321"/>
            <ac:picMk id="2" creationId="{2F3A60E5-A638-47FB-E3D9-5448723E134C}"/>
          </ac:picMkLst>
        </pc:picChg>
      </pc:sldChg>
      <pc:sldChg chg="modSp mod">
        <pc:chgData name="Kreger, Christine" userId="07b08700-4580-4b2b-8f3c-b5ccee8dc705" providerId="ADAL" clId="{606DFFDF-CF9B-45B1-B481-3D2FF5965E66}" dt="2025-03-05T13:10:02.859" v="85" actId="962"/>
        <pc:sldMkLst>
          <pc:docMk/>
          <pc:sldMk cId="2588323000" sldId="328"/>
        </pc:sldMkLst>
        <pc:spChg chg="mod">
          <ac:chgData name="Kreger, Christine" userId="07b08700-4580-4b2b-8f3c-b5ccee8dc705" providerId="ADAL" clId="{606DFFDF-CF9B-45B1-B481-3D2FF5965E66}" dt="2025-03-05T13:05:17.553" v="12" actId="33553"/>
          <ac:spMkLst>
            <pc:docMk/>
            <pc:sldMk cId="2588323000" sldId="328"/>
            <ac:spMk id="3" creationId="{46D1D1AC-B378-32B3-21D3-581B6659D4D4}"/>
          </ac:spMkLst>
        </pc:spChg>
        <pc:picChg chg="mod">
          <ac:chgData name="Kreger, Christine" userId="07b08700-4580-4b2b-8f3c-b5ccee8dc705" providerId="ADAL" clId="{606DFFDF-CF9B-45B1-B481-3D2FF5965E66}" dt="2025-03-05T13:10:02.859" v="85" actId="962"/>
          <ac:picMkLst>
            <pc:docMk/>
            <pc:sldMk cId="2588323000" sldId="328"/>
            <ac:picMk id="2" creationId="{33BF6A5C-B55D-5E16-BC2F-9F6BFA251040}"/>
          </ac:picMkLst>
        </pc:picChg>
      </pc:sldChg>
      <pc:sldChg chg="modSp mod">
        <pc:chgData name="Kreger, Christine" userId="07b08700-4580-4b2b-8f3c-b5ccee8dc705" providerId="ADAL" clId="{606DFFDF-CF9B-45B1-B481-3D2FF5965E66}" dt="2025-03-05T13:11:02.702" v="97" actId="962"/>
        <pc:sldMkLst>
          <pc:docMk/>
          <pc:sldMk cId="1109231584" sldId="329"/>
        </pc:sldMkLst>
        <pc:spChg chg="mod ord">
          <ac:chgData name="Kreger, Christine" userId="07b08700-4580-4b2b-8f3c-b5ccee8dc705" providerId="ADAL" clId="{606DFFDF-CF9B-45B1-B481-3D2FF5965E66}" dt="2025-03-05T13:10:56.354" v="96" actId="13244"/>
          <ac:spMkLst>
            <pc:docMk/>
            <pc:sldMk cId="1109231584" sldId="329"/>
            <ac:spMk id="5" creationId="{A9E77D73-1085-4FE3-CC18-54E2D3232AC0}"/>
          </ac:spMkLst>
        </pc:spChg>
        <pc:picChg chg="mod">
          <ac:chgData name="Kreger, Christine" userId="07b08700-4580-4b2b-8f3c-b5ccee8dc705" providerId="ADAL" clId="{606DFFDF-CF9B-45B1-B481-3D2FF5965E66}" dt="2025-03-05T13:08:52.347" v="60" actId="962"/>
          <ac:picMkLst>
            <pc:docMk/>
            <pc:sldMk cId="1109231584" sldId="329"/>
            <ac:picMk id="2" creationId="{5625FB7E-E100-FE45-253E-9342F6BCACEB}"/>
          </ac:picMkLst>
        </pc:picChg>
        <pc:picChg chg="mod">
          <ac:chgData name="Kreger, Christine" userId="07b08700-4580-4b2b-8f3c-b5ccee8dc705" providerId="ADAL" clId="{606DFFDF-CF9B-45B1-B481-3D2FF5965E66}" dt="2025-03-05T13:08:55.707" v="61" actId="962"/>
          <ac:picMkLst>
            <pc:docMk/>
            <pc:sldMk cId="1109231584" sldId="329"/>
            <ac:picMk id="3" creationId="{D01F3B46-6DC1-08C2-7381-6E687DC3DC1E}"/>
          </ac:picMkLst>
        </pc:picChg>
        <pc:picChg chg="mod">
          <ac:chgData name="Kreger, Christine" userId="07b08700-4580-4b2b-8f3c-b5ccee8dc705" providerId="ADAL" clId="{606DFFDF-CF9B-45B1-B481-3D2FF5965E66}" dt="2025-03-05T13:11:02.702" v="97" actId="962"/>
          <ac:picMkLst>
            <pc:docMk/>
            <pc:sldMk cId="1109231584" sldId="329"/>
            <ac:picMk id="6" creationId="{FDDFD943-9989-EE0A-2753-5B00B5D6074B}"/>
          </ac:picMkLst>
        </pc:picChg>
      </pc:sldChg>
      <pc:sldChg chg="modSp mod">
        <pc:chgData name="Kreger, Christine" userId="07b08700-4580-4b2b-8f3c-b5ccee8dc705" providerId="ADAL" clId="{606DFFDF-CF9B-45B1-B481-3D2FF5965E66}" dt="2025-03-05T13:09:00.454" v="62" actId="962"/>
        <pc:sldMkLst>
          <pc:docMk/>
          <pc:sldMk cId="5168348" sldId="331"/>
        </pc:sldMkLst>
        <pc:spChg chg="mod">
          <ac:chgData name="Kreger, Christine" userId="07b08700-4580-4b2b-8f3c-b5ccee8dc705" providerId="ADAL" clId="{606DFFDF-CF9B-45B1-B481-3D2FF5965E66}" dt="2025-03-05T13:05:04.635" v="4" actId="33553"/>
          <ac:spMkLst>
            <pc:docMk/>
            <pc:sldMk cId="5168348" sldId="331"/>
            <ac:spMk id="3" creationId="{A7FD4AE6-5B44-E5AC-9496-20A15FD39E92}"/>
          </ac:spMkLst>
        </pc:spChg>
        <pc:picChg chg="mod">
          <ac:chgData name="Kreger, Christine" userId="07b08700-4580-4b2b-8f3c-b5ccee8dc705" providerId="ADAL" clId="{606DFFDF-CF9B-45B1-B481-3D2FF5965E66}" dt="2025-03-05T13:09:00.454" v="62" actId="962"/>
          <ac:picMkLst>
            <pc:docMk/>
            <pc:sldMk cId="5168348" sldId="331"/>
            <ac:picMk id="2" creationId="{DC78B89D-F095-FF20-A153-339F4E57552C}"/>
          </ac:picMkLst>
        </pc:picChg>
      </pc:sldChg>
      <pc:sldChg chg="modSp mod">
        <pc:chgData name="Kreger, Christine" userId="07b08700-4580-4b2b-8f3c-b5ccee8dc705" providerId="ADAL" clId="{606DFFDF-CF9B-45B1-B481-3D2FF5965E66}" dt="2025-03-05T13:09:15.981" v="67" actId="962"/>
        <pc:sldMkLst>
          <pc:docMk/>
          <pc:sldMk cId="464688951" sldId="332"/>
        </pc:sldMkLst>
        <pc:spChg chg="mod">
          <ac:chgData name="Kreger, Christine" userId="07b08700-4580-4b2b-8f3c-b5ccee8dc705" providerId="ADAL" clId="{606DFFDF-CF9B-45B1-B481-3D2FF5965E66}" dt="2025-03-05T13:05:12.019" v="8" actId="33553"/>
          <ac:spMkLst>
            <pc:docMk/>
            <pc:sldMk cId="464688951" sldId="332"/>
            <ac:spMk id="3" creationId="{A7FD4AE6-5B44-E5AC-9496-20A15FD39E92}"/>
          </ac:spMkLst>
        </pc:spChg>
        <pc:picChg chg="mod">
          <ac:chgData name="Kreger, Christine" userId="07b08700-4580-4b2b-8f3c-b5ccee8dc705" providerId="ADAL" clId="{606DFFDF-CF9B-45B1-B481-3D2FF5965E66}" dt="2025-03-05T13:09:15.981" v="67" actId="962"/>
          <ac:picMkLst>
            <pc:docMk/>
            <pc:sldMk cId="464688951" sldId="332"/>
            <ac:picMk id="2" creationId="{DC78B89D-F095-FF20-A153-339F4E57552C}"/>
          </ac:picMkLst>
        </pc:picChg>
      </pc:sldChg>
      <pc:sldChg chg="addSp delSp modSp mod">
        <pc:chgData name="Kreger, Christine" userId="07b08700-4580-4b2b-8f3c-b5ccee8dc705" providerId="ADAL" clId="{606DFFDF-CF9B-45B1-B481-3D2FF5965E66}" dt="2025-03-05T13:12:06.153" v="107" actId="13244"/>
        <pc:sldMkLst>
          <pc:docMk/>
          <pc:sldMk cId="2924794393" sldId="334"/>
        </pc:sldMkLst>
        <pc:spChg chg="mod ord">
          <ac:chgData name="Kreger, Christine" userId="07b08700-4580-4b2b-8f3c-b5ccee8dc705" providerId="ADAL" clId="{606DFFDF-CF9B-45B1-B481-3D2FF5965E66}" dt="2025-03-05T13:11:40.005" v="103" actId="13244"/>
          <ac:spMkLst>
            <pc:docMk/>
            <pc:sldMk cId="2924794393" sldId="334"/>
            <ac:spMk id="9" creationId="{E4B2707F-58F0-44A3-92D7-9ECAAFEF5AD8}"/>
          </ac:spMkLst>
        </pc:spChg>
        <pc:spChg chg="ord">
          <ac:chgData name="Kreger, Christine" userId="07b08700-4580-4b2b-8f3c-b5ccee8dc705" providerId="ADAL" clId="{606DFFDF-CF9B-45B1-B481-3D2FF5965E66}" dt="2025-03-05T13:12:06.153" v="107" actId="13244"/>
          <ac:spMkLst>
            <pc:docMk/>
            <pc:sldMk cId="2924794393" sldId="334"/>
            <ac:spMk id="12" creationId="{93D7C9DC-9C63-323D-F46E-C70AB3E27A46}"/>
          </ac:spMkLst>
        </pc:spChg>
        <pc:spChg chg="ord">
          <ac:chgData name="Kreger, Christine" userId="07b08700-4580-4b2b-8f3c-b5ccee8dc705" providerId="ADAL" clId="{606DFFDF-CF9B-45B1-B481-3D2FF5965E66}" dt="2025-03-05T13:11:45.823" v="104" actId="13244"/>
          <ac:spMkLst>
            <pc:docMk/>
            <pc:sldMk cId="2924794393" sldId="334"/>
            <ac:spMk id="13" creationId="{4DADC72D-EA80-ED9E-95BA-370441C4E82C}"/>
          </ac:spMkLst>
        </pc:spChg>
        <pc:spChg chg="ord">
          <ac:chgData name="Kreger, Christine" userId="07b08700-4580-4b2b-8f3c-b5ccee8dc705" providerId="ADAL" clId="{606DFFDF-CF9B-45B1-B481-3D2FF5965E66}" dt="2025-03-05T13:11:50.224" v="105" actId="13244"/>
          <ac:spMkLst>
            <pc:docMk/>
            <pc:sldMk cId="2924794393" sldId="334"/>
            <ac:spMk id="14" creationId="{79C9B777-A0B2-C3BC-C8BB-27A31A7FD6F5}"/>
          </ac:spMkLst>
        </pc:spChg>
        <pc:spChg chg="ord">
          <ac:chgData name="Kreger, Christine" userId="07b08700-4580-4b2b-8f3c-b5ccee8dc705" providerId="ADAL" clId="{606DFFDF-CF9B-45B1-B481-3D2FF5965E66}" dt="2025-03-05T13:11:54.916" v="106" actId="13244"/>
          <ac:spMkLst>
            <pc:docMk/>
            <pc:sldMk cId="2924794393" sldId="334"/>
            <ac:spMk id="15" creationId="{40FD07FB-298B-75A7-85D2-FD8F9403814B}"/>
          </ac:spMkLst>
        </pc:spChg>
        <pc:spChg chg="mod">
          <ac:chgData name="Kreger, Christine" userId="07b08700-4580-4b2b-8f3c-b5ccee8dc705" providerId="ADAL" clId="{606DFFDF-CF9B-45B1-B481-3D2FF5965E66}" dt="2025-03-05T13:09:48.557" v="74" actId="962"/>
          <ac:spMkLst>
            <pc:docMk/>
            <pc:sldMk cId="2924794393" sldId="334"/>
            <ac:spMk id="21" creationId="{8AC47587-800F-D654-D619-2BA7CCD36C24}"/>
          </ac:spMkLst>
        </pc:spChg>
        <pc:picChg chg="add del mod">
          <ac:chgData name="Kreger, Christine" userId="07b08700-4580-4b2b-8f3c-b5ccee8dc705" providerId="ADAL" clId="{606DFFDF-CF9B-45B1-B481-3D2FF5965E66}" dt="2025-03-05T13:09:44.923" v="73" actId="962"/>
          <ac:picMkLst>
            <pc:docMk/>
            <pc:sldMk cId="2924794393" sldId="334"/>
            <ac:picMk id="2" creationId="{CF7E9BEE-BEB6-0F66-1E53-153155361E22}"/>
          </ac:picMkLst>
        </pc:picChg>
        <pc:cxnChg chg="mod">
          <ac:chgData name="Kreger, Christine" userId="07b08700-4580-4b2b-8f3c-b5ccee8dc705" providerId="ADAL" clId="{606DFFDF-CF9B-45B1-B481-3D2FF5965E66}" dt="2025-03-05T13:09:50.546" v="75" actId="962"/>
          <ac:cxnSpMkLst>
            <pc:docMk/>
            <pc:sldMk cId="2924794393" sldId="334"/>
            <ac:cxnSpMk id="23" creationId="{C013D868-643C-265C-3783-77396FA08AC6}"/>
          </ac:cxnSpMkLst>
        </pc:cxnChg>
      </pc:sldChg>
      <pc:sldChg chg="modSp mod">
        <pc:chgData name="Kreger, Christine" userId="07b08700-4580-4b2b-8f3c-b5ccee8dc705" providerId="ADAL" clId="{606DFFDF-CF9B-45B1-B481-3D2FF5965E66}" dt="2025-03-05T13:11:22.866" v="102" actId="13244"/>
        <pc:sldMkLst>
          <pc:docMk/>
          <pc:sldMk cId="4131852293" sldId="336"/>
        </pc:sldMkLst>
        <pc:spChg chg="ord">
          <ac:chgData name="Kreger, Christine" userId="07b08700-4580-4b2b-8f3c-b5ccee8dc705" providerId="ADAL" clId="{606DFFDF-CF9B-45B1-B481-3D2FF5965E66}" dt="2025-03-05T13:11:22.866" v="102" actId="13244"/>
          <ac:spMkLst>
            <pc:docMk/>
            <pc:sldMk cId="4131852293" sldId="336"/>
            <ac:spMk id="4" creationId="{D21F1818-372D-70EB-18BD-EB21BEC161FE}"/>
          </ac:spMkLst>
        </pc:spChg>
        <pc:spChg chg="mod ord">
          <ac:chgData name="Kreger, Christine" userId="07b08700-4580-4b2b-8f3c-b5ccee8dc705" providerId="ADAL" clId="{606DFFDF-CF9B-45B1-B481-3D2FF5965E66}" dt="2025-03-05T13:11:19.492" v="101" actId="13244"/>
          <ac:spMkLst>
            <pc:docMk/>
            <pc:sldMk cId="4131852293" sldId="336"/>
            <ac:spMk id="5" creationId="{A9E77D73-1085-4FE3-CC18-54E2D3232AC0}"/>
          </ac:spMkLst>
        </pc:spChg>
        <pc:picChg chg="mod ord">
          <ac:chgData name="Kreger, Christine" userId="07b08700-4580-4b2b-8f3c-b5ccee8dc705" providerId="ADAL" clId="{606DFFDF-CF9B-45B1-B481-3D2FF5965E66}" dt="2025-03-05T13:11:18.977" v="100" actId="166"/>
          <ac:picMkLst>
            <pc:docMk/>
            <pc:sldMk cId="4131852293" sldId="336"/>
            <ac:picMk id="2" creationId="{5625FB7E-E100-FE45-253E-9342F6BCACEB}"/>
          </ac:picMkLst>
        </pc:picChg>
      </pc:sldChg>
      <pc:sldChg chg="delSp modSp mod">
        <pc:chgData name="Kreger, Christine" userId="07b08700-4580-4b2b-8f3c-b5ccee8dc705" providerId="ADAL" clId="{606DFFDF-CF9B-45B1-B481-3D2FF5965E66}" dt="2025-03-05T13:10:48.548" v="95" actId="13244"/>
        <pc:sldMkLst>
          <pc:docMk/>
          <pc:sldMk cId="3791744632" sldId="338"/>
        </pc:sldMkLst>
        <pc:spChg chg="mod">
          <ac:chgData name="Kreger, Christine" userId="07b08700-4580-4b2b-8f3c-b5ccee8dc705" providerId="ADAL" clId="{606DFFDF-CF9B-45B1-B481-3D2FF5965E66}" dt="2025-03-05T13:05:01.397" v="2" actId="33553"/>
          <ac:spMkLst>
            <pc:docMk/>
            <pc:sldMk cId="3791744632" sldId="338"/>
            <ac:spMk id="3" creationId="{4E381CBD-B1C7-5B26-53B4-C885A4867406}"/>
          </ac:spMkLst>
        </pc:spChg>
        <pc:spChg chg="ord">
          <ac:chgData name="Kreger, Christine" userId="07b08700-4580-4b2b-8f3c-b5ccee8dc705" providerId="ADAL" clId="{606DFFDF-CF9B-45B1-B481-3D2FF5965E66}" dt="2025-03-05T13:10:33.054" v="92" actId="13244"/>
          <ac:spMkLst>
            <pc:docMk/>
            <pc:sldMk cId="3791744632" sldId="338"/>
            <ac:spMk id="7" creationId="{9B3BB4B7-2F7D-0DF7-3B66-16BCC285703A}"/>
          </ac:spMkLst>
        </pc:spChg>
        <pc:spChg chg="ord">
          <ac:chgData name="Kreger, Christine" userId="07b08700-4580-4b2b-8f3c-b5ccee8dc705" providerId="ADAL" clId="{606DFFDF-CF9B-45B1-B481-3D2FF5965E66}" dt="2025-03-05T13:10:38.408" v="93" actId="13244"/>
          <ac:spMkLst>
            <pc:docMk/>
            <pc:sldMk cId="3791744632" sldId="338"/>
            <ac:spMk id="8" creationId="{8B14DAEC-E101-49A2-9F00-EF55153587AC}"/>
          </ac:spMkLst>
        </pc:spChg>
        <pc:spChg chg="mod">
          <ac:chgData name="Kreger, Christine" userId="07b08700-4580-4b2b-8f3c-b5ccee8dc705" providerId="ADAL" clId="{606DFFDF-CF9B-45B1-B481-3D2FF5965E66}" dt="2025-03-05T13:08:45.963" v="58" actId="962"/>
          <ac:spMkLst>
            <pc:docMk/>
            <pc:sldMk cId="3791744632" sldId="338"/>
            <ac:spMk id="10" creationId="{242FB018-CA54-F007-7275-8231B811D8C8}"/>
          </ac:spMkLst>
        </pc:spChg>
        <pc:spChg chg="ord">
          <ac:chgData name="Kreger, Christine" userId="07b08700-4580-4b2b-8f3c-b5ccee8dc705" providerId="ADAL" clId="{606DFFDF-CF9B-45B1-B481-3D2FF5965E66}" dt="2025-03-05T13:10:44.576" v="94" actId="13244"/>
          <ac:spMkLst>
            <pc:docMk/>
            <pc:sldMk cId="3791744632" sldId="338"/>
            <ac:spMk id="11" creationId="{8519BFF7-6E18-9C0F-E2B4-FC223187782E}"/>
          </ac:spMkLst>
        </pc:spChg>
        <pc:spChg chg="ord">
          <ac:chgData name="Kreger, Christine" userId="07b08700-4580-4b2b-8f3c-b5ccee8dc705" providerId="ADAL" clId="{606DFFDF-CF9B-45B1-B481-3D2FF5965E66}" dt="2025-03-05T13:10:48.548" v="95" actId="13244"/>
          <ac:spMkLst>
            <pc:docMk/>
            <pc:sldMk cId="3791744632" sldId="338"/>
            <ac:spMk id="12" creationId="{91EBD06A-5F0F-145F-A49A-727C40917F11}"/>
          </ac:spMkLst>
        </pc:spChg>
        <pc:picChg chg="mod">
          <ac:chgData name="Kreger, Christine" userId="07b08700-4580-4b2b-8f3c-b5ccee8dc705" providerId="ADAL" clId="{606DFFDF-CF9B-45B1-B481-3D2FF5965E66}" dt="2025-03-05T13:08:48.509" v="59" actId="962"/>
          <ac:picMkLst>
            <pc:docMk/>
            <pc:sldMk cId="3791744632" sldId="338"/>
            <ac:picMk id="13" creationId="{EAD33489-C81E-3BC3-8093-C74185D45C59}"/>
          </ac:picMkLst>
        </pc:picChg>
      </pc:sldChg>
      <pc:sldChg chg="modSp mod">
        <pc:chgData name="Kreger, Christine" userId="07b08700-4580-4b2b-8f3c-b5ccee8dc705" providerId="ADAL" clId="{606DFFDF-CF9B-45B1-B481-3D2FF5965E66}" dt="2025-03-05T13:10:06.956" v="87" actId="962"/>
        <pc:sldMkLst>
          <pc:docMk/>
          <pc:sldMk cId="380002028" sldId="339"/>
        </pc:sldMkLst>
        <pc:spChg chg="mod">
          <ac:chgData name="Kreger, Christine" userId="07b08700-4580-4b2b-8f3c-b5ccee8dc705" providerId="ADAL" clId="{606DFFDF-CF9B-45B1-B481-3D2FF5965E66}" dt="2025-03-05T13:05:29.660" v="14" actId="33553"/>
          <ac:spMkLst>
            <pc:docMk/>
            <pc:sldMk cId="380002028" sldId="339"/>
            <ac:spMk id="3" creationId="{A7FD4AE6-5B44-E5AC-9496-20A15FD39E92}"/>
          </ac:spMkLst>
        </pc:spChg>
        <pc:picChg chg="mod">
          <ac:chgData name="Kreger, Christine" userId="07b08700-4580-4b2b-8f3c-b5ccee8dc705" providerId="ADAL" clId="{606DFFDF-CF9B-45B1-B481-3D2FF5965E66}" dt="2025-03-05T13:10:06.956" v="87" actId="962"/>
          <ac:picMkLst>
            <pc:docMk/>
            <pc:sldMk cId="380002028" sldId="339"/>
            <ac:picMk id="2" creationId="{DC78B89D-F095-FF20-A153-339F4E57552C}"/>
          </ac:picMkLst>
        </pc:picChg>
      </pc:sldChg>
      <pc:sldChg chg="addSp modSp mod">
        <pc:chgData name="Kreger, Christine" userId="07b08700-4580-4b2b-8f3c-b5ccee8dc705" providerId="ADAL" clId="{606DFFDF-CF9B-45B1-B481-3D2FF5965E66}" dt="2025-03-05T13:14:39.983" v="127" actId="13244"/>
        <pc:sldMkLst>
          <pc:docMk/>
          <pc:sldMk cId="1302577147" sldId="340"/>
        </pc:sldMkLst>
        <pc:spChg chg="add mod ord">
          <ac:chgData name="Kreger, Christine" userId="07b08700-4580-4b2b-8f3c-b5ccee8dc705" providerId="ADAL" clId="{606DFFDF-CF9B-45B1-B481-3D2FF5965E66}" dt="2025-03-05T13:14:39.983" v="127" actId="13244"/>
          <ac:spMkLst>
            <pc:docMk/>
            <pc:sldMk cId="1302577147" sldId="340"/>
            <ac:spMk id="2" creationId="{8BC7ACEB-D6BD-3127-96D9-B5D6C79F2D24}"/>
          </ac:spMkLst>
        </pc:spChg>
        <pc:spChg chg="ord">
          <ac:chgData name="Kreger, Christine" userId="07b08700-4580-4b2b-8f3c-b5ccee8dc705" providerId="ADAL" clId="{606DFFDF-CF9B-45B1-B481-3D2FF5965E66}" dt="2025-03-05T13:13:38.230" v="114" actId="13244"/>
          <ac:spMkLst>
            <pc:docMk/>
            <pc:sldMk cId="1302577147" sldId="340"/>
            <ac:spMk id="6" creationId="{1C0D4BE4-3F5B-A5B5-0A09-18E5335249AF}"/>
          </ac:spMkLst>
        </pc:spChg>
        <pc:spChg chg="ord">
          <ac:chgData name="Kreger, Christine" userId="07b08700-4580-4b2b-8f3c-b5ccee8dc705" providerId="ADAL" clId="{606DFFDF-CF9B-45B1-B481-3D2FF5965E66}" dt="2025-03-05T13:13:55.683" v="117" actId="13244"/>
          <ac:spMkLst>
            <pc:docMk/>
            <pc:sldMk cId="1302577147" sldId="340"/>
            <ac:spMk id="11" creationId="{B9C12372-68D7-01A2-E69B-EB108A2DC65C}"/>
          </ac:spMkLst>
        </pc:spChg>
        <pc:spChg chg="ord">
          <ac:chgData name="Kreger, Christine" userId="07b08700-4580-4b2b-8f3c-b5ccee8dc705" providerId="ADAL" clId="{606DFFDF-CF9B-45B1-B481-3D2FF5965E66}" dt="2025-03-05T13:14:24.390" v="124" actId="13244"/>
          <ac:spMkLst>
            <pc:docMk/>
            <pc:sldMk cId="1302577147" sldId="340"/>
            <ac:spMk id="13" creationId="{D198426C-9849-1B94-1777-D2A662B14C3C}"/>
          </ac:spMkLst>
        </pc:spChg>
        <pc:spChg chg="ord">
          <ac:chgData name="Kreger, Christine" userId="07b08700-4580-4b2b-8f3c-b5ccee8dc705" providerId="ADAL" clId="{606DFFDF-CF9B-45B1-B481-3D2FF5965E66}" dt="2025-03-05T13:14:08.255" v="121" actId="13244"/>
          <ac:spMkLst>
            <pc:docMk/>
            <pc:sldMk cId="1302577147" sldId="340"/>
            <ac:spMk id="14" creationId="{B679FAAE-B813-6B88-EFFB-77DA613DC818}"/>
          </ac:spMkLst>
        </pc:spChg>
        <pc:spChg chg="ord">
          <ac:chgData name="Kreger, Christine" userId="07b08700-4580-4b2b-8f3c-b5ccee8dc705" providerId="ADAL" clId="{606DFFDF-CF9B-45B1-B481-3D2FF5965E66}" dt="2025-03-05T13:14:19.674" v="123" actId="13244"/>
          <ac:spMkLst>
            <pc:docMk/>
            <pc:sldMk cId="1302577147" sldId="340"/>
            <ac:spMk id="15" creationId="{F3DAB1A9-BC26-CAC8-B6CE-E4DC7556FE61}"/>
          </ac:spMkLst>
        </pc:spChg>
        <pc:spChg chg="ord">
          <ac:chgData name="Kreger, Christine" userId="07b08700-4580-4b2b-8f3c-b5ccee8dc705" providerId="ADAL" clId="{606DFFDF-CF9B-45B1-B481-3D2FF5965E66}" dt="2025-03-05T13:14:31.149" v="125" actId="13244"/>
          <ac:spMkLst>
            <pc:docMk/>
            <pc:sldMk cId="1302577147" sldId="340"/>
            <ac:spMk id="16" creationId="{01F8ADB2-83E8-25BA-E64B-88E0BB5014C0}"/>
          </ac:spMkLst>
        </pc:spChg>
        <pc:spChg chg="ord">
          <ac:chgData name="Kreger, Christine" userId="07b08700-4580-4b2b-8f3c-b5ccee8dc705" providerId="ADAL" clId="{606DFFDF-CF9B-45B1-B481-3D2FF5965E66}" dt="2025-03-05T13:14:06.173" v="120" actId="13244"/>
          <ac:spMkLst>
            <pc:docMk/>
            <pc:sldMk cId="1302577147" sldId="340"/>
            <ac:spMk id="17" creationId="{347B1E87-5FA2-D2E5-6A72-190B5D8789DD}"/>
          </ac:spMkLst>
        </pc:spChg>
        <pc:spChg chg="ord">
          <ac:chgData name="Kreger, Christine" userId="07b08700-4580-4b2b-8f3c-b5ccee8dc705" providerId="ADAL" clId="{606DFFDF-CF9B-45B1-B481-3D2FF5965E66}" dt="2025-03-05T13:14:11.723" v="122" actId="13244"/>
          <ac:spMkLst>
            <pc:docMk/>
            <pc:sldMk cId="1302577147" sldId="340"/>
            <ac:spMk id="18" creationId="{1F51C014-81D9-2419-883C-86786C6C5A52}"/>
          </ac:spMkLst>
        </pc:spChg>
        <pc:spChg chg="ord">
          <ac:chgData name="Kreger, Christine" userId="07b08700-4580-4b2b-8f3c-b5ccee8dc705" providerId="ADAL" clId="{606DFFDF-CF9B-45B1-B481-3D2FF5965E66}" dt="2025-03-05T13:13:47.053" v="115" actId="13244"/>
          <ac:spMkLst>
            <pc:docMk/>
            <pc:sldMk cId="1302577147" sldId="340"/>
            <ac:spMk id="19" creationId="{27CEF577-1CE0-2215-4405-439044E453A8}"/>
          </ac:spMkLst>
        </pc:spChg>
        <pc:spChg chg="ord">
          <ac:chgData name="Kreger, Christine" userId="07b08700-4580-4b2b-8f3c-b5ccee8dc705" providerId="ADAL" clId="{606DFFDF-CF9B-45B1-B481-3D2FF5965E66}" dt="2025-03-05T13:13:51.784" v="116" actId="13244"/>
          <ac:spMkLst>
            <pc:docMk/>
            <pc:sldMk cId="1302577147" sldId="340"/>
            <ac:spMk id="20" creationId="{C5B32F1B-7C76-F986-7E2A-BE466B059528}"/>
          </ac:spMkLst>
        </pc:spChg>
        <pc:spChg chg="ord">
          <ac:chgData name="Kreger, Christine" userId="07b08700-4580-4b2b-8f3c-b5ccee8dc705" providerId="ADAL" clId="{606DFFDF-CF9B-45B1-B481-3D2FF5965E66}" dt="2025-03-05T13:13:59.863" v="118" actId="13244"/>
          <ac:spMkLst>
            <pc:docMk/>
            <pc:sldMk cId="1302577147" sldId="340"/>
            <ac:spMk id="21" creationId="{995351C0-0CBE-7F5E-A79A-161350AED729}"/>
          </ac:spMkLst>
        </pc:spChg>
        <pc:spChg chg="ord">
          <ac:chgData name="Kreger, Christine" userId="07b08700-4580-4b2b-8f3c-b5ccee8dc705" providerId="ADAL" clId="{606DFFDF-CF9B-45B1-B481-3D2FF5965E66}" dt="2025-03-05T13:14:33.886" v="126" actId="13244"/>
          <ac:spMkLst>
            <pc:docMk/>
            <pc:sldMk cId="1302577147" sldId="340"/>
            <ac:spMk id="22" creationId="{9DA3D2E2-88C0-5E8C-1A94-A5B58640A3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C973B-71E7-4F95-B361-706EC0BA729E}" type="datetimeFigureOut">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34618-C0E2-41D5-88A8-DF89B53BD8B0}" type="slidenum">
              <a:t>‹#›</a:t>
            </a:fld>
            <a:endParaRPr lang="en-US"/>
          </a:p>
        </p:txBody>
      </p:sp>
    </p:spTree>
    <p:extLst>
      <p:ext uri="{BB962C8B-B14F-4D97-AF65-F5344CB8AC3E}">
        <p14:creationId xmlns:p14="http://schemas.microsoft.com/office/powerpoint/2010/main" val="117744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Andrea</a:t>
            </a:r>
          </a:p>
          <a:p>
            <a:r>
              <a:rPr lang="en-US" err="1">
                <a:ea typeface="Calibri"/>
                <a:cs typeface="Calibri"/>
              </a:rPr>
              <a:t>Wordcloud</a:t>
            </a:r>
            <a:r>
              <a:rPr lang="en-US">
                <a:ea typeface="Calibri"/>
                <a:cs typeface="Calibri"/>
              </a:rPr>
              <a:t> – </a:t>
            </a:r>
            <a:r>
              <a:rPr lang="en-US" err="1">
                <a:ea typeface="Calibri"/>
                <a:cs typeface="Calibri"/>
              </a:rPr>
              <a:t>Mentimeter</a:t>
            </a:r>
            <a:r>
              <a:rPr lang="en-US">
                <a:ea typeface="Calibri"/>
                <a:cs typeface="Calibri"/>
              </a:rPr>
              <a:t> - https://www.mentimeter.com/app/presentation/alrw4ma32cwjtkga2m2qrmmzt3n7o22k/djei1s2uiqnp/edit</a:t>
            </a:r>
            <a:endParaRPr lang="en-US"/>
          </a:p>
          <a:p>
            <a:endParaRPr lang="en-US">
              <a:ea typeface="Calibri"/>
              <a:cs typeface="Calibri"/>
            </a:endParaRPr>
          </a:p>
          <a:p>
            <a:r>
              <a:rPr lang="en-US">
                <a:ea typeface="Calibri"/>
                <a:cs typeface="Calibri"/>
              </a:rPr>
              <a:t>Talk about how this question relates to the subject we're talking about! Communicating helps prevent communication breakdowns!</a:t>
            </a:r>
          </a:p>
        </p:txBody>
      </p:sp>
      <p:sp>
        <p:nvSpPr>
          <p:cNvPr id="4" name="Slide Number Placeholder 3"/>
          <p:cNvSpPr>
            <a:spLocks noGrp="1"/>
          </p:cNvSpPr>
          <p:nvPr>
            <p:ph type="sldNum" sz="quarter" idx="5"/>
          </p:nvPr>
        </p:nvSpPr>
        <p:spPr/>
        <p:txBody>
          <a:bodyPr/>
          <a:lstStyle/>
          <a:p>
            <a:fld id="{AFC34618-C0E2-41D5-88A8-DF89B53BD8B0}" type="slidenum">
              <a:rPr lang="en-US"/>
              <a:t>1</a:t>
            </a:fld>
            <a:endParaRPr lang="en-US"/>
          </a:p>
        </p:txBody>
      </p:sp>
    </p:spTree>
    <p:extLst>
      <p:ext uri="{BB962C8B-B14F-4D97-AF65-F5344CB8AC3E}">
        <p14:creationId xmlns:p14="http://schemas.microsoft.com/office/powerpoint/2010/main" val="94950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Its not about being right – its about shared meaning. - Use Tentative language&amp; encourage testing (safety – make it safe for others to react to information)</a:t>
            </a:r>
          </a:p>
          <a:p>
            <a:pPr marL="742950" lvl="1" indent="-285750">
              <a:buFont typeface="Arial,Sans-Serif"/>
              <a:buChar char="•"/>
            </a:pPr>
            <a:r>
              <a:rPr lang="en-US"/>
              <a:t>"Can I share something with you that's been on my mind?" </a:t>
            </a:r>
            <a:endParaRPr lang="en-US">
              <a:cs typeface="Calibri"/>
            </a:endParaRPr>
          </a:p>
          <a:p>
            <a:pPr marL="742950" lvl="1" indent="-285750">
              <a:buFont typeface="Arial,Sans-Serif"/>
              <a:buChar char="•"/>
            </a:pPr>
            <a:r>
              <a:rPr lang="en-US"/>
              <a:t>"Would now be a good time to catch up with you about ________?"</a:t>
            </a:r>
          </a:p>
          <a:p>
            <a:pPr marL="742950" lvl="1" indent="-285750">
              <a:buFont typeface="Arial,Sans-Serif"/>
              <a:buChar char="•"/>
            </a:pPr>
            <a:r>
              <a:rPr lang="en-US"/>
              <a:t>"My perception is ________." </a:t>
            </a:r>
            <a:endParaRPr lang="en-US">
              <a:cs typeface="Calibri"/>
            </a:endParaRPr>
          </a:p>
          <a:p>
            <a:pPr marL="742950" lvl="1" indent="-285750">
              <a:buFont typeface="Arial,Sans-Serif"/>
              <a:buChar char="•"/>
            </a:pPr>
            <a:r>
              <a:rPr lang="en-US"/>
              <a:t>"I'm wondering if this means that_____________." </a:t>
            </a:r>
          </a:p>
          <a:p>
            <a:pPr marL="742950" lvl="1" indent="-285750">
              <a:buFont typeface="Arial,Sans-Serif"/>
              <a:buChar char="•"/>
            </a:pPr>
            <a:r>
              <a:rPr lang="en-US"/>
              <a:t>"I'd be interested in your perspective. How do you see it?"</a:t>
            </a:r>
            <a:endParaRPr lang="en-US">
              <a:cs typeface="Calibri"/>
            </a:endParaRPr>
          </a:p>
          <a:p>
            <a:pPr marL="742950" lvl="1" indent="-285750">
              <a:buFont typeface="Arial,Sans-Serif"/>
              <a:buChar char="•"/>
            </a:pPr>
            <a:r>
              <a:rPr lang="en-US"/>
              <a:t>"Our relationship is important to me. I thought I should check-in with you about it."</a:t>
            </a:r>
          </a:p>
          <a:p>
            <a:pPr marL="742950" lvl="1" indent="-285750">
              <a:buFont typeface="Arial,Sans-Serif"/>
              <a:buChar char="•"/>
            </a:pPr>
            <a:r>
              <a:rPr lang="en-US"/>
              <a:t>"I realize I'm only seeing it from my point of view. It's important for me to hear yours." </a:t>
            </a:r>
            <a:endParaRPr lang="en-US">
              <a:cs typeface="Calibri"/>
            </a:endParaRPr>
          </a:p>
          <a:p>
            <a:pPr marL="742950" lvl="1" indent="-285750">
              <a:buFont typeface="Arial,Sans-Serif"/>
              <a:buChar char="•"/>
            </a:pPr>
            <a:endParaRPr lang="en-US">
              <a:cs typeface="Calibri"/>
            </a:endParaRPr>
          </a:p>
          <a:p>
            <a:pPr marL="171450" indent="-171450">
              <a:lnSpc>
                <a:spcPct val="90000"/>
              </a:lnSpc>
              <a:spcBef>
                <a:spcPct val="20000"/>
              </a:spcBef>
              <a:spcAft>
                <a:spcPts val="600"/>
              </a:spcAft>
              <a:buFont typeface="Arial"/>
              <a:buChar char="•"/>
            </a:pPr>
            <a:r>
              <a:rPr lang="en-US" b="1"/>
              <a:t>Before you have the conversation, pause and review the facts</a:t>
            </a:r>
            <a:endParaRPr lang="en-US"/>
          </a:p>
          <a:p>
            <a:pPr marL="628650" lvl="1" indent="-171450">
              <a:lnSpc>
                <a:spcPct val="90000"/>
              </a:lnSpc>
              <a:spcBef>
                <a:spcPct val="20000"/>
              </a:spcBef>
              <a:spcAft>
                <a:spcPts val="600"/>
              </a:spcAft>
              <a:buFont typeface="Arial"/>
              <a:buChar char="•"/>
            </a:pPr>
            <a:r>
              <a:rPr lang="en-US" b="1"/>
              <a:t>We often tell stories about to ourselves about the situation that create emotions about the scenario. </a:t>
            </a:r>
            <a:endParaRPr lang="en-US"/>
          </a:p>
          <a:p>
            <a:pPr marL="1085850" lvl="2" indent="-171450">
              <a:lnSpc>
                <a:spcPct val="90000"/>
              </a:lnSpc>
              <a:spcBef>
                <a:spcPct val="20000"/>
              </a:spcBef>
              <a:spcAft>
                <a:spcPts val="600"/>
              </a:spcAft>
              <a:buFont typeface="Arial"/>
              <a:buChar char="•"/>
            </a:pPr>
            <a:r>
              <a:rPr lang="en-US"/>
              <a:t>Separate the facts from the stories</a:t>
            </a:r>
            <a:endParaRPr lang="en-US">
              <a:cs typeface="Calibri"/>
            </a:endParaRPr>
          </a:p>
          <a:p>
            <a:pPr marL="628650" lvl="1" indent="-171450">
              <a:lnSpc>
                <a:spcPct val="90000"/>
              </a:lnSpc>
              <a:spcBef>
                <a:spcPct val="20000"/>
              </a:spcBef>
              <a:spcAft>
                <a:spcPts val="600"/>
              </a:spcAft>
              <a:buFont typeface="Arial"/>
              <a:buChar char="•"/>
            </a:pPr>
            <a:r>
              <a:rPr lang="en-US" b="1"/>
              <a:t>Avoid the following pitfalls</a:t>
            </a:r>
            <a:endParaRPr lang="en-US"/>
          </a:p>
          <a:p>
            <a:pPr marL="1085850" lvl="2" indent="-171450">
              <a:lnSpc>
                <a:spcPct val="90000"/>
              </a:lnSpc>
              <a:spcBef>
                <a:spcPct val="20000"/>
              </a:spcBef>
              <a:spcAft>
                <a:spcPts val="600"/>
              </a:spcAft>
              <a:buFont typeface="Arial"/>
              <a:buChar char="•"/>
            </a:pPr>
            <a:r>
              <a:rPr lang="en-US" b="1"/>
              <a:t>Victim </a:t>
            </a:r>
            <a:r>
              <a:rPr lang="en-US"/>
              <a:t>- "It's not my fault"</a:t>
            </a:r>
            <a:endParaRPr lang="en-US">
              <a:cs typeface="Calibri"/>
            </a:endParaRPr>
          </a:p>
          <a:p>
            <a:pPr marL="1543050" lvl="3" indent="-171450">
              <a:lnSpc>
                <a:spcPct val="90000"/>
              </a:lnSpc>
              <a:spcBef>
                <a:spcPct val="20000"/>
              </a:spcBef>
              <a:spcAft>
                <a:spcPts val="600"/>
              </a:spcAft>
              <a:buFont typeface="Arial"/>
              <a:buChar char="•"/>
            </a:pPr>
            <a:r>
              <a:rPr lang="en-US"/>
              <a:t>Take accountability – what is your role in the problem</a:t>
            </a:r>
            <a:endParaRPr lang="en-US">
              <a:cs typeface="Calibri"/>
            </a:endParaRPr>
          </a:p>
          <a:p>
            <a:pPr marL="1085850" lvl="2" indent="-171450">
              <a:lnSpc>
                <a:spcPct val="90000"/>
              </a:lnSpc>
              <a:spcBef>
                <a:spcPct val="20000"/>
              </a:spcBef>
              <a:spcAft>
                <a:spcPts val="600"/>
              </a:spcAft>
              <a:buFont typeface="Arial"/>
              <a:buChar char="•"/>
            </a:pPr>
            <a:r>
              <a:rPr lang="en-US" b="1"/>
              <a:t>Villian</a:t>
            </a:r>
            <a:r>
              <a:rPr lang="en-US"/>
              <a:t> - "It's all their fault"</a:t>
            </a:r>
            <a:endParaRPr lang="en-US">
              <a:cs typeface="Calibri"/>
            </a:endParaRPr>
          </a:p>
          <a:p>
            <a:pPr marL="1543050" lvl="3" indent="-171450">
              <a:lnSpc>
                <a:spcPct val="90000"/>
              </a:lnSpc>
              <a:spcBef>
                <a:spcPct val="20000"/>
              </a:spcBef>
              <a:spcAft>
                <a:spcPts val="600"/>
              </a:spcAft>
              <a:buFont typeface="Arial"/>
              <a:buChar char="•"/>
            </a:pPr>
            <a:r>
              <a:rPr lang="en-US"/>
              <a:t>Humanize the other person – assume positive intent</a:t>
            </a:r>
            <a:endParaRPr lang="en-US">
              <a:cs typeface="Calibri"/>
            </a:endParaRPr>
          </a:p>
          <a:p>
            <a:pPr marL="1085850" lvl="2" indent="-171450">
              <a:lnSpc>
                <a:spcPct val="90000"/>
              </a:lnSpc>
              <a:spcBef>
                <a:spcPct val="20000"/>
              </a:spcBef>
              <a:spcAft>
                <a:spcPts val="600"/>
              </a:spcAft>
              <a:buFont typeface="Arial"/>
              <a:buChar char="•"/>
            </a:pPr>
            <a:r>
              <a:rPr lang="en-US" b="1"/>
              <a:t>Helpless</a:t>
            </a:r>
            <a:r>
              <a:rPr lang="en-US"/>
              <a:t> - "There's nothing I can do" </a:t>
            </a:r>
            <a:endParaRPr lang="en-US">
              <a:cs typeface="Calibri"/>
            </a:endParaRPr>
          </a:p>
          <a:p>
            <a:pPr marL="1543050" lvl="3" indent="-171450">
              <a:lnSpc>
                <a:spcPct val="90000"/>
              </a:lnSpc>
              <a:spcBef>
                <a:spcPct val="20000"/>
              </a:spcBef>
              <a:spcAft>
                <a:spcPts val="600"/>
              </a:spcAft>
              <a:buFont typeface="Arial"/>
              <a:buChar char="•"/>
            </a:pPr>
            <a:r>
              <a:rPr lang="en-US"/>
              <a:t>Commit to action – What should I do right now to move toward what I really want?</a:t>
            </a:r>
            <a:endParaRPr lang="en-US">
              <a:cs typeface="Calibri"/>
            </a:endParaRPr>
          </a:p>
          <a:p>
            <a:pPr marL="742950" lvl="1" indent="-285750">
              <a:buFont typeface="Arial,Sans-Serif"/>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C34618-C0E2-41D5-88A8-DF89B53BD8B0}" type="slidenum">
              <a:rPr lang="en-US"/>
              <a:t>11</a:t>
            </a:fld>
            <a:endParaRPr lang="en-US"/>
          </a:p>
        </p:txBody>
      </p:sp>
    </p:spTree>
    <p:extLst>
      <p:ext uri="{BB962C8B-B14F-4D97-AF65-F5344CB8AC3E}">
        <p14:creationId xmlns:p14="http://schemas.microsoft.com/office/powerpoint/2010/main" val="846151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Clarify Positive Intent</a:t>
            </a:r>
          </a:p>
          <a:p>
            <a:pPr marL="514350" indent="-171450">
              <a:lnSpc>
                <a:spcPct val="90000"/>
              </a:lnSpc>
              <a:spcBef>
                <a:spcPts val="500"/>
              </a:spcBef>
              <a:buFont typeface="Arial"/>
              <a:buChar char="•"/>
            </a:pPr>
            <a:r>
              <a:rPr lang="en-US"/>
              <a:t>Mutual purpose (care about what the other person cares about)</a:t>
            </a:r>
          </a:p>
          <a:p>
            <a:pPr marL="514350" indent="-171450">
              <a:lnSpc>
                <a:spcPct val="90000"/>
              </a:lnSpc>
              <a:spcBef>
                <a:spcPts val="500"/>
              </a:spcBef>
              <a:buFont typeface="Arial"/>
              <a:buChar char="•"/>
            </a:pPr>
            <a:r>
              <a:rPr lang="en-US"/>
              <a:t>Mutual respect (care enough about the other person to want them to be successful)</a:t>
            </a:r>
            <a:endParaRPr lang="en-US">
              <a:cs typeface="Calibri"/>
            </a:endParaRPr>
          </a:p>
          <a:p>
            <a:endParaRPr lang="en-US">
              <a:cs typeface="Calibri"/>
            </a:endParaRPr>
          </a:p>
          <a:p>
            <a:r>
              <a:rPr lang="en-US">
                <a:cs typeface="Calibri"/>
              </a:rPr>
              <a:t>Contrasting – can be used to further create mutual purpose and mutual respect &amp; use if you think there has been a misunderstanding</a:t>
            </a:r>
            <a:endParaRPr lang="en-US"/>
          </a:p>
          <a:p>
            <a:pPr marL="628650" indent="-171450">
              <a:lnSpc>
                <a:spcPct val="90000"/>
              </a:lnSpc>
              <a:spcBef>
                <a:spcPts val="500"/>
              </a:spcBef>
              <a:buFont typeface="Arial"/>
              <a:buChar char="•"/>
            </a:pPr>
            <a:r>
              <a:rPr lang="en-US"/>
              <a:t>Use if you believe there has been a misunderstanding</a:t>
            </a:r>
          </a:p>
          <a:p>
            <a:pPr marL="1085850" lvl="1" indent="-171450">
              <a:lnSpc>
                <a:spcPct val="90000"/>
              </a:lnSpc>
              <a:spcBef>
                <a:spcPts val="500"/>
              </a:spcBef>
              <a:buFont typeface="Arial"/>
              <a:buChar char="•"/>
            </a:pPr>
            <a:r>
              <a:rPr lang="en-US"/>
              <a:t>What you </a:t>
            </a:r>
            <a:r>
              <a:rPr lang="en-US" b="1"/>
              <a:t>don't want</a:t>
            </a:r>
            <a:r>
              <a:rPr lang="en-US"/>
              <a:t> them to think</a:t>
            </a:r>
          </a:p>
          <a:p>
            <a:pPr marL="1543050" lvl="2" indent="-171450">
              <a:lnSpc>
                <a:spcPct val="90000"/>
              </a:lnSpc>
              <a:spcBef>
                <a:spcPts val="500"/>
              </a:spcBef>
              <a:buFont typeface="Arial"/>
              <a:buChar char="•"/>
            </a:pPr>
            <a:r>
              <a:rPr lang="en-US"/>
              <a:t>Are they mistaking your purpose or do they feel disrespected?</a:t>
            </a:r>
          </a:p>
          <a:p>
            <a:pPr marL="1085850" lvl="1" indent="-171450">
              <a:lnSpc>
                <a:spcPct val="90000"/>
              </a:lnSpc>
              <a:spcBef>
                <a:spcPts val="500"/>
              </a:spcBef>
              <a:buFont typeface="Arial"/>
              <a:buChar char="•"/>
            </a:pPr>
            <a:r>
              <a:rPr lang="en-US"/>
              <a:t>What you </a:t>
            </a:r>
            <a:r>
              <a:rPr lang="en-US" b="1"/>
              <a:t>want </a:t>
            </a:r>
            <a:r>
              <a:rPr lang="en-US"/>
              <a:t>them to think</a:t>
            </a:r>
          </a:p>
          <a:p>
            <a:pPr marL="1543050" lvl="2" indent="-171450">
              <a:lnSpc>
                <a:spcPct val="90000"/>
              </a:lnSpc>
              <a:spcBef>
                <a:spcPts val="500"/>
              </a:spcBef>
              <a:buFont typeface="Arial"/>
              <a:buChar char="•"/>
            </a:pPr>
            <a:r>
              <a:rPr lang="en-US"/>
              <a:t>What are your motivations? How do you really feel about the other person?</a:t>
            </a:r>
            <a:endParaRPr lang="en-US">
              <a:cs typeface="Calibri"/>
            </a:endParaRPr>
          </a:p>
          <a:p>
            <a:r>
              <a:rPr lang="en-US">
                <a:cs typeface="Calibri"/>
              </a:rPr>
              <a:t>Don't – How might others mistake my purpose? / How might they feel disrespected? </a:t>
            </a:r>
          </a:p>
          <a:p>
            <a:r>
              <a:rPr lang="en-US">
                <a:cs typeface="Calibri"/>
              </a:rPr>
              <a:t>Do – What is my real motivation? / How do I really feel about the other person? </a:t>
            </a:r>
          </a:p>
        </p:txBody>
      </p:sp>
      <p:sp>
        <p:nvSpPr>
          <p:cNvPr id="4" name="Slide Number Placeholder 3"/>
          <p:cNvSpPr>
            <a:spLocks noGrp="1"/>
          </p:cNvSpPr>
          <p:nvPr>
            <p:ph type="sldNum" sz="quarter" idx="5"/>
          </p:nvPr>
        </p:nvSpPr>
        <p:spPr/>
        <p:txBody>
          <a:bodyPr/>
          <a:lstStyle/>
          <a:p>
            <a:fld id="{AFC34618-C0E2-41D5-88A8-DF89B53BD8B0}" type="slidenum">
              <a:rPr lang="en-US"/>
              <a:t>12</a:t>
            </a:fld>
            <a:endParaRPr lang="en-US"/>
          </a:p>
        </p:txBody>
      </p:sp>
    </p:spTree>
    <p:extLst>
      <p:ext uri="{BB962C8B-B14F-4D97-AF65-F5344CB8AC3E}">
        <p14:creationId xmlns:p14="http://schemas.microsoft.com/office/powerpoint/2010/main" val="293423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turn purple part into a whiteboard for stamps – bob can we do this?</a:t>
            </a:r>
          </a:p>
          <a:p>
            <a:endParaRPr lang="en-US"/>
          </a:p>
          <a:p>
            <a:r>
              <a:rPr lang="en-US" b="1"/>
              <a:t>Internal Responsibility</a:t>
            </a:r>
            <a:endParaRPr lang="en-US"/>
          </a:p>
          <a:p>
            <a:pPr algn="ctr"/>
            <a:endParaRPr lang="en-US" b="1"/>
          </a:p>
          <a:p>
            <a:pPr algn="ctr"/>
            <a:r>
              <a:rPr lang="en-US" b="1"/>
              <a:t>Self-Motivation</a:t>
            </a:r>
            <a:endParaRPr lang="en-US">
              <a:cs typeface="Calibri"/>
            </a:endParaRPr>
          </a:p>
          <a:p>
            <a:pPr algn="ctr"/>
            <a:r>
              <a:rPr lang="en-US" b="1"/>
              <a:t>What motivates and inspires you? What holds you back?</a:t>
            </a:r>
            <a:endParaRPr lang="en-US"/>
          </a:p>
          <a:p>
            <a:pPr marL="342900" indent="-342900" algn="ctr">
              <a:buFont typeface="Arial,Sans-Serif"/>
              <a:buChar char="•"/>
            </a:pPr>
            <a:r>
              <a:rPr lang="en-US"/>
              <a:t>What derails you? How do  you pull yourself out? </a:t>
            </a:r>
            <a:endParaRPr lang="en-US">
              <a:cs typeface="Calibri"/>
            </a:endParaRPr>
          </a:p>
          <a:p>
            <a:pPr marL="342900" indent="-342900" algn="ctr">
              <a:buFont typeface="Arial,Sans-Serif"/>
              <a:buChar char="•"/>
            </a:pPr>
            <a:r>
              <a:rPr lang="en-US"/>
              <a:t>Takes effort and practice to think positive.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C34618-C0E2-41D5-88A8-DF89B53BD8B0}" type="slidenum">
              <a:t>14</a:t>
            </a:fld>
            <a:endParaRPr lang="en-US"/>
          </a:p>
        </p:txBody>
      </p:sp>
    </p:spTree>
    <p:extLst>
      <p:ext uri="{BB962C8B-B14F-4D97-AF65-F5344CB8AC3E}">
        <p14:creationId xmlns:p14="http://schemas.microsoft.com/office/powerpoint/2010/main" val="91185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FC34618-C0E2-41D5-88A8-DF89B53BD8B0}" type="slidenum">
              <a:t>15</a:t>
            </a:fld>
            <a:endParaRPr lang="en-US"/>
          </a:p>
        </p:txBody>
      </p:sp>
    </p:spTree>
    <p:extLst>
      <p:ext uri="{BB962C8B-B14F-4D97-AF65-F5344CB8AC3E}">
        <p14:creationId xmlns:p14="http://schemas.microsoft.com/office/powerpoint/2010/main" val="160276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Five minutes to meet and share – can talk about tools or own factors – tie back to first breakout</a:t>
            </a:r>
            <a:endParaRPr lang="en-US">
              <a:ea typeface="Calibri"/>
              <a:cs typeface="Calibri"/>
            </a:endParaRPr>
          </a:p>
        </p:txBody>
      </p:sp>
      <p:sp>
        <p:nvSpPr>
          <p:cNvPr id="4" name="Slide Number Placeholder 3"/>
          <p:cNvSpPr>
            <a:spLocks noGrp="1"/>
          </p:cNvSpPr>
          <p:nvPr>
            <p:ph type="sldNum" sz="quarter" idx="5"/>
          </p:nvPr>
        </p:nvSpPr>
        <p:spPr/>
        <p:txBody>
          <a:bodyPr/>
          <a:lstStyle/>
          <a:p>
            <a:fld id="{AFC34618-C0E2-41D5-88A8-DF89B53BD8B0}" type="slidenum">
              <a:rPr lang="en-US"/>
              <a:t>16</a:t>
            </a:fld>
            <a:endParaRPr lang="en-US"/>
          </a:p>
        </p:txBody>
      </p:sp>
    </p:spTree>
    <p:extLst>
      <p:ext uri="{BB962C8B-B14F-4D97-AF65-F5344CB8AC3E}">
        <p14:creationId xmlns:p14="http://schemas.microsoft.com/office/powerpoint/2010/main" val="3656776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Ask bob if we can take questions? Can we stay in room during the break? </a:t>
            </a:r>
          </a:p>
          <a:p>
            <a:endParaRPr lang="en-US">
              <a:ea typeface="Calibri"/>
              <a:cs typeface="Calibri"/>
            </a:endParaRPr>
          </a:p>
          <a:p>
            <a:r>
              <a:rPr lang="en-US">
                <a:ea typeface="Calibri"/>
                <a:cs typeface="Calibri"/>
              </a:rPr>
              <a:t>Also tell people they can email us if they spotted the easter egg in the presentation. Something Tessy is a fan of. </a:t>
            </a:r>
          </a:p>
        </p:txBody>
      </p:sp>
      <p:sp>
        <p:nvSpPr>
          <p:cNvPr id="4" name="Slide Number Placeholder 3"/>
          <p:cNvSpPr>
            <a:spLocks noGrp="1"/>
          </p:cNvSpPr>
          <p:nvPr>
            <p:ph type="sldNum" sz="quarter" idx="5"/>
          </p:nvPr>
        </p:nvSpPr>
        <p:spPr/>
        <p:txBody>
          <a:bodyPr/>
          <a:lstStyle/>
          <a:p>
            <a:fld id="{AFC34618-C0E2-41D5-88A8-DF89B53BD8B0}" type="slidenum">
              <a:rPr lang="en-US"/>
              <a:t>18</a:t>
            </a:fld>
            <a:endParaRPr lang="en-US"/>
          </a:p>
        </p:txBody>
      </p:sp>
    </p:spTree>
    <p:extLst>
      <p:ext uri="{BB962C8B-B14F-4D97-AF65-F5344CB8AC3E}">
        <p14:creationId xmlns:p14="http://schemas.microsoft.com/office/powerpoint/2010/main" val="316402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Tessy</a:t>
            </a:r>
          </a:p>
          <a:p>
            <a:pPr marL="171450" indent="-171450">
              <a:buFont typeface="Arial"/>
              <a:buChar char="•"/>
            </a:pPr>
            <a:r>
              <a:rPr lang="en-US">
                <a:ea typeface="Calibri"/>
                <a:cs typeface="Calibri"/>
              </a:rPr>
              <a:t>Thank everyone for joining.</a:t>
            </a:r>
            <a:endParaRPr lang="en-US"/>
          </a:p>
          <a:p>
            <a:pPr marL="171450" indent="-171450">
              <a:buFont typeface="Arial"/>
              <a:buChar char="•"/>
            </a:pPr>
            <a:r>
              <a:rPr lang="en-US">
                <a:ea typeface="Calibri"/>
                <a:cs typeface="Calibri"/>
              </a:rPr>
              <a:t>Purpose statement</a:t>
            </a:r>
          </a:p>
        </p:txBody>
      </p:sp>
      <p:sp>
        <p:nvSpPr>
          <p:cNvPr id="4" name="Slide Number Placeholder 3"/>
          <p:cNvSpPr>
            <a:spLocks noGrp="1"/>
          </p:cNvSpPr>
          <p:nvPr>
            <p:ph type="sldNum" sz="quarter" idx="5"/>
          </p:nvPr>
        </p:nvSpPr>
        <p:spPr/>
        <p:txBody>
          <a:bodyPr/>
          <a:lstStyle/>
          <a:p>
            <a:fld id="{AFC34618-C0E2-41D5-88A8-DF89B53BD8B0}" type="slidenum">
              <a:rPr lang="en-US"/>
              <a:t>2</a:t>
            </a:fld>
            <a:endParaRPr lang="en-US"/>
          </a:p>
        </p:txBody>
      </p:sp>
    </p:spTree>
    <p:extLst>
      <p:ext uri="{BB962C8B-B14F-4D97-AF65-F5344CB8AC3E}">
        <p14:creationId xmlns:p14="http://schemas.microsoft.com/office/powerpoint/2010/main" val="86384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endParaRPr lang="en-US">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C34618-C0E2-41D5-88A8-DF89B53BD8B0}" type="slidenum">
              <a:rPr lang="en-US"/>
              <a:t>4</a:t>
            </a:fld>
            <a:endParaRPr lang="en-US"/>
          </a:p>
        </p:txBody>
      </p:sp>
    </p:spTree>
    <p:extLst>
      <p:ext uri="{BB962C8B-B14F-4D97-AF65-F5344CB8AC3E}">
        <p14:creationId xmlns:p14="http://schemas.microsoft.com/office/powerpoint/2010/main" val="42535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Spend</a:t>
            </a:r>
            <a:r>
              <a:rPr lang="en-US"/>
              <a:t> 2 minutes writing down how your workplace expects you to handle conflict, your team expectations for handling conflict, and your own values and approaches to conflict resolutions. W/ music</a:t>
            </a:r>
            <a:endParaRPr lang="en-US">
              <a:cs typeface="Calibri"/>
            </a:endParaRPr>
          </a:p>
        </p:txBody>
      </p:sp>
      <p:sp>
        <p:nvSpPr>
          <p:cNvPr id="4" name="Slide Number Placeholder 3"/>
          <p:cNvSpPr>
            <a:spLocks noGrp="1"/>
          </p:cNvSpPr>
          <p:nvPr>
            <p:ph type="sldNum" sz="quarter" idx="5"/>
          </p:nvPr>
        </p:nvSpPr>
        <p:spPr/>
        <p:txBody>
          <a:bodyPr/>
          <a:lstStyle/>
          <a:p>
            <a:fld id="{AFC34618-C0E2-41D5-88A8-DF89B53BD8B0}" type="slidenum">
              <a:rPr lang="en-US"/>
              <a:t>5</a:t>
            </a:fld>
            <a:endParaRPr lang="en-US"/>
          </a:p>
        </p:txBody>
      </p:sp>
    </p:spTree>
    <p:extLst>
      <p:ext uri="{BB962C8B-B14F-4D97-AF65-F5344CB8AC3E}">
        <p14:creationId xmlns:p14="http://schemas.microsoft.com/office/powerpoint/2010/main" val="3793543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 much as we try not to be, humans are not perfect communicators. There is no such thing as a 100% healthy conflict. With the right approach, a communication breakdown can be an opportunity for clarification. Here are a few ways you can identify healthy and unhealthy communications so you can bring the conversation back to a healthy one.</a:t>
            </a:r>
          </a:p>
        </p:txBody>
      </p:sp>
      <p:sp>
        <p:nvSpPr>
          <p:cNvPr id="4" name="Slide Number Placeholder 3"/>
          <p:cNvSpPr>
            <a:spLocks noGrp="1"/>
          </p:cNvSpPr>
          <p:nvPr>
            <p:ph type="sldNum" sz="quarter" idx="5"/>
          </p:nvPr>
        </p:nvSpPr>
        <p:spPr/>
        <p:txBody>
          <a:bodyPr/>
          <a:lstStyle/>
          <a:p>
            <a:fld id="{AFC34618-C0E2-41D5-88A8-DF89B53BD8B0}" type="slidenum">
              <a:rPr lang="en-US"/>
              <a:t>6</a:t>
            </a:fld>
            <a:endParaRPr lang="en-US"/>
          </a:p>
        </p:txBody>
      </p:sp>
    </p:spTree>
    <p:extLst>
      <p:ext uri="{BB962C8B-B14F-4D97-AF65-F5344CB8AC3E}">
        <p14:creationId xmlns:p14="http://schemas.microsoft.com/office/powerpoint/2010/main" val="215203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FC34618-C0E2-41D5-88A8-DF89B53BD8B0}" type="slidenum">
              <a:rPr lang="en-US"/>
              <a:t>7</a:t>
            </a:fld>
            <a:endParaRPr lang="en-US"/>
          </a:p>
        </p:txBody>
      </p:sp>
    </p:spTree>
    <p:extLst>
      <p:ext uri="{BB962C8B-B14F-4D97-AF65-F5344CB8AC3E}">
        <p14:creationId xmlns:p14="http://schemas.microsoft.com/office/powerpoint/2010/main" val="636688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endParaRPr lang="en-US">
              <a:ea typeface="Calibri"/>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FC34618-C0E2-41D5-88A8-DF89B53BD8B0}" type="slidenum">
              <a:rPr lang="en-US"/>
              <a:t>8</a:t>
            </a:fld>
            <a:endParaRPr lang="en-US"/>
          </a:p>
        </p:txBody>
      </p:sp>
    </p:spTree>
    <p:extLst>
      <p:ext uri="{BB962C8B-B14F-4D97-AF65-F5344CB8AC3E}">
        <p14:creationId xmlns:p14="http://schemas.microsoft.com/office/powerpoint/2010/main" val="3017511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FC34618-C0E2-41D5-88A8-DF89B53BD8B0}" type="slidenum">
              <a:rPr lang="en-US"/>
              <a:t>9</a:t>
            </a:fld>
            <a:endParaRPr lang="en-US"/>
          </a:p>
        </p:txBody>
      </p:sp>
    </p:spTree>
    <p:extLst>
      <p:ext uri="{BB962C8B-B14F-4D97-AF65-F5344CB8AC3E}">
        <p14:creationId xmlns:p14="http://schemas.microsoft.com/office/powerpoint/2010/main" val="3674000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ct val="20000"/>
              </a:spcBef>
              <a:spcAft>
                <a:spcPts val="600"/>
              </a:spcAft>
              <a:buFont typeface="Arial"/>
              <a:buChar char="•"/>
            </a:pPr>
            <a:r>
              <a:rPr lang="en-US"/>
              <a:t>Crucial Conversations</a:t>
            </a:r>
          </a:p>
          <a:p>
            <a:pPr lvl="1">
              <a:spcBef>
                <a:spcPct val="20000"/>
              </a:spcBef>
              <a:spcAft>
                <a:spcPts val="600"/>
              </a:spcAft>
              <a:buFont typeface="Arial"/>
              <a:buChar char="•"/>
            </a:pPr>
            <a:r>
              <a:rPr lang="en-US"/>
              <a:t>A way to master having the hard and "crucial" conversations in a respectful and professional way</a:t>
            </a:r>
            <a:endParaRPr lang="en-US">
              <a:ea typeface="Calibri"/>
              <a:cs typeface="Calibri"/>
            </a:endParaRPr>
          </a:p>
          <a:p>
            <a:pPr marL="285750" indent="-285750">
              <a:spcBef>
                <a:spcPct val="20000"/>
              </a:spcBef>
              <a:spcAft>
                <a:spcPts val="600"/>
              </a:spcAft>
              <a:buFont typeface="Arial"/>
              <a:buChar char="•"/>
            </a:pPr>
            <a:r>
              <a:rPr lang="en-US"/>
              <a:t>Goal of a Crucial Conversation </a:t>
            </a:r>
            <a:endParaRPr lang="en-US">
              <a:ea typeface="Calibri"/>
              <a:cs typeface="Calibri"/>
            </a:endParaRPr>
          </a:p>
          <a:p>
            <a:pPr lvl="1">
              <a:spcBef>
                <a:spcPct val="20000"/>
              </a:spcBef>
              <a:spcAft>
                <a:spcPts val="600"/>
              </a:spcAft>
              <a:buFont typeface="Arial"/>
              <a:buChar char="•"/>
            </a:pPr>
            <a:r>
              <a:rPr lang="en-US"/>
              <a:t>Aiming for shared meaning/understanding between two people and a better relationship via a candid and respectful conversation</a:t>
            </a:r>
            <a:endParaRPr lang="en-US">
              <a:ea typeface="Calibri" panose="020F0502020204030204"/>
              <a:cs typeface="Calibri" panose="020F0502020204030204"/>
            </a:endParaRPr>
          </a:p>
          <a:p>
            <a:pPr>
              <a:spcBef>
                <a:spcPct val="20000"/>
              </a:spcBef>
              <a:spcAft>
                <a:spcPts val="600"/>
              </a:spcAft>
              <a:buFont typeface="Arial"/>
              <a:buChar char="•"/>
            </a:pPr>
            <a:r>
              <a:rPr lang="en-US" b="1"/>
              <a:t>Consider the consequences of the problem and the intent of the other person.</a:t>
            </a:r>
            <a:endParaRPr lang="en-US" b="1">
              <a:ea typeface="Calibri"/>
              <a:cs typeface="Calibri"/>
            </a:endParaRPr>
          </a:p>
          <a:p>
            <a:pPr marL="285750" lvl="1">
              <a:spcBef>
                <a:spcPct val="20000"/>
              </a:spcBef>
              <a:spcAft>
                <a:spcPts val="600"/>
              </a:spcAft>
              <a:buFont typeface="Arial"/>
              <a:buChar char="•"/>
            </a:pPr>
            <a:r>
              <a:rPr lang="en-US"/>
              <a:t>What do you want for yourself, the other person, and the relationship?</a:t>
            </a:r>
            <a:endParaRPr lang="en-US">
              <a:ea typeface="Calibri"/>
              <a:cs typeface="Calibri"/>
            </a:endParaRPr>
          </a:p>
          <a:p>
            <a:pPr indent="-457200">
              <a:spcBef>
                <a:spcPct val="20000"/>
              </a:spcBef>
              <a:spcAft>
                <a:spcPts val="600"/>
              </a:spcAft>
              <a:buFont typeface="Arial"/>
              <a:buChar char="•"/>
            </a:pPr>
            <a:r>
              <a:rPr lang="en-US" b="1"/>
              <a:t>If you decide to go silent, consider:</a:t>
            </a:r>
            <a:endParaRPr lang="en-US"/>
          </a:p>
          <a:p>
            <a:pPr indent="-457200">
              <a:spcBef>
                <a:spcPct val="20000"/>
              </a:spcBef>
              <a:spcAft>
                <a:spcPts val="600"/>
              </a:spcAft>
              <a:buFont typeface="Arial"/>
              <a:buChar char="•"/>
            </a:pPr>
            <a:r>
              <a:rPr lang="en-US"/>
              <a:t>Are my emotions bubbling through? Do I keep feeling I should say something? Am I downplaying the consequences of speaking and avoiding confrontation? Am I telling myself it won't make a difference? </a:t>
            </a:r>
          </a:p>
          <a:p>
            <a:pPr marL="285750" indent="-285750">
              <a:buFont typeface="Symbol,Sans-Serif"/>
              <a:buChar char="•"/>
            </a:pPr>
            <a:r>
              <a:rPr lang="en-US"/>
              <a:t>CPR – can get stuck in flight/fight</a:t>
            </a:r>
          </a:p>
          <a:p>
            <a:pPr marL="285750" lvl="1" indent="-285750">
              <a:buFont typeface="Courier New,monospace"/>
              <a:buChar char="○"/>
            </a:pPr>
            <a:r>
              <a:rPr lang="en-US"/>
              <a:t>Unbundle the problem with CPR</a:t>
            </a:r>
          </a:p>
          <a:p>
            <a:pPr marL="285750" lvl="1" indent="-285750">
              <a:buFont typeface="Courier New,monospace"/>
              <a:buChar char="○"/>
            </a:pPr>
            <a:r>
              <a:rPr lang="en-US"/>
              <a:t>Consider what you really want – getting your heart right</a:t>
            </a:r>
          </a:p>
          <a:p>
            <a:pPr marL="285750" lvl="2" indent="-285750">
              <a:buFont typeface="Wingdings,Sans-Serif"/>
              <a:buChar char="▪"/>
            </a:pPr>
            <a:r>
              <a:rPr lang="en-US"/>
              <a:t>What am I behaving like I want? </a:t>
            </a:r>
          </a:p>
          <a:p>
            <a:pPr marL="285750" lvl="2" indent="-285750">
              <a:buFont typeface="Wingdings,Sans-Serif"/>
              <a:buChar char="▪"/>
            </a:pPr>
            <a:r>
              <a:rPr lang="en-US"/>
              <a:t>What do you really want for yourself, for others, the relationship, and the organization? </a:t>
            </a:r>
          </a:p>
          <a:p>
            <a:pPr marL="285750" lvl="2" indent="-285750">
              <a:buFont typeface="Wingdings,Sans-Serif"/>
              <a:buChar char="▪"/>
            </a:pPr>
            <a:r>
              <a:rPr lang="en-US"/>
              <a:t>How would I behave if I really wanted those things? </a:t>
            </a:r>
          </a:p>
          <a:p>
            <a:pPr marL="628650" lvl="1" indent="-171450">
              <a:buFont typeface="Courier New,monospace"/>
              <a:buChar char="○"/>
            </a:pPr>
            <a:r>
              <a:rPr lang="en-US"/>
              <a:t>Healthy vs Unhealthy reasons for having a conversation</a:t>
            </a:r>
          </a:p>
          <a:p>
            <a:pPr marL="1085850" lvl="2" indent="-171450">
              <a:buFont typeface="Wingdings,Sans-Serif"/>
              <a:buChar char="▪"/>
            </a:pPr>
            <a:r>
              <a:rPr lang="en-US"/>
              <a:t>Unhealthy</a:t>
            </a:r>
          </a:p>
          <a:p>
            <a:pPr marL="1543050" lvl="3" indent="-171450">
              <a:buFont typeface="Symbol,Sans-Serif"/>
              <a:buChar char="•"/>
            </a:pPr>
            <a:r>
              <a:rPr lang="en-US"/>
              <a:t>To be right</a:t>
            </a:r>
          </a:p>
          <a:p>
            <a:pPr marL="1543050" lvl="3" indent="-171450">
              <a:buFont typeface="Symbol,Sans-Serif"/>
              <a:buChar char="•"/>
            </a:pPr>
            <a:r>
              <a:rPr lang="en-US"/>
              <a:t>Look good/save face</a:t>
            </a:r>
          </a:p>
          <a:p>
            <a:pPr marL="1543050" lvl="3" indent="-171450">
              <a:buFont typeface="Symbol,Sans-Serif"/>
              <a:buChar char="•"/>
            </a:pPr>
            <a:r>
              <a:rPr lang="en-US"/>
              <a:t>Win</a:t>
            </a:r>
          </a:p>
          <a:p>
            <a:pPr marL="1543050" lvl="3" indent="-171450">
              <a:buFont typeface="Symbol,Sans-Serif"/>
              <a:buChar char="•"/>
            </a:pPr>
            <a:r>
              <a:rPr lang="en-US"/>
              <a:t>Punish/blame</a:t>
            </a:r>
          </a:p>
          <a:p>
            <a:pPr marL="1543050" lvl="3" indent="-171450">
              <a:buFont typeface="Symbol,Sans-Serif"/>
              <a:buChar char="•"/>
            </a:pPr>
            <a:r>
              <a:rPr lang="en-US"/>
              <a:t>Avoid conflict</a:t>
            </a:r>
          </a:p>
          <a:p>
            <a:pPr marL="1085850" lvl="2" indent="-171450">
              <a:buFont typeface="Wingdings,Sans-Serif"/>
              <a:buChar char="▪"/>
            </a:pPr>
            <a:r>
              <a:rPr lang="en-US"/>
              <a:t>Healthy</a:t>
            </a:r>
          </a:p>
          <a:p>
            <a:pPr marL="1543050" lvl="3" indent="-171450">
              <a:buFont typeface="Symbol,Sans-Serif"/>
              <a:buChar char="•"/>
            </a:pPr>
            <a:r>
              <a:rPr lang="en-US"/>
              <a:t>Learn </a:t>
            </a:r>
          </a:p>
          <a:p>
            <a:pPr marL="1543050" lvl="3" indent="-171450">
              <a:buFont typeface="Symbol,Sans-Serif"/>
              <a:buChar char="•"/>
            </a:pPr>
            <a:r>
              <a:rPr lang="en-US"/>
              <a:t>Find the truth</a:t>
            </a:r>
          </a:p>
          <a:p>
            <a:pPr marL="1543050" lvl="3" indent="-171450">
              <a:buFont typeface="Symbol,Sans-Serif"/>
              <a:buChar char="•"/>
            </a:pPr>
            <a:r>
              <a:rPr lang="en-US"/>
              <a:t>Produce positive results</a:t>
            </a:r>
          </a:p>
          <a:p>
            <a:pPr marL="1543050" lvl="3" indent="-171450">
              <a:buFont typeface="Symbol,Sans-Serif"/>
              <a:buChar char="•"/>
            </a:pPr>
            <a:r>
              <a:rPr lang="en-US"/>
              <a:t>Strengthen relationships</a:t>
            </a:r>
          </a:p>
        </p:txBody>
      </p:sp>
      <p:sp>
        <p:nvSpPr>
          <p:cNvPr id="4" name="Slide Number Placeholder 3"/>
          <p:cNvSpPr>
            <a:spLocks noGrp="1"/>
          </p:cNvSpPr>
          <p:nvPr>
            <p:ph type="sldNum" sz="quarter" idx="5"/>
          </p:nvPr>
        </p:nvSpPr>
        <p:spPr/>
        <p:txBody>
          <a:bodyPr/>
          <a:lstStyle/>
          <a:p>
            <a:fld id="{AFC34618-C0E2-41D5-88A8-DF89B53BD8B0}" type="slidenum">
              <a:rPr lang="en-US"/>
              <a:t>10</a:t>
            </a:fld>
            <a:endParaRPr lang="en-US"/>
          </a:p>
        </p:txBody>
      </p:sp>
    </p:spTree>
    <p:extLst>
      <p:ext uri="{BB962C8B-B14F-4D97-AF65-F5344CB8AC3E}">
        <p14:creationId xmlns:p14="http://schemas.microsoft.com/office/powerpoint/2010/main" val="3486621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78B89D-F095-FF20-A153-339F4E5755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2642" y="-756394"/>
            <a:ext cx="13931660" cy="8370552"/>
          </a:xfrm>
          <a:prstGeom prst="rect">
            <a:avLst/>
          </a:prstGeom>
        </p:spPr>
      </p:pic>
      <p:sp>
        <p:nvSpPr>
          <p:cNvPr id="3" name="TextBox 1">
            <a:extLst>
              <a:ext uri="{FF2B5EF4-FFF2-40B4-BE49-F238E27FC236}">
                <a16:creationId xmlns:a16="http://schemas.microsoft.com/office/drawing/2014/main" id="{A7FD4AE6-5B44-E5AC-9496-20A15FD39E92}"/>
              </a:ext>
            </a:extLst>
          </p:cNvPr>
          <p:cNvSpPr txBox="1">
            <a:spLocks noGrp="1"/>
          </p:cNvSpPr>
          <p:nvPr>
            <p:ph type="title" idx="4294967295"/>
          </p:nvPr>
        </p:nvSpPr>
        <p:spPr>
          <a:xfrm>
            <a:off x="4444982" y="1774050"/>
            <a:ext cx="3302587"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AD461"/>
                </a:solidFill>
                <a:effectLst/>
                <a:uLnTx/>
                <a:uFillTx/>
                <a:latin typeface="Montserrat Medium"/>
                <a:ea typeface="+mn-ea"/>
                <a:cs typeface="Calibri"/>
              </a:rPr>
              <a:t>Icebreaker</a:t>
            </a:r>
          </a:p>
        </p:txBody>
      </p:sp>
      <p:sp>
        <p:nvSpPr>
          <p:cNvPr id="4" name="TextBox 2">
            <a:extLst>
              <a:ext uri="{FF2B5EF4-FFF2-40B4-BE49-F238E27FC236}">
                <a16:creationId xmlns:a16="http://schemas.microsoft.com/office/drawing/2014/main" id="{EE2EEE56-7210-026A-ED34-F3F4175CF205}"/>
              </a:ext>
            </a:extLst>
          </p:cNvPr>
          <p:cNvSpPr txBox="1"/>
          <p:nvPr/>
        </p:nvSpPr>
        <p:spPr>
          <a:xfrm>
            <a:off x="4654780" y="2626415"/>
            <a:ext cx="288456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FFFFFF"/>
                </a:solidFill>
                <a:latin typeface="Montserrat Medium"/>
                <a:cs typeface="Calibri"/>
              </a:rPr>
              <a:t>Type it in the Chat!</a:t>
            </a:r>
          </a:p>
        </p:txBody>
      </p:sp>
      <p:sp>
        <p:nvSpPr>
          <p:cNvPr id="5" name="TextBox 4">
            <a:extLst>
              <a:ext uri="{FF2B5EF4-FFF2-40B4-BE49-F238E27FC236}">
                <a16:creationId xmlns:a16="http://schemas.microsoft.com/office/drawing/2014/main" id="{734ABE58-E9FD-5647-701C-262302953800}"/>
              </a:ext>
            </a:extLst>
          </p:cNvPr>
          <p:cNvSpPr txBox="1"/>
          <p:nvPr/>
        </p:nvSpPr>
        <p:spPr>
          <a:xfrm>
            <a:off x="4177228" y="3169672"/>
            <a:ext cx="3837541" cy="181588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2800">
                <a:solidFill>
                  <a:srgbClr val="FAD461"/>
                </a:solidFill>
                <a:latin typeface="Montserrat Medium"/>
                <a:cs typeface="Calibri"/>
              </a:rPr>
              <a:t>Where are you in the world and what is your favorite thing about it? </a:t>
            </a:r>
            <a:endParaRPr lang="en-US" sz="2800"/>
          </a:p>
        </p:txBody>
      </p:sp>
    </p:spTree>
    <p:extLst>
      <p:ext uri="{BB962C8B-B14F-4D97-AF65-F5344CB8AC3E}">
        <p14:creationId xmlns:p14="http://schemas.microsoft.com/office/powerpoint/2010/main" val="378565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3BF6A5C-B55D-5E16-BC2F-9F6BFA251040}"/>
              </a:ext>
              <a:ext uri="{C183D7F6-B498-43B3-948B-1728B52AA6E4}">
                <adec:decorative xmlns:adec="http://schemas.microsoft.com/office/drawing/2017/decorative" val="1"/>
              </a:ext>
            </a:extLst>
          </p:cNvPr>
          <p:cNvPicPr>
            <a:picLocks noChangeAspect="1"/>
          </p:cNvPicPr>
          <p:nvPr/>
        </p:nvPicPr>
        <p:blipFill rotWithShape="1">
          <a:blip r:embed="rId3"/>
          <a:srcRect l="8753" t="13324" r="49298" b="26374"/>
          <a:stretch/>
        </p:blipFill>
        <p:spPr>
          <a:xfrm>
            <a:off x="-310444" y="-130978"/>
            <a:ext cx="7068582" cy="6105836"/>
          </a:xfrm>
          <a:prstGeom prst="rect">
            <a:avLst/>
          </a:prstGeom>
        </p:spPr>
      </p:pic>
      <p:sp>
        <p:nvSpPr>
          <p:cNvPr id="3" name="TextBox 1">
            <a:extLst>
              <a:ext uri="{FF2B5EF4-FFF2-40B4-BE49-F238E27FC236}">
                <a16:creationId xmlns:a16="http://schemas.microsoft.com/office/drawing/2014/main" id="{46D1D1AC-B378-32B3-21D3-581B6659D4D4}"/>
              </a:ext>
            </a:extLst>
          </p:cNvPr>
          <p:cNvSpPr txBox="1">
            <a:spLocks noGrp="1"/>
          </p:cNvSpPr>
          <p:nvPr>
            <p:ph type="title" idx="4294967295"/>
          </p:nvPr>
        </p:nvSpPr>
        <p:spPr>
          <a:xfrm>
            <a:off x="5053985" y="2294609"/>
            <a:ext cx="656878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Montserrat Medium"/>
                <a:ea typeface="+mn-ea"/>
                <a:cs typeface="Calibri"/>
              </a:rPr>
              <a:t>Tool – Crucial Conversations</a:t>
            </a:r>
            <a:endParaRPr kumimoji="0" lang="en-US" sz="6000" b="1" i="0" u="none" strike="noStrike" kern="1200" cap="none" spc="0" normalizeH="0" baseline="0" noProof="0" dirty="0">
              <a:ln>
                <a:noFill/>
              </a:ln>
              <a:solidFill>
                <a:schemeClr val="tx1"/>
              </a:solidFill>
              <a:effectLst/>
              <a:uLnTx/>
              <a:uFillTx/>
              <a:latin typeface="Montserrat Medium"/>
              <a:ea typeface="+mn-ea"/>
              <a:cs typeface="Calibri"/>
            </a:endParaRPr>
          </a:p>
        </p:txBody>
      </p:sp>
    </p:spTree>
    <p:extLst>
      <p:ext uri="{BB962C8B-B14F-4D97-AF65-F5344CB8AC3E}">
        <p14:creationId xmlns:p14="http://schemas.microsoft.com/office/powerpoint/2010/main" val="1199907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F7E9BEE-BEB6-0F66-1E53-153155361E2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199543"/>
            <a:ext cx="12192000" cy="7328263"/>
          </a:xfrm>
          <a:prstGeom prst="rect">
            <a:avLst/>
          </a:prstGeom>
        </p:spPr>
      </p:pic>
      <p:sp>
        <p:nvSpPr>
          <p:cNvPr id="9" name="TextBox 7">
            <a:extLst>
              <a:ext uri="{FF2B5EF4-FFF2-40B4-BE49-F238E27FC236}">
                <a16:creationId xmlns:a16="http://schemas.microsoft.com/office/drawing/2014/main" id="{E4B2707F-58F0-44A3-92D7-9ECAAFEF5AD8}"/>
              </a:ext>
            </a:extLst>
          </p:cNvPr>
          <p:cNvSpPr txBox="1">
            <a:spLocks noGrp="1"/>
          </p:cNvSpPr>
          <p:nvPr>
            <p:ph type="title" idx="4294967295"/>
          </p:nvPr>
        </p:nvSpPr>
        <p:spPr>
          <a:xfrm>
            <a:off x="295906" y="114439"/>
            <a:ext cx="11578649"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ontserrat Medium"/>
                <a:ea typeface="+mn-ea"/>
                <a:cs typeface="Calibri"/>
              </a:rPr>
              <a:t>Having the Crucial Conversation</a:t>
            </a:r>
            <a:endParaRPr kumimoji="0" lang="en-US" sz="1800" b="1" i="0" u="none" strike="noStrike" kern="1200" cap="none" spc="0" normalizeH="0" baseline="0" noProof="0" dirty="0">
              <a:ln>
                <a:noFill/>
              </a:ln>
              <a:solidFill>
                <a:schemeClr val="tx1"/>
              </a:solidFill>
              <a:effectLst/>
              <a:uLnTx/>
              <a:uFillTx/>
              <a:latin typeface="+mn-lt"/>
              <a:ea typeface="+mn-ea"/>
              <a:cs typeface="Calibri"/>
            </a:endParaRPr>
          </a:p>
        </p:txBody>
      </p:sp>
      <p:sp>
        <p:nvSpPr>
          <p:cNvPr id="3" name="TextBox 1">
            <a:extLst>
              <a:ext uri="{FF2B5EF4-FFF2-40B4-BE49-F238E27FC236}">
                <a16:creationId xmlns:a16="http://schemas.microsoft.com/office/drawing/2014/main" id="{A1577E55-4570-418E-77DC-04F675F70086}"/>
              </a:ext>
            </a:extLst>
          </p:cNvPr>
          <p:cNvSpPr txBox="1"/>
          <p:nvPr/>
        </p:nvSpPr>
        <p:spPr>
          <a:xfrm>
            <a:off x="947236" y="1442365"/>
            <a:ext cx="2381501"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solidFill>
                  <a:schemeClr val="bg1"/>
                </a:solidFill>
                <a:latin typeface="Montserrat Medium"/>
                <a:cs typeface="Calibri"/>
              </a:rPr>
              <a:t>Share Your Facts</a:t>
            </a:r>
            <a:endParaRPr lang="en-US" sz="2400" b="1">
              <a:solidFill>
                <a:schemeClr val="bg1"/>
              </a:solidFill>
              <a:cs typeface="Calibri"/>
            </a:endParaRPr>
          </a:p>
        </p:txBody>
      </p:sp>
      <p:sp>
        <p:nvSpPr>
          <p:cNvPr id="13" name="TextBox 2">
            <a:extLst>
              <a:ext uri="{FF2B5EF4-FFF2-40B4-BE49-F238E27FC236}">
                <a16:creationId xmlns:a16="http://schemas.microsoft.com/office/drawing/2014/main" id="{4DADC72D-EA80-ED9E-95BA-370441C4E82C}"/>
              </a:ext>
            </a:extLst>
          </p:cNvPr>
          <p:cNvSpPr txBox="1"/>
          <p:nvPr/>
        </p:nvSpPr>
        <p:spPr>
          <a:xfrm>
            <a:off x="429661" y="2267307"/>
            <a:ext cx="3021838" cy="14157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sz="1400">
                <a:solidFill>
                  <a:schemeClr val="bg1"/>
                </a:solidFill>
                <a:latin typeface="Montserrat Medium"/>
                <a:cs typeface="Calibri"/>
              </a:rPr>
              <a:t>Facts provide a safe way to start a crucial conversation. Facts are usually uncontroversial and persuasive. </a:t>
            </a:r>
          </a:p>
          <a:p>
            <a:pPr algn="ctr"/>
            <a:endParaRPr lang="en-US" sz="1600">
              <a:latin typeface="Montserrat Medium" pitchFamily="2" charset="77"/>
              <a:cs typeface="Calibri"/>
            </a:endParaRPr>
          </a:p>
        </p:txBody>
      </p:sp>
      <p:sp>
        <p:nvSpPr>
          <p:cNvPr id="5" name="TextBox 3">
            <a:extLst>
              <a:ext uri="{FF2B5EF4-FFF2-40B4-BE49-F238E27FC236}">
                <a16:creationId xmlns:a16="http://schemas.microsoft.com/office/drawing/2014/main" id="{8B7E45F5-D2D5-5D74-F674-7FD83CFB7A8F}"/>
              </a:ext>
            </a:extLst>
          </p:cNvPr>
          <p:cNvSpPr txBox="1"/>
          <p:nvPr/>
        </p:nvSpPr>
        <p:spPr>
          <a:xfrm>
            <a:off x="4799832" y="1714151"/>
            <a:ext cx="261341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solidFill>
                  <a:schemeClr val="bg1"/>
                </a:solidFill>
                <a:latin typeface="Montserrat Medium"/>
                <a:cs typeface="Calibri"/>
              </a:rPr>
              <a:t>Tell Your Story</a:t>
            </a:r>
            <a:endParaRPr lang="en-US" b="1">
              <a:solidFill>
                <a:schemeClr val="bg1"/>
              </a:solidFill>
              <a:cs typeface="Calibri" panose="020F0502020204030204"/>
            </a:endParaRPr>
          </a:p>
        </p:txBody>
      </p:sp>
      <p:sp>
        <p:nvSpPr>
          <p:cNvPr id="14" name="TextBox 2">
            <a:extLst>
              <a:ext uri="{FF2B5EF4-FFF2-40B4-BE49-F238E27FC236}">
                <a16:creationId xmlns:a16="http://schemas.microsoft.com/office/drawing/2014/main" id="{79C9B777-A0B2-C3BC-C8BB-27A31A7FD6F5}"/>
              </a:ext>
            </a:extLst>
          </p:cNvPr>
          <p:cNvSpPr txBox="1"/>
          <p:nvPr/>
        </p:nvSpPr>
        <p:spPr>
          <a:xfrm>
            <a:off x="4383226" y="2178959"/>
            <a:ext cx="3021838" cy="14927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sz="1300">
                <a:solidFill>
                  <a:schemeClr val="bg1"/>
                </a:solidFill>
                <a:latin typeface="Montserrat Medium"/>
                <a:cs typeface="Calibri"/>
              </a:rPr>
              <a:t>Provide your interpretation of the facts and the conclusion you drew from them to add meaning to the facts. Keep an eye on conversational safety. </a:t>
            </a:r>
          </a:p>
          <a:p>
            <a:pPr algn="ctr"/>
            <a:endParaRPr lang="en-US" sz="1300">
              <a:latin typeface="Montserrat Medium" pitchFamily="2" charset="77"/>
              <a:cs typeface="Calibri"/>
            </a:endParaRPr>
          </a:p>
        </p:txBody>
      </p:sp>
      <p:sp>
        <p:nvSpPr>
          <p:cNvPr id="7" name="TextBox 5">
            <a:extLst>
              <a:ext uri="{FF2B5EF4-FFF2-40B4-BE49-F238E27FC236}">
                <a16:creationId xmlns:a16="http://schemas.microsoft.com/office/drawing/2014/main" id="{63B003EB-C90A-0F3B-5960-2137721C486F}"/>
              </a:ext>
            </a:extLst>
          </p:cNvPr>
          <p:cNvSpPr txBox="1"/>
          <p:nvPr/>
        </p:nvSpPr>
        <p:spPr>
          <a:xfrm>
            <a:off x="8686377" y="1504325"/>
            <a:ext cx="2624458"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Montserrat Medium"/>
                <a:cs typeface="Calibri"/>
              </a:rPr>
              <a:t>Ask for Their Perspective</a:t>
            </a:r>
            <a:endParaRPr lang="en-US" sz="2000" b="1">
              <a:solidFill>
                <a:schemeClr val="bg1"/>
              </a:solidFill>
              <a:cs typeface="Calibri" panose="020F0502020204030204"/>
            </a:endParaRPr>
          </a:p>
        </p:txBody>
      </p:sp>
      <p:sp>
        <p:nvSpPr>
          <p:cNvPr id="15" name="TextBox 2">
            <a:extLst>
              <a:ext uri="{FF2B5EF4-FFF2-40B4-BE49-F238E27FC236}">
                <a16:creationId xmlns:a16="http://schemas.microsoft.com/office/drawing/2014/main" id="{40FD07FB-298B-75A7-85D2-FD8F9403814B}"/>
              </a:ext>
            </a:extLst>
          </p:cNvPr>
          <p:cNvSpPr txBox="1"/>
          <p:nvPr/>
        </p:nvSpPr>
        <p:spPr>
          <a:xfrm>
            <a:off x="8314704" y="2178959"/>
            <a:ext cx="3021838" cy="163121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gn="ctr"/>
            <a:r>
              <a:rPr lang="en-US" sz="1400">
                <a:solidFill>
                  <a:schemeClr val="bg1"/>
                </a:solidFill>
                <a:latin typeface="Montserrat Medium"/>
                <a:cs typeface="Calibri"/>
              </a:rPr>
              <a:t>Once you've shared your facts and stories, ask the other person for theirs to create shared meaning. Carefully listen and be open to learning.</a:t>
            </a:r>
          </a:p>
          <a:p>
            <a:pPr algn="ctr"/>
            <a:endParaRPr lang="en-US" sz="1600">
              <a:latin typeface="Montserrat Medium" pitchFamily="2" charset="77"/>
              <a:cs typeface="Calibri"/>
            </a:endParaRPr>
          </a:p>
        </p:txBody>
      </p:sp>
      <p:sp>
        <p:nvSpPr>
          <p:cNvPr id="17" name="TextBox 16">
            <a:extLst>
              <a:ext uri="{FF2B5EF4-FFF2-40B4-BE49-F238E27FC236}">
                <a16:creationId xmlns:a16="http://schemas.microsoft.com/office/drawing/2014/main" id="{6A397F86-CBFA-23E3-C43F-E4EF9D55C74D}"/>
              </a:ext>
            </a:extLst>
          </p:cNvPr>
          <p:cNvSpPr txBox="1"/>
          <p:nvPr/>
        </p:nvSpPr>
        <p:spPr>
          <a:xfrm>
            <a:off x="1022626" y="4185109"/>
            <a:ext cx="101666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cs typeface="Calibri"/>
              </a:rPr>
              <a:t>Use exploratory language to have the conversation. </a:t>
            </a:r>
            <a:endParaRPr lang="en-US" b="1">
              <a:cs typeface="Calibri"/>
            </a:endParaRPr>
          </a:p>
        </p:txBody>
      </p:sp>
      <p:sp>
        <p:nvSpPr>
          <p:cNvPr id="19" name="TextBox 18">
            <a:extLst>
              <a:ext uri="{FF2B5EF4-FFF2-40B4-BE49-F238E27FC236}">
                <a16:creationId xmlns:a16="http://schemas.microsoft.com/office/drawing/2014/main" id="{1A3B6B42-F1AF-0CC6-646B-1C2258BAA8E1}"/>
              </a:ext>
            </a:extLst>
          </p:cNvPr>
          <p:cNvSpPr txBox="1"/>
          <p:nvPr/>
        </p:nvSpPr>
        <p:spPr>
          <a:xfrm>
            <a:off x="1044713" y="4691269"/>
            <a:ext cx="10166626"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Montserrat Medium"/>
                <a:cs typeface="Calibri"/>
              </a:rPr>
              <a:t> "Can I share something with you that's been on my mind?" </a:t>
            </a:r>
            <a:endParaRPr lang="en-US">
              <a:latin typeface="Calibri" panose="020F0502020204030204"/>
              <a:ea typeface="Calibri" panose="020F0502020204030204"/>
              <a:cs typeface="Calibri"/>
            </a:endParaRPr>
          </a:p>
          <a:p>
            <a:pPr algn="ctr"/>
            <a:r>
              <a:rPr lang="en-US">
                <a:latin typeface="Montserrat Medium"/>
                <a:cs typeface="Calibri"/>
              </a:rPr>
              <a:t>"Would now be a good time to catch up with you about ________?" </a:t>
            </a:r>
          </a:p>
          <a:p>
            <a:pPr algn="ctr"/>
            <a:r>
              <a:rPr lang="en-US">
                <a:latin typeface="Montserrat Medium"/>
                <a:cs typeface="Calibri"/>
              </a:rPr>
              <a:t>"I'm wondering if this means that _____________" </a:t>
            </a:r>
          </a:p>
          <a:p>
            <a:pPr algn="ctr"/>
            <a:r>
              <a:rPr lang="en-US">
                <a:latin typeface="Montserrat Medium"/>
                <a:cs typeface="Calibri"/>
              </a:rPr>
              <a:t>"I feel like the impact it's having on me (or/and) us is _________" </a:t>
            </a:r>
          </a:p>
          <a:p>
            <a:pPr algn="ctr"/>
            <a:r>
              <a:rPr lang="en-US">
                <a:latin typeface="Montserrat Medium"/>
                <a:cs typeface="Calibri"/>
              </a:rPr>
              <a:t>" I realize I'm only seeing it from my point of view. It's important to me to hear yours."</a:t>
            </a:r>
          </a:p>
          <a:p>
            <a:pPr algn="ctr"/>
            <a:r>
              <a:rPr lang="en-US">
                <a:latin typeface="Montserrat Medium"/>
                <a:cs typeface="Calibri"/>
              </a:rPr>
              <a:t>" Our relationship is important to me. Can you help me understand?" </a:t>
            </a:r>
          </a:p>
          <a:p>
            <a:pPr algn="ctr"/>
            <a:endParaRPr lang="en-US">
              <a:latin typeface="Montserrat Medium"/>
              <a:cs typeface="Calibri"/>
            </a:endParaRPr>
          </a:p>
          <a:p>
            <a:pPr algn="ctr"/>
            <a:endParaRPr lang="en-US">
              <a:latin typeface="Montserrat Medium"/>
              <a:cs typeface="Calibri"/>
            </a:endParaRPr>
          </a:p>
        </p:txBody>
      </p:sp>
      <p:sp>
        <p:nvSpPr>
          <p:cNvPr id="12" name="TextBox 11">
            <a:extLst>
              <a:ext uri="{FF2B5EF4-FFF2-40B4-BE49-F238E27FC236}">
                <a16:creationId xmlns:a16="http://schemas.microsoft.com/office/drawing/2014/main" id="{93D7C9DC-9C63-323D-F46E-C70AB3E27A46}"/>
              </a:ext>
            </a:extLst>
          </p:cNvPr>
          <p:cNvSpPr txBox="1"/>
          <p:nvPr/>
        </p:nvSpPr>
        <p:spPr>
          <a:xfrm>
            <a:off x="6793304" y="6555132"/>
            <a:ext cx="539363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400" b="1">
                <a:latin typeface="Montserrat Medium"/>
                <a:cs typeface="Calibri"/>
              </a:rPr>
              <a:t>(Patterson et al., 2012)</a:t>
            </a:r>
            <a:endParaRPr lang="en-US" b="1">
              <a:latin typeface="Montserrat Medium"/>
              <a:cs typeface="Calibri"/>
            </a:endParaRPr>
          </a:p>
        </p:txBody>
      </p:sp>
      <p:sp>
        <p:nvSpPr>
          <p:cNvPr id="21" name="Rectangle: Rounded Corners 20">
            <a:extLst>
              <a:ext uri="{FF2B5EF4-FFF2-40B4-BE49-F238E27FC236}">
                <a16:creationId xmlns:a16="http://schemas.microsoft.com/office/drawing/2014/main" id="{8AC47587-800F-D654-D619-2BA7CCD36C24}"/>
              </a:ext>
              <a:ext uri="{C183D7F6-B498-43B3-948B-1728B52AA6E4}">
                <adec:decorative xmlns:adec="http://schemas.microsoft.com/office/drawing/2017/decorative" val="1"/>
              </a:ext>
            </a:extLst>
          </p:cNvPr>
          <p:cNvSpPr/>
          <p:nvPr/>
        </p:nvSpPr>
        <p:spPr>
          <a:xfrm>
            <a:off x="1022441" y="4137255"/>
            <a:ext cx="10168282" cy="2415297"/>
          </a:xfrm>
          <a:prstGeom prst="round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C013D868-643C-265C-3783-77396FA08AC6}"/>
              </a:ext>
              <a:ext uri="{C183D7F6-B498-43B3-948B-1728B52AA6E4}">
                <adec:decorative xmlns:adec="http://schemas.microsoft.com/office/drawing/2017/decorative" val="1"/>
              </a:ext>
            </a:extLst>
          </p:cNvPr>
          <p:cNvCxnSpPr/>
          <p:nvPr/>
        </p:nvCxnSpPr>
        <p:spPr>
          <a:xfrm flipV="1">
            <a:off x="2456898" y="4604483"/>
            <a:ext cx="7419006" cy="24295"/>
          </a:xfrm>
          <a:prstGeom prst="straightConnector1">
            <a:avLst/>
          </a:prstGeom>
          <a:ln w="28575">
            <a:solidFill>
              <a:srgbClr val="FAD4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794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105B8-856D-95F5-F038-C5DFCBC24E2D}"/>
              </a:ext>
            </a:extLst>
          </p:cNvPr>
          <p:cNvSpPr txBox="1">
            <a:spLocks noGrp="1"/>
          </p:cNvSpPr>
          <p:nvPr>
            <p:ph type="title" idx="4294967295"/>
          </p:nvPr>
        </p:nvSpPr>
        <p:spPr>
          <a:xfrm>
            <a:off x="3799376" y="82966"/>
            <a:ext cx="507363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Montserrat Medium"/>
                <a:ea typeface="+mn-ea"/>
                <a:cs typeface="Calibri"/>
              </a:rPr>
              <a:t>Creating Safety</a:t>
            </a:r>
          </a:p>
        </p:txBody>
      </p:sp>
      <p:sp>
        <p:nvSpPr>
          <p:cNvPr id="3" name="Title 1">
            <a:extLst>
              <a:ext uri="{FF2B5EF4-FFF2-40B4-BE49-F238E27FC236}">
                <a16:creationId xmlns:a16="http://schemas.microsoft.com/office/drawing/2014/main" id="{891E0A7B-BA08-07A6-8D9B-782CF09EEFC1}"/>
              </a:ext>
            </a:extLst>
          </p:cNvPr>
          <p:cNvSpPr>
            <a:spLocks noGrp="1"/>
          </p:cNvSpPr>
          <p:nvPr/>
        </p:nvSpPr>
        <p:spPr>
          <a:xfrm>
            <a:off x="2585739" y="950035"/>
            <a:ext cx="7025364" cy="39840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spcBef>
                <a:spcPts val="1000"/>
              </a:spcBef>
            </a:pPr>
            <a:r>
              <a:rPr lang="en-US" sz="1600" b="1">
                <a:latin typeface="Montserrat Medium"/>
                <a:cs typeface="Calibri"/>
              </a:rPr>
              <a:t>When someone doesn't feel safe during a conversation they will.....</a:t>
            </a:r>
            <a:endParaRPr lang="en-US"/>
          </a:p>
        </p:txBody>
      </p:sp>
      <p:sp>
        <p:nvSpPr>
          <p:cNvPr id="14" name="Title 1">
            <a:extLst>
              <a:ext uri="{FF2B5EF4-FFF2-40B4-BE49-F238E27FC236}">
                <a16:creationId xmlns:a16="http://schemas.microsoft.com/office/drawing/2014/main" id="{31EDAFF4-0FB5-634E-0F52-1F4AEDECD95E}"/>
              </a:ext>
            </a:extLst>
          </p:cNvPr>
          <p:cNvSpPr>
            <a:spLocks noGrp="1"/>
          </p:cNvSpPr>
          <p:nvPr/>
        </p:nvSpPr>
        <p:spPr>
          <a:xfrm>
            <a:off x="5404689" y="1346782"/>
            <a:ext cx="1390327" cy="40781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lnSpc>
                <a:spcPct val="90000"/>
              </a:lnSpc>
              <a:spcBef>
                <a:spcPts val="1000"/>
              </a:spcBef>
            </a:pPr>
            <a:r>
              <a:rPr lang="en-US" sz="2000" b="1">
                <a:latin typeface="Montserrat Medium"/>
                <a:cs typeface="Calibri"/>
              </a:rPr>
              <a:t>CHOOSE</a:t>
            </a:r>
            <a:endParaRPr lang="en-US" sz="2000"/>
          </a:p>
        </p:txBody>
      </p:sp>
      <p:sp>
        <p:nvSpPr>
          <p:cNvPr id="31" name="Oval 30">
            <a:extLst>
              <a:ext uri="{FF2B5EF4-FFF2-40B4-BE49-F238E27FC236}">
                <a16:creationId xmlns:a16="http://schemas.microsoft.com/office/drawing/2014/main" id="{FE19DAC8-964B-E690-7FDF-E2F35C234A2E}"/>
              </a:ext>
              <a:ext uri="{C183D7F6-B498-43B3-948B-1728B52AA6E4}">
                <adec:decorative xmlns:adec="http://schemas.microsoft.com/office/drawing/2017/decorative" val="1"/>
              </a:ext>
            </a:extLst>
          </p:cNvPr>
          <p:cNvSpPr/>
          <p:nvPr/>
        </p:nvSpPr>
        <p:spPr>
          <a:xfrm>
            <a:off x="6546573" y="4065594"/>
            <a:ext cx="2635300" cy="2515458"/>
          </a:xfrm>
          <a:prstGeom prst="ellipse">
            <a:avLst/>
          </a:prstGeom>
          <a:noFill/>
          <a:ln w="57150">
            <a:solidFill>
              <a:srgbClr val="1973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4B75AA5-7EB7-9079-BAAD-88B475205DBE}"/>
              </a:ext>
              <a:ext uri="{C183D7F6-B498-43B3-948B-1728B52AA6E4}">
                <adec:decorative xmlns:adec="http://schemas.microsoft.com/office/drawing/2017/decorative" val="1"/>
              </a:ext>
            </a:extLst>
          </p:cNvPr>
          <p:cNvSpPr/>
          <p:nvPr/>
        </p:nvSpPr>
        <p:spPr>
          <a:xfrm>
            <a:off x="3366052" y="4065594"/>
            <a:ext cx="2635300" cy="2515458"/>
          </a:xfrm>
          <a:prstGeom prst="ellipse">
            <a:avLst/>
          </a:prstGeom>
          <a:noFill/>
          <a:ln w="57150">
            <a:solidFill>
              <a:srgbClr val="6ABF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228A272-D4BC-880E-77C2-9425E50CA8E7}"/>
              </a:ext>
              <a:ext uri="{C183D7F6-B498-43B3-948B-1728B52AA6E4}">
                <adec:decorative xmlns:adec="http://schemas.microsoft.com/office/drawing/2017/decorative" val="1"/>
              </a:ext>
            </a:extLst>
          </p:cNvPr>
          <p:cNvSpPr/>
          <p:nvPr/>
        </p:nvSpPr>
        <p:spPr>
          <a:xfrm>
            <a:off x="3774661" y="1348899"/>
            <a:ext cx="1928518" cy="1919111"/>
          </a:xfrm>
          <a:prstGeom prst="ellipse">
            <a:avLst/>
          </a:prstGeom>
          <a:solidFill>
            <a:srgbClr val="FF8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F6C9761-E6BC-60D3-5993-7240DD221C4B}"/>
              </a:ext>
              <a:ext uri="{C183D7F6-B498-43B3-948B-1728B52AA6E4}">
                <adec:decorative xmlns:adec="http://schemas.microsoft.com/office/drawing/2017/decorative" val="1"/>
              </a:ext>
            </a:extLst>
          </p:cNvPr>
          <p:cNvSpPr/>
          <p:nvPr/>
        </p:nvSpPr>
        <p:spPr>
          <a:xfrm>
            <a:off x="6502809" y="1348899"/>
            <a:ext cx="1928518" cy="1919111"/>
          </a:xfrm>
          <a:prstGeom prst="ellipse">
            <a:avLst/>
          </a:prstGeom>
          <a:solidFill>
            <a:srgbClr val="FF83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68ED1E2-B1BE-1F9E-B48B-31FE37E2561D}"/>
              </a:ext>
              <a:ext uri="{C183D7F6-B498-43B3-948B-1728B52AA6E4}">
                <adec:decorative xmlns:adec="http://schemas.microsoft.com/office/drawing/2017/decorative" val="1"/>
              </a:ext>
            </a:extLst>
          </p:cNvPr>
          <p:cNvSpPr/>
          <p:nvPr/>
        </p:nvSpPr>
        <p:spPr>
          <a:xfrm>
            <a:off x="3906364" y="1518232"/>
            <a:ext cx="1674518" cy="1589852"/>
          </a:xfrm>
          <a:prstGeom prst="ellipse">
            <a:avLst/>
          </a:prstGeom>
          <a:solidFill>
            <a:srgbClr val="FAD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
            <a:extLst>
              <a:ext uri="{FF2B5EF4-FFF2-40B4-BE49-F238E27FC236}">
                <a16:creationId xmlns:a16="http://schemas.microsoft.com/office/drawing/2014/main" id="{C645ED30-97A4-FA93-366C-9BE3B65F2436}"/>
              </a:ext>
            </a:extLst>
          </p:cNvPr>
          <p:cNvSpPr txBox="1"/>
          <p:nvPr/>
        </p:nvSpPr>
        <p:spPr>
          <a:xfrm>
            <a:off x="3830811" y="1817844"/>
            <a:ext cx="181828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atin typeface="Montserrat Medium"/>
                <a:cs typeface="Calibri"/>
              </a:rPr>
              <a:t>Silence</a:t>
            </a:r>
          </a:p>
        </p:txBody>
      </p:sp>
      <p:sp>
        <p:nvSpPr>
          <p:cNvPr id="21" name="TextBox 2">
            <a:extLst>
              <a:ext uri="{FF2B5EF4-FFF2-40B4-BE49-F238E27FC236}">
                <a16:creationId xmlns:a16="http://schemas.microsoft.com/office/drawing/2014/main" id="{FD526461-86F6-7366-298C-B1B414E20BF3}"/>
              </a:ext>
            </a:extLst>
          </p:cNvPr>
          <p:cNvSpPr txBox="1"/>
          <p:nvPr/>
        </p:nvSpPr>
        <p:spPr>
          <a:xfrm>
            <a:off x="3827780" y="2214544"/>
            <a:ext cx="181564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rgbClr val="000000"/>
                </a:solidFill>
                <a:latin typeface="Montserrat Medium"/>
                <a:cs typeface="Calibri"/>
              </a:rPr>
              <a:t>Sarcasm, avoiding, withdrawing, etc.</a:t>
            </a:r>
            <a:endParaRPr lang="en-US" sz="1200">
              <a:latin typeface="Montserrat Medium" pitchFamily="2" charset="77"/>
              <a:cs typeface="Calibri"/>
            </a:endParaRPr>
          </a:p>
        </p:txBody>
      </p:sp>
      <p:sp>
        <p:nvSpPr>
          <p:cNvPr id="19" name="Oval 18">
            <a:extLst>
              <a:ext uri="{FF2B5EF4-FFF2-40B4-BE49-F238E27FC236}">
                <a16:creationId xmlns:a16="http://schemas.microsoft.com/office/drawing/2014/main" id="{6F56C975-D89B-3141-B8CB-8D5653448648}"/>
              </a:ext>
              <a:ext uri="{C183D7F6-B498-43B3-948B-1728B52AA6E4}">
                <adec:decorative xmlns:adec="http://schemas.microsoft.com/office/drawing/2017/decorative" val="1"/>
              </a:ext>
            </a:extLst>
          </p:cNvPr>
          <p:cNvSpPr/>
          <p:nvPr/>
        </p:nvSpPr>
        <p:spPr>
          <a:xfrm>
            <a:off x="6634512" y="1518232"/>
            <a:ext cx="1674518" cy="1589852"/>
          </a:xfrm>
          <a:prstGeom prst="ellipse">
            <a:avLst/>
          </a:prstGeom>
          <a:solidFill>
            <a:srgbClr val="FAD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
            <a:extLst>
              <a:ext uri="{FF2B5EF4-FFF2-40B4-BE49-F238E27FC236}">
                <a16:creationId xmlns:a16="http://schemas.microsoft.com/office/drawing/2014/main" id="{CCE48F76-066B-2642-F31B-6D0C0EADE17E}"/>
              </a:ext>
            </a:extLst>
          </p:cNvPr>
          <p:cNvSpPr txBox="1"/>
          <p:nvPr/>
        </p:nvSpPr>
        <p:spPr>
          <a:xfrm>
            <a:off x="6596589" y="1817844"/>
            <a:ext cx="181828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latin typeface="Montserrat Medium"/>
                <a:cs typeface="Calibri"/>
              </a:rPr>
              <a:t>Violence</a:t>
            </a:r>
            <a:endParaRPr lang="en-US" sz="2400">
              <a:cs typeface="Calibri"/>
            </a:endParaRPr>
          </a:p>
        </p:txBody>
      </p:sp>
      <p:sp>
        <p:nvSpPr>
          <p:cNvPr id="22" name="TextBox 2">
            <a:extLst>
              <a:ext uri="{FF2B5EF4-FFF2-40B4-BE49-F238E27FC236}">
                <a16:creationId xmlns:a16="http://schemas.microsoft.com/office/drawing/2014/main" id="{D0BA7CFD-B79E-D81E-6B85-2BC5D0472503}"/>
              </a:ext>
            </a:extLst>
          </p:cNvPr>
          <p:cNvSpPr txBox="1"/>
          <p:nvPr/>
        </p:nvSpPr>
        <p:spPr>
          <a:xfrm>
            <a:off x="6584150" y="2167507"/>
            <a:ext cx="181564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Montserrat Medium"/>
                <a:cs typeface="Calibri"/>
              </a:rPr>
              <a:t>Controlling, labelling, attacking, etc. </a:t>
            </a:r>
          </a:p>
        </p:txBody>
      </p:sp>
      <p:sp>
        <p:nvSpPr>
          <p:cNvPr id="2" name="Title 1">
            <a:extLst>
              <a:ext uri="{FF2B5EF4-FFF2-40B4-BE49-F238E27FC236}">
                <a16:creationId xmlns:a16="http://schemas.microsoft.com/office/drawing/2014/main" id="{D4391800-B8C6-3C21-E783-2E87BA5BD437}"/>
              </a:ext>
            </a:extLst>
          </p:cNvPr>
          <p:cNvSpPr>
            <a:spLocks noGrp="1"/>
          </p:cNvSpPr>
          <p:nvPr/>
        </p:nvSpPr>
        <p:spPr>
          <a:xfrm>
            <a:off x="476435" y="3501078"/>
            <a:ext cx="11718841" cy="39840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90000"/>
              </a:lnSpc>
              <a:spcBef>
                <a:spcPts val="1000"/>
              </a:spcBef>
            </a:pPr>
            <a:r>
              <a:rPr lang="en-US" sz="2800">
                <a:latin typeface="Montserrat Medium"/>
                <a:cs typeface="Calibri"/>
              </a:rPr>
              <a:t>Pause the conversation and </a:t>
            </a:r>
            <a:r>
              <a:rPr lang="en-US" sz="2800" b="1">
                <a:latin typeface="Montserrat Medium"/>
                <a:cs typeface="Calibri"/>
              </a:rPr>
              <a:t>Build Back Safety with ...</a:t>
            </a:r>
            <a:endParaRPr lang="en-US"/>
          </a:p>
        </p:txBody>
      </p:sp>
      <p:sp>
        <p:nvSpPr>
          <p:cNvPr id="9" name="Oval 8">
            <a:extLst>
              <a:ext uri="{FF2B5EF4-FFF2-40B4-BE49-F238E27FC236}">
                <a16:creationId xmlns:a16="http://schemas.microsoft.com/office/drawing/2014/main" id="{772DF42B-C3E7-E7C2-B482-9EB56AA7B049}"/>
              </a:ext>
              <a:ext uri="{C183D7F6-B498-43B3-948B-1728B52AA6E4}">
                <adec:decorative xmlns:adec="http://schemas.microsoft.com/office/drawing/2017/decorative" val="1"/>
              </a:ext>
            </a:extLst>
          </p:cNvPr>
          <p:cNvSpPr/>
          <p:nvPr/>
        </p:nvSpPr>
        <p:spPr>
          <a:xfrm>
            <a:off x="1687443" y="4076638"/>
            <a:ext cx="2635300" cy="2515458"/>
          </a:xfrm>
          <a:prstGeom prst="ellipse">
            <a:avLst/>
          </a:prstGeom>
          <a:solidFill>
            <a:srgbClr val="1973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
            <a:extLst>
              <a:ext uri="{FF2B5EF4-FFF2-40B4-BE49-F238E27FC236}">
                <a16:creationId xmlns:a16="http://schemas.microsoft.com/office/drawing/2014/main" id="{25332B38-336B-8BD7-B7AE-92B41E4DC440}"/>
              </a:ext>
            </a:extLst>
          </p:cNvPr>
          <p:cNvSpPr txBox="1"/>
          <p:nvPr/>
        </p:nvSpPr>
        <p:spPr>
          <a:xfrm>
            <a:off x="2085941" y="4192191"/>
            <a:ext cx="181828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Montserrat Medium"/>
                <a:cs typeface="Calibri"/>
              </a:rPr>
              <a:t>Mutual Purpose</a:t>
            </a:r>
            <a:endParaRPr lang="en-US" sz="2000">
              <a:solidFill>
                <a:schemeClr val="bg1"/>
              </a:solidFill>
              <a:cs typeface="Calibri"/>
            </a:endParaRPr>
          </a:p>
        </p:txBody>
      </p:sp>
      <p:sp>
        <p:nvSpPr>
          <p:cNvPr id="26" name="TextBox 2">
            <a:extLst>
              <a:ext uri="{FF2B5EF4-FFF2-40B4-BE49-F238E27FC236}">
                <a16:creationId xmlns:a16="http://schemas.microsoft.com/office/drawing/2014/main" id="{9EB9F1A5-7565-AB08-2597-95DC1CDD0DEB}"/>
              </a:ext>
            </a:extLst>
          </p:cNvPr>
          <p:cNvSpPr txBox="1"/>
          <p:nvPr/>
        </p:nvSpPr>
        <p:spPr>
          <a:xfrm>
            <a:off x="2093953" y="4942283"/>
            <a:ext cx="1815645" cy="15081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solidFill>
                  <a:schemeClr val="bg1"/>
                </a:solidFill>
                <a:latin typeface="Montserrat Medium"/>
                <a:cs typeface="Calibri"/>
              </a:rPr>
              <a:t>I care about your goals.... </a:t>
            </a:r>
          </a:p>
          <a:p>
            <a:pPr algn="ctr"/>
            <a:r>
              <a:rPr lang="en-US" sz="1200">
                <a:solidFill>
                  <a:schemeClr val="bg1"/>
                </a:solidFill>
                <a:latin typeface="Montserrat Medium"/>
                <a:cs typeface="Calibri"/>
              </a:rPr>
              <a:t>We have the same goals.... </a:t>
            </a:r>
          </a:p>
          <a:p>
            <a:pPr algn="ctr"/>
            <a:endParaRPr lang="en-US" sz="1200">
              <a:solidFill>
                <a:schemeClr val="bg1"/>
              </a:solidFill>
              <a:latin typeface="Montserrat Medium"/>
              <a:cs typeface="Calibri"/>
            </a:endParaRPr>
          </a:p>
          <a:p>
            <a:pPr algn="ctr"/>
            <a:r>
              <a:rPr lang="en-US" sz="1600" b="1">
                <a:solidFill>
                  <a:schemeClr val="bg1"/>
                </a:solidFill>
                <a:latin typeface="Montserrat Medium"/>
                <a:cs typeface="Calibri"/>
              </a:rPr>
              <a:t>Express your Intent</a:t>
            </a:r>
          </a:p>
        </p:txBody>
      </p:sp>
      <p:sp>
        <p:nvSpPr>
          <p:cNvPr id="11" name="Oval 10">
            <a:extLst>
              <a:ext uri="{FF2B5EF4-FFF2-40B4-BE49-F238E27FC236}">
                <a16:creationId xmlns:a16="http://schemas.microsoft.com/office/drawing/2014/main" id="{EAF28C87-D72F-773B-7082-62032AB082E1}"/>
              </a:ext>
              <a:ext uri="{C183D7F6-B498-43B3-948B-1728B52AA6E4}">
                <adec:decorative xmlns:adec="http://schemas.microsoft.com/office/drawing/2017/decorative" val="1"/>
              </a:ext>
            </a:extLst>
          </p:cNvPr>
          <p:cNvSpPr/>
          <p:nvPr/>
        </p:nvSpPr>
        <p:spPr>
          <a:xfrm>
            <a:off x="4945269" y="4087681"/>
            <a:ext cx="2635300" cy="2515458"/>
          </a:xfrm>
          <a:prstGeom prst="ellipse">
            <a:avLst/>
          </a:prstGeom>
          <a:solidFill>
            <a:srgbClr val="1973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
            <a:extLst>
              <a:ext uri="{FF2B5EF4-FFF2-40B4-BE49-F238E27FC236}">
                <a16:creationId xmlns:a16="http://schemas.microsoft.com/office/drawing/2014/main" id="{8B0E291B-347D-F7C2-6076-8CC2D31DEB8A}"/>
              </a:ext>
            </a:extLst>
          </p:cNvPr>
          <p:cNvSpPr txBox="1"/>
          <p:nvPr/>
        </p:nvSpPr>
        <p:spPr>
          <a:xfrm>
            <a:off x="5343767" y="4206286"/>
            <a:ext cx="181828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Montserrat Medium"/>
                <a:cs typeface="Calibri"/>
              </a:rPr>
              <a:t>Mutual Respect</a:t>
            </a:r>
            <a:endParaRPr lang="en-US" sz="2000">
              <a:solidFill>
                <a:schemeClr val="bg1"/>
              </a:solidFill>
              <a:cs typeface="Calibri"/>
            </a:endParaRPr>
          </a:p>
        </p:txBody>
      </p:sp>
      <p:sp>
        <p:nvSpPr>
          <p:cNvPr id="29" name="TextBox 2">
            <a:extLst>
              <a:ext uri="{FF2B5EF4-FFF2-40B4-BE49-F238E27FC236}">
                <a16:creationId xmlns:a16="http://schemas.microsoft.com/office/drawing/2014/main" id="{C102B3FE-57A4-BD65-93DD-981D0FD2A00B}"/>
              </a:ext>
            </a:extLst>
          </p:cNvPr>
          <p:cNvSpPr txBox="1"/>
          <p:nvPr/>
        </p:nvSpPr>
        <p:spPr>
          <a:xfrm>
            <a:off x="5064648" y="4821822"/>
            <a:ext cx="2389905" cy="154914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500"/>
              </a:spcAft>
            </a:pPr>
            <a:r>
              <a:rPr lang="en-US" sz="1200">
                <a:solidFill>
                  <a:schemeClr val="bg1"/>
                </a:solidFill>
                <a:latin typeface="Montserrat Medium"/>
                <a:cs typeface="Calibri"/>
              </a:rPr>
              <a:t>I care about you... </a:t>
            </a:r>
            <a:endParaRPr lang="en-US">
              <a:solidFill>
                <a:schemeClr val="bg1"/>
              </a:solidFill>
              <a:cs typeface="Calibri" panose="020F0502020204030204"/>
            </a:endParaRPr>
          </a:p>
          <a:p>
            <a:pPr algn="ctr">
              <a:spcAft>
                <a:spcPts val="500"/>
              </a:spcAft>
            </a:pPr>
            <a:r>
              <a:rPr lang="en-US" sz="1200">
                <a:solidFill>
                  <a:schemeClr val="bg1"/>
                </a:solidFill>
                <a:latin typeface="Montserrat Medium"/>
                <a:cs typeface="Calibri"/>
              </a:rPr>
              <a:t>I care and want you to be successful.... </a:t>
            </a:r>
          </a:p>
          <a:p>
            <a:pPr algn="ctr">
              <a:spcAft>
                <a:spcPts val="1000"/>
              </a:spcAft>
            </a:pPr>
            <a:r>
              <a:rPr lang="en-US" sz="1200">
                <a:solidFill>
                  <a:schemeClr val="bg1"/>
                </a:solidFill>
                <a:latin typeface="Montserrat Medium"/>
                <a:cs typeface="Calibri"/>
              </a:rPr>
              <a:t>Our relationship is important to me... </a:t>
            </a:r>
          </a:p>
          <a:p>
            <a:pPr algn="ctr">
              <a:spcAft>
                <a:spcPts val="1000"/>
              </a:spcAft>
            </a:pPr>
            <a:r>
              <a:rPr lang="en-US" b="1">
                <a:solidFill>
                  <a:schemeClr val="bg1"/>
                </a:solidFill>
                <a:latin typeface="Montserrat Medium"/>
                <a:cs typeface="Calibri"/>
              </a:rPr>
              <a:t>Clarify Content</a:t>
            </a:r>
          </a:p>
        </p:txBody>
      </p:sp>
      <p:sp>
        <p:nvSpPr>
          <p:cNvPr id="20" name="Oval 19">
            <a:extLst>
              <a:ext uri="{FF2B5EF4-FFF2-40B4-BE49-F238E27FC236}">
                <a16:creationId xmlns:a16="http://schemas.microsoft.com/office/drawing/2014/main" id="{4E20EE42-8E54-98E9-B995-E89C1B97AD16}"/>
              </a:ext>
              <a:ext uri="{C183D7F6-B498-43B3-948B-1728B52AA6E4}">
                <adec:decorative xmlns:adec="http://schemas.microsoft.com/office/drawing/2017/decorative" val="1"/>
              </a:ext>
            </a:extLst>
          </p:cNvPr>
          <p:cNvSpPr/>
          <p:nvPr/>
        </p:nvSpPr>
        <p:spPr>
          <a:xfrm>
            <a:off x="8247269" y="4065594"/>
            <a:ext cx="2635300" cy="2515458"/>
          </a:xfrm>
          <a:prstGeom prst="ellipse">
            <a:avLst/>
          </a:prstGeom>
          <a:solidFill>
            <a:srgbClr val="6ABF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1">
            <a:extLst>
              <a:ext uri="{FF2B5EF4-FFF2-40B4-BE49-F238E27FC236}">
                <a16:creationId xmlns:a16="http://schemas.microsoft.com/office/drawing/2014/main" id="{AA483F3A-0750-2671-F580-D36D801C985B}"/>
              </a:ext>
            </a:extLst>
          </p:cNvPr>
          <p:cNvSpPr txBox="1"/>
          <p:nvPr/>
        </p:nvSpPr>
        <p:spPr>
          <a:xfrm>
            <a:off x="8645767" y="4313669"/>
            <a:ext cx="1818284"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latin typeface="Montserrat Medium"/>
                <a:cs typeface="Calibri"/>
              </a:rPr>
              <a:t>Contrasting Statements</a:t>
            </a:r>
            <a:endParaRPr lang="en-US" sz="2000">
              <a:cs typeface="Calibri"/>
            </a:endParaRPr>
          </a:p>
        </p:txBody>
      </p:sp>
      <p:sp>
        <p:nvSpPr>
          <p:cNvPr id="28" name="TextBox 2">
            <a:extLst>
              <a:ext uri="{FF2B5EF4-FFF2-40B4-BE49-F238E27FC236}">
                <a16:creationId xmlns:a16="http://schemas.microsoft.com/office/drawing/2014/main" id="{CA4BA6C2-56A8-1C8C-9502-3A8FF0FA3B8A}"/>
              </a:ext>
            </a:extLst>
          </p:cNvPr>
          <p:cNvSpPr txBox="1"/>
          <p:nvPr/>
        </p:nvSpPr>
        <p:spPr>
          <a:xfrm>
            <a:off x="8708997" y="5019586"/>
            <a:ext cx="1815645"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a:latin typeface="Montserrat Medium"/>
                <a:cs typeface="Calibri"/>
              </a:rPr>
              <a:t>Explain what you </a:t>
            </a:r>
            <a:r>
              <a:rPr lang="en-US" sz="1200" b="1">
                <a:latin typeface="Montserrat Medium"/>
                <a:cs typeface="Calibri"/>
              </a:rPr>
              <a:t>don't</a:t>
            </a:r>
            <a:r>
              <a:rPr lang="en-US" sz="1200">
                <a:latin typeface="Montserrat Medium"/>
                <a:cs typeface="Calibri"/>
              </a:rPr>
              <a:t> mean.</a:t>
            </a:r>
          </a:p>
          <a:p>
            <a:pPr algn="ctr"/>
            <a:endParaRPr lang="en-US" sz="1200">
              <a:latin typeface="Montserrat Medium" pitchFamily="2" charset="77"/>
              <a:cs typeface="Calibri"/>
            </a:endParaRPr>
          </a:p>
          <a:p>
            <a:pPr algn="ctr"/>
            <a:r>
              <a:rPr lang="en-US" sz="1200">
                <a:latin typeface="Montserrat Medium"/>
                <a:cs typeface="Calibri"/>
              </a:rPr>
              <a:t>Then explain what you </a:t>
            </a:r>
            <a:r>
              <a:rPr lang="en-US" sz="1200" b="1">
                <a:latin typeface="Montserrat Medium"/>
                <a:cs typeface="Calibri"/>
              </a:rPr>
              <a:t>do</a:t>
            </a:r>
            <a:r>
              <a:rPr lang="en-US" sz="1200">
                <a:latin typeface="Montserrat Medium"/>
                <a:cs typeface="Calibri"/>
              </a:rPr>
              <a:t> mean. </a:t>
            </a:r>
            <a:endParaRPr lang="en-US" sz="1200">
              <a:latin typeface="Montserrat Medium" pitchFamily="2" charset="77"/>
              <a:cs typeface="Calibri"/>
            </a:endParaRPr>
          </a:p>
        </p:txBody>
      </p:sp>
      <p:sp>
        <p:nvSpPr>
          <p:cNvPr id="25" name="TextBox 24">
            <a:extLst>
              <a:ext uri="{FF2B5EF4-FFF2-40B4-BE49-F238E27FC236}">
                <a16:creationId xmlns:a16="http://schemas.microsoft.com/office/drawing/2014/main" id="{8BC00D9E-C72C-4EED-7FF2-B057698A2A77}"/>
              </a:ext>
            </a:extLst>
          </p:cNvPr>
          <p:cNvSpPr txBox="1"/>
          <p:nvPr/>
        </p:nvSpPr>
        <p:spPr>
          <a:xfrm>
            <a:off x="-43070" y="6578599"/>
            <a:ext cx="539363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Montserrat Medium"/>
                <a:cs typeface="Calibri"/>
              </a:rPr>
              <a:t>(Patterson et al., 2012)</a:t>
            </a:r>
          </a:p>
        </p:txBody>
      </p:sp>
      <p:sp>
        <p:nvSpPr>
          <p:cNvPr id="32" name="TextBox 31">
            <a:extLst>
              <a:ext uri="{FF2B5EF4-FFF2-40B4-BE49-F238E27FC236}">
                <a16:creationId xmlns:a16="http://schemas.microsoft.com/office/drawing/2014/main" id="{AF740351-39D3-0C2C-B93B-467A2145E6B9}"/>
              </a:ext>
            </a:extLst>
          </p:cNvPr>
          <p:cNvSpPr txBox="1"/>
          <p:nvPr/>
        </p:nvSpPr>
        <p:spPr>
          <a:xfrm>
            <a:off x="-43070" y="6324599"/>
            <a:ext cx="539363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Montserrat Medium"/>
                <a:cs typeface="Calibri"/>
              </a:rPr>
              <a:t>(Patterson et al., 2005)</a:t>
            </a:r>
          </a:p>
        </p:txBody>
      </p:sp>
    </p:spTree>
    <p:extLst>
      <p:ext uri="{BB962C8B-B14F-4D97-AF65-F5344CB8AC3E}">
        <p14:creationId xmlns:p14="http://schemas.microsoft.com/office/powerpoint/2010/main" val="1529346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3BF6A5C-B55D-5E16-BC2F-9F6BFA251040}"/>
              </a:ext>
              <a:ext uri="{C183D7F6-B498-43B3-948B-1728B52AA6E4}">
                <adec:decorative xmlns:adec="http://schemas.microsoft.com/office/drawing/2017/decorative" val="1"/>
              </a:ext>
            </a:extLst>
          </p:cNvPr>
          <p:cNvPicPr>
            <a:picLocks noChangeAspect="1"/>
          </p:cNvPicPr>
          <p:nvPr/>
        </p:nvPicPr>
        <p:blipFill rotWithShape="1">
          <a:blip r:embed="rId2"/>
          <a:srcRect l="8753" t="13324" r="49298" b="26374"/>
          <a:stretch/>
        </p:blipFill>
        <p:spPr>
          <a:xfrm flipH="1" flipV="1">
            <a:off x="5741382" y="178240"/>
            <a:ext cx="7068582" cy="6105836"/>
          </a:xfrm>
          <a:prstGeom prst="rect">
            <a:avLst/>
          </a:prstGeom>
        </p:spPr>
      </p:pic>
      <p:sp>
        <p:nvSpPr>
          <p:cNvPr id="3" name="TextBox 1">
            <a:extLst>
              <a:ext uri="{FF2B5EF4-FFF2-40B4-BE49-F238E27FC236}">
                <a16:creationId xmlns:a16="http://schemas.microsoft.com/office/drawing/2014/main" id="{46D1D1AC-B378-32B3-21D3-581B6659D4D4}"/>
              </a:ext>
            </a:extLst>
          </p:cNvPr>
          <p:cNvSpPr txBox="1">
            <a:spLocks noGrp="1"/>
          </p:cNvSpPr>
          <p:nvPr>
            <p:ph type="title" idx="4294967295"/>
          </p:nvPr>
        </p:nvSpPr>
        <p:spPr>
          <a:xfrm>
            <a:off x="581377" y="2084783"/>
            <a:ext cx="6568785"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0000"/>
                </a:solidFill>
                <a:effectLst/>
                <a:uLnTx/>
                <a:uFillTx/>
                <a:latin typeface="Montserrat Medium"/>
                <a:ea typeface="+mn-ea"/>
                <a:cs typeface="Calibri"/>
              </a:rPr>
              <a:t>Tool – Emotional Intelligence</a:t>
            </a:r>
            <a:endParaRPr kumimoji="0" lang="en-US" sz="6000" b="1" i="0" u="none" strike="noStrike" kern="1200" cap="none" spc="0" normalizeH="0" baseline="0" noProof="0" dirty="0">
              <a:ln>
                <a:noFill/>
              </a:ln>
              <a:solidFill>
                <a:schemeClr val="tx1"/>
              </a:solidFill>
              <a:effectLst/>
              <a:uLnTx/>
              <a:uFillTx/>
              <a:latin typeface="Montserrat Medium"/>
              <a:ea typeface="+mn-ea"/>
              <a:cs typeface="Calibri"/>
            </a:endParaRPr>
          </a:p>
        </p:txBody>
      </p:sp>
    </p:spTree>
    <p:extLst>
      <p:ext uri="{BB962C8B-B14F-4D97-AF65-F5344CB8AC3E}">
        <p14:creationId xmlns:p14="http://schemas.microsoft.com/office/powerpoint/2010/main" val="2588323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E6341A-6CB4-D2E7-24E0-58D57C2599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8911" y="-783360"/>
            <a:ext cx="13035089" cy="7828373"/>
          </a:xfrm>
          <a:prstGeom prst="rect">
            <a:avLst/>
          </a:prstGeom>
        </p:spPr>
      </p:pic>
      <p:sp>
        <p:nvSpPr>
          <p:cNvPr id="3" name="TextBox 1">
            <a:extLst>
              <a:ext uri="{FF2B5EF4-FFF2-40B4-BE49-F238E27FC236}">
                <a16:creationId xmlns:a16="http://schemas.microsoft.com/office/drawing/2014/main" id="{E3BBCA7A-CE3C-02EE-F2BC-03A0A4B388A0}"/>
              </a:ext>
            </a:extLst>
          </p:cNvPr>
          <p:cNvSpPr txBox="1">
            <a:spLocks noGrp="1"/>
          </p:cNvSpPr>
          <p:nvPr>
            <p:ph type="title" idx="4294967295"/>
          </p:nvPr>
        </p:nvSpPr>
        <p:spPr>
          <a:xfrm>
            <a:off x="228312" y="212415"/>
            <a:ext cx="660458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ontserrat Medium"/>
                <a:ea typeface="+mn-ea"/>
                <a:cs typeface="Calibri"/>
              </a:rPr>
              <a:t>Emotional Intelligence </a:t>
            </a:r>
          </a:p>
        </p:txBody>
      </p:sp>
      <p:sp>
        <p:nvSpPr>
          <p:cNvPr id="7" name="TextBox 6">
            <a:extLst>
              <a:ext uri="{FF2B5EF4-FFF2-40B4-BE49-F238E27FC236}">
                <a16:creationId xmlns:a16="http://schemas.microsoft.com/office/drawing/2014/main" id="{09B94B3E-B1FA-2B58-70AC-3CEA2BA5A52F}"/>
              </a:ext>
            </a:extLst>
          </p:cNvPr>
          <p:cNvSpPr txBox="1"/>
          <p:nvPr/>
        </p:nvSpPr>
        <p:spPr>
          <a:xfrm>
            <a:off x="222166" y="807129"/>
            <a:ext cx="1129498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Montserrat Medium"/>
                <a:cs typeface="Calibri"/>
              </a:rPr>
              <a:t>Your ability to recognize and understand emotions in yourself and others, and then use this ability to manage your behavior and relationships. </a:t>
            </a:r>
          </a:p>
        </p:txBody>
      </p:sp>
      <p:graphicFrame>
        <p:nvGraphicFramePr>
          <p:cNvPr id="8" name="Table 7">
            <a:extLst>
              <a:ext uri="{FF2B5EF4-FFF2-40B4-BE49-F238E27FC236}">
                <a16:creationId xmlns:a16="http://schemas.microsoft.com/office/drawing/2014/main" id="{70CDDB8F-BEED-96FB-B098-C80F3D4265AE}"/>
              </a:ext>
            </a:extLst>
          </p:cNvPr>
          <p:cNvGraphicFramePr>
            <a:graphicFrameLocks noGrp="1"/>
          </p:cNvGraphicFramePr>
          <p:nvPr>
            <p:extLst>
              <p:ext uri="{D42A27DB-BD31-4B8C-83A1-F6EECF244321}">
                <p14:modId xmlns:p14="http://schemas.microsoft.com/office/powerpoint/2010/main" val="317718139"/>
              </p:ext>
            </p:extLst>
          </p:nvPr>
        </p:nvGraphicFramePr>
        <p:xfrm>
          <a:off x="228117" y="1496206"/>
          <a:ext cx="11287336" cy="4819909"/>
        </p:xfrm>
        <a:graphic>
          <a:graphicData uri="http://schemas.openxmlformats.org/drawingml/2006/table">
            <a:tbl>
              <a:tblPr firstRow="1" bandRow="1">
                <a:tableStyleId>{5C22544A-7EE6-4342-B048-85BDC9FD1C3A}</a:tableStyleId>
              </a:tblPr>
              <a:tblGrid>
                <a:gridCol w="2854738">
                  <a:extLst>
                    <a:ext uri="{9D8B030D-6E8A-4147-A177-3AD203B41FA5}">
                      <a16:colId xmlns:a16="http://schemas.microsoft.com/office/drawing/2014/main" val="1480861013"/>
                    </a:ext>
                  </a:extLst>
                </a:gridCol>
                <a:gridCol w="2636078">
                  <a:extLst>
                    <a:ext uri="{9D8B030D-6E8A-4147-A177-3AD203B41FA5}">
                      <a16:colId xmlns:a16="http://schemas.microsoft.com/office/drawing/2014/main" val="3874875333"/>
                    </a:ext>
                  </a:extLst>
                </a:gridCol>
                <a:gridCol w="2895424">
                  <a:extLst>
                    <a:ext uri="{9D8B030D-6E8A-4147-A177-3AD203B41FA5}">
                      <a16:colId xmlns:a16="http://schemas.microsoft.com/office/drawing/2014/main" val="906946964"/>
                    </a:ext>
                  </a:extLst>
                </a:gridCol>
                <a:gridCol w="2901096">
                  <a:extLst>
                    <a:ext uri="{9D8B030D-6E8A-4147-A177-3AD203B41FA5}">
                      <a16:colId xmlns:a16="http://schemas.microsoft.com/office/drawing/2014/main" val="94036201"/>
                    </a:ext>
                  </a:extLst>
                </a:gridCol>
              </a:tblGrid>
              <a:tr h="640343">
                <a:tc>
                  <a:txBody>
                    <a:bodyPr/>
                    <a:lstStyle/>
                    <a:p>
                      <a:pPr algn="ctr" rtl="0" fontAlgn="base"/>
                      <a:r>
                        <a:rPr lang="en-US" sz="1800" b="1" i="0">
                          <a:solidFill>
                            <a:srgbClr val="000000"/>
                          </a:solidFill>
                          <a:effectLst/>
                          <a:latin typeface="Montserrat Medium"/>
                        </a:rPr>
                        <a:t>Self  - Awareness</a:t>
                      </a:r>
                      <a:endParaRPr lang="en-US" sz="1800" b="0" i="0">
                        <a:solidFill>
                          <a:srgbClr val="000000"/>
                        </a:solidFill>
                        <a:effectLst/>
                        <a:latin typeface="Montserrat Medium"/>
                      </a:endParaRP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rgbClr val="FAD461"/>
                    </a:solidFill>
                  </a:tcPr>
                </a:tc>
                <a:tc>
                  <a:txBody>
                    <a:bodyPr/>
                    <a:lstStyle/>
                    <a:p>
                      <a:pPr algn="ctr" rtl="0" fontAlgn="base"/>
                      <a:r>
                        <a:rPr lang="en-US" sz="1800" b="1" i="0">
                          <a:solidFill>
                            <a:srgbClr val="000000"/>
                          </a:solidFill>
                          <a:effectLst/>
                          <a:latin typeface="Montserrat Medium"/>
                        </a:rPr>
                        <a:t>Self - Management</a:t>
                      </a:r>
                      <a:endParaRPr lang="en-US" sz="1800" b="0" i="0">
                        <a:solidFill>
                          <a:srgbClr val="000000"/>
                        </a:solidFill>
                        <a:effectLst/>
                        <a:latin typeface="Montserrat Medium"/>
                      </a:endParaRP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rgbClr val="FAD461"/>
                    </a:solidFill>
                  </a:tcPr>
                </a:tc>
                <a:tc>
                  <a:txBody>
                    <a:bodyPr/>
                    <a:lstStyle/>
                    <a:p>
                      <a:pPr algn="ctr" rtl="0" fontAlgn="base"/>
                      <a:r>
                        <a:rPr lang="en-US" sz="1800" b="1" i="0">
                          <a:solidFill>
                            <a:srgbClr val="000000"/>
                          </a:solidFill>
                          <a:effectLst/>
                          <a:latin typeface="Montserrat Medium"/>
                        </a:rPr>
                        <a:t>Social Awareness</a:t>
                      </a:r>
                      <a:endParaRPr lang="en-US" sz="1800" b="0" i="0">
                        <a:solidFill>
                          <a:srgbClr val="000000"/>
                        </a:solidFill>
                        <a:effectLst/>
                        <a:latin typeface="Montserrat Medium"/>
                      </a:endParaRP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rgbClr val="FAD461"/>
                    </a:solidFill>
                  </a:tcPr>
                </a:tc>
                <a:tc>
                  <a:txBody>
                    <a:bodyPr/>
                    <a:lstStyle/>
                    <a:p>
                      <a:pPr algn="ctr" rtl="0" fontAlgn="base"/>
                      <a:r>
                        <a:rPr lang="en-US" sz="1800" b="1" i="0">
                          <a:solidFill>
                            <a:srgbClr val="000000"/>
                          </a:solidFill>
                          <a:effectLst/>
                          <a:latin typeface="Montserrat Medium"/>
                        </a:rPr>
                        <a:t>Effective Relationships</a:t>
                      </a:r>
                      <a:endParaRPr lang="en-US" sz="1800" b="0" i="0">
                        <a:solidFill>
                          <a:srgbClr val="000000"/>
                        </a:solidFill>
                        <a:effectLst/>
                        <a:latin typeface="Montserrat Medium"/>
                      </a:endParaRP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rgbClr val="FAD461"/>
                    </a:solidFill>
                  </a:tcPr>
                </a:tc>
                <a:extLst>
                  <a:ext uri="{0D108BD9-81ED-4DB2-BD59-A6C34878D82A}">
                    <a16:rowId xmlns:a16="http://schemas.microsoft.com/office/drawing/2014/main" val="79921977"/>
                  </a:ext>
                </a:extLst>
              </a:tr>
              <a:tr h="2582715">
                <a:tc>
                  <a:txBody>
                    <a:bodyPr/>
                    <a:lstStyle/>
                    <a:p>
                      <a:pPr lvl="0" algn="ctr">
                        <a:buNone/>
                      </a:pPr>
                      <a:r>
                        <a:rPr lang="en-US" sz="1600" b="1" i="0" u="none" strike="noStrike">
                          <a:solidFill>
                            <a:srgbClr val="000000"/>
                          </a:solidFill>
                          <a:effectLst/>
                          <a:latin typeface="Montserrat Medium"/>
                        </a:rPr>
                        <a:t>What I See</a:t>
                      </a:r>
                    </a:p>
                    <a:p>
                      <a:pPr lvl="0" algn="ctr">
                        <a:buNone/>
                      </a:pPr>
                      <a:r>
                        <a:rPr lang="en-US" sz="1600" b="0" i="0" u="none" strike="noStrike">
                          <a:solidFill>
                            <a:srgbClr val="000000"/>
                          </a:solidFill>
                          <a:effectLst/>
                          <a:latin typeface="Montserrat Medium"/>
                        </a:rPr>
                        <a:t>Realizing what emotions you're having and why you're having them. How you react to things including: triggers, specific situations, etc. </a:t>
                      </a: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chemeClr val="bg1"/>
                    </a:solidFill>
                  </a:tcPr>
                </a:tc>
                <a:tc>
                  <a:txBody>
                    <a:bodyPr/>
                    <a:lstStyle/>
                    <a:p>
                      <a:pPr lvl="0" algn="ctr">
                        <a:buNone/>
                      </a:pPr>
                      <a:r>
                        <a:rPr lang="en-US" sz="1600" b="1" i="0" u="none" strike="noStrike">
                          <a:solidFill>
                            <a:srgbClr val="000000"/>
                          </a:solidFill>
                          <a:effectLst/>
                          <a:latin typeface="Montserrat Medium"/>
                        </a:rPr>
                        <a:t>What I Do</a:t>
                      </a:r>
                    </a:p>
                    <a:p>
                      <a:pPr lvl="0" algn="ctr">
                        <a:buNone/>
                      </a:pPr>
                      <a:r>
                        <a:rPr lang="en-US" sz="1600" b="0" i="0" u="none" strike="noStrike">
                          <a:solidFill>
                            <a:srgbClr val="000000"/>
                          </a:solidFill>
                          <a:effectLst/>
                          <a:latin typeface="Montserrat Medium"/>
                        </a:rPr>
                        <a:t>Using your self-awareness of your emotions to react to emotional situations with intent and also the ability to manage your needs to achieve long-term goals. </a:t>
                      </a: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chemeClr val="bg1"/>
                    </a:solidFill>
                  </a:tcPr>
                </a:tc>
                <a:tc>
                  <a:txBody>
                    <a:bodyPr/>
                    <a:lstStyle/>
                    <a:p>
                      <a:pPr lvl="0" algn="ctr">
                        <a:buNone/>
                      </a:pPr>
                      <a:r>
                        <a:rPr lang="en-US" sz="1600" b="1" i="0" u="none" strike="noStrike" noProof="0">
                          <a:solidFill>
                            <a:srgbClr val="000000"/>
                          </a:solidFill>
                          <a:effectLst/>
                          <a:latin typeface="Montserrat Medium"/>
                        </a:rPr>
                        <a:t>What I See</a:t>
                      </a:r>
                    </a:p>
                    <a:p>
                      <a:pPr lvl="0" algn="ctr">
                        <a:buNone/>
                      </a:pPr>
                      <a:r>
                        <a:rPr lang="en-US" sz="1600" b="0" i="0" u="none" strike="noStrike" noProof="0">
                          <a:solidFill>
                            <a:srgbClr val="000000"/>
                          </a:solidFill>
                          <a:effectLst/>
                          <a:latin typeface="Montserrat Medium"/>
                        </a:rPr>
                        <a:t>Noticing other people's emotions and correctly understanding the cause of it; understanding the perspectives of others even if you don't agree with them. </a:t>
                      </a: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chemeClr val="bg1"/>
                    </a:solidFill>
                  </a:tcPr>
                </a:tc>
                <a:tc>
                  <a:txBody>
                    <a:bodyPr/>
                    <a:lstStyle/>
                    <a:p>
                      <a:pPr lvl="0" algn="ctr">
                        <a:buNone/>
                      </a:pPr>
                      <a:r>
                        <a:rPr lang="en-US" sz="1600" b="1" i="0" u="none" strike="noStrike" noProof="0">
                          <a:solidFill>
                            <a:srgbClr val="000000"/>
                          </a:solidFill>
                          <a:effectLst/>
                          <a:latin typeface="Montserrat Medium"/>
                        </a:rPr>
                        <a:t>What I Do</a:t>
                      </a:r>
                    </a:p>
                    <a:p>
                      <a:pPr lvl="0" algn="ctr">
                        <a:buNone/>
                      </a:pPr>
                      <a:r>
                        <a:rPr lang="en-US" sz="1600" b="0" i="0" u="none" strike="noStrike" noProof="0">
                          <a:solidFill>
                            <a:srgbClr val="000000"/>
                          </a:solidFill>
                          <a:effectLst/>
                          <a:latin typeface="Montserrat Medium"/>
                        </a:rPr>
                        <a:t>Results in the ability to manage your relationships with others. Showing clear communication and effective conflict resolution. Creates strong relationships with many different people, even people you don't like. </a:t>
                      </a: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877595813"/>
                  </a:ext>
                </a:extLst>
              </a:tr>
              <a:tr h="1387408">
                <a:tc>
                  <a:txBody>
                    <a:bodyPr/>
                    <a:lstStyle/>
                    <a:p>
                      <a:pPr algn="ctr" rtl="0" fontAlgn="base"/>
                      <a:r>
                        <a:rPr lang="en-US" sz="1400" b="1" i="0" u="none" strike="noStrike">
                          <a:solidFill>
                            <a:schemeClr val="bg1"/>
                          </a:solidFill>
                          <a:effectLst/>
                          <a:latin typeface="Montserrat Medium"/>
                        </a:rPr>
                        <a:t>How well do you really know yourself? How do others see you? </a:t>
                      </a:r>
                      <a:endParaRPr lang="en-US" sz="1400" b="1" i="0">
                        <a:solidFill>
                          <a:schemeClr val="bg1"/>
                        </a:solidFill>
                        <a:effectLst/>
                        <a:latin typeface="Montserrat Medium"/>
                      </a:endParaRP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rgbClr val="7030A0"/>
                    </a:solidFill>
                  </a:tcPr>
                </a:tc>
                <a:tc>
                  <a:txBody>
                    <a:bodyPr/>
                    <a:lstStyle/>
                    <a:p>
                      <a:pPr algn="ctr" rtl="0" fontAlgn="base"/>
                      <a:r>
                        <a:rPr lang="en-US" sz="1400" b="1" i="0" u="none" strike="noStrike">
                          <a:solidFill>
                            <a:schemeClr val="bg1"/>
                          </a:solidFill>
                          <a:effectLst/>
                          <a:latin typeface="Montserrat Medium"/>
                        </a:rPr>
                        <a:t>Do you control your emotions or do they control you?</a:t>
                      </a:r>
                      <a:endParaRPr lang="en-US" sz="1400" b="1" i="0">
                        <a:solidFill>
                          <a:schemeClr val="bg1"/>
                        </a:solidFill>
                        <a:effectLst/>
                        <a:latin typeface="Montserrat Medium"/>
                      </a:endParaRP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rgbClr val="7030A0"/>
                    </a:solidFill>
                  </a:tcPr>
                </a:tc>
                <a:tc>
                  <a:txBody>
                    <a:bodyPr/>
                    <a:lstStyle/>
                    <a:p>
                      <a:pPr algn="ctr" rtl="0" fontAlgn="base"/>
                      <a:r>
                        <a:rPr lang="en-US" sz="1400" b="1" i="0" u="none" strike="noStrike">
                          <a:solidFill>
                            <a:schemeClr val="bg1"/>
                          </a:solidFill>
                          <a:effectLst/>
                          <a:latin typeface="Montserrat Medium"/>
                        </a:rPr>
                        <a:t>Do you practice empathy? </a:t>
                      </a:r>
                      <a:r>
                        <a:rPr lang="en-US" sz="1400" b="1" i="0" u="none" strike="noStrike" noProof="0">
                          <a:solidFill>
                            <a:schemeClr val="bg1"/>
                          </a:solidFill>
                          <a:effectLst/>
                          <a:latin typeface="Montserrat Medium"/>
                        </a:rPr>
                        <a:t>Are you intentionally opening or closing connections with the people around you? </a:t>
                      </a:r>
                      <a:endParaRPr lang="en-US" sz="1400" b="1" i="0">
                        <a:solidFill>
                          <a:schemeClr val="bg1"/>
                        </a:solidFill>
                        <a:effectLst/>
                        <a:latin typeface="Montserrat Medium"/>
                      </a:endParaRP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rgbClr val="7030A0"/>
                    </a:solidFill>
                  </a:tcPr>
                </a:tc>
                <a:tc>
                  <a:txBody>
                    <a:bodyPr/>
                    <a:lstStyle/>
                    <a:p>
                      <a:pPr algn="ctr" rtl="0" fontAlgn="base"/>
                      <a:r>
                        <a:rPr lang="en-US" sz="1400" b="1" i="0" u="none" strike="noStrike" dirty="0">
                          <a:solidFill>
                            <a:schemeClr val="bg1"/>
                          </a:solidFill>
                          <a:effectLst/>
                          <a:latin typeface="Montserrat Medium"/>
                        </a:rPr>
                        <a:t>What do your workplace relationships say about you? </a:t>
                      </a:r>
                      <a:endParaRPr lang="en-US" sz="1400" b="1" i="0" dirty="0">
                        <a:solidFill>
                          <a:schemeClr val="bg1"/>
                        </a:solidFill>
                        <a:effectLst/>
                        <a:latin typeface="Montserrat Medium"/>
                      </a:endParaRPr>
                    </a:p>
                  </a:txBody>
                  <a:tcPr marL="109918" marR="109918" marT="54959" marB="54959" anchor="ctr">
                    <a:lnL w="11687" cap="flat" cmpd="sng" algn="ctr">
                      <a:solidFill>
                        <a:srgbClr val="FFFFFF"/>
                      </a:solidFill>
                      <a:prstDash val="solid"/>
                      <a:round/>
                      <a:headEnd type="none" w="med" len="med"/>
                      <a:tailEnd type="none" w="med" len="med"/>
                    </a:lnL>
                    <a:lnR w="11687" cap="flat" cmpd="sng" algn="ctr">
                      <a:solidFill>
                        <a:srgbClr val="FFFFFF"/>
                      </a:solidFill>
                      <a:prstDash val="solid"/>
                      <a:round/>
                      <a:headEnd type="none" w="med" len="med"/>
                      <a:tailEnd type="none" w="med" len="med"/>
                    </a:lnR>
                    <a:lnT w="11687" cap="flat" cmpd="sng" algn="ctr">
                      <a:solidFill>
                        <a:srgbClr val="FFFFFF"/>
                      </a:solidFill>
                      <a:prstDash val="solid"/>
                      <a:round/>
                      <a:headEnd type="none" w="med" len="med"/>
                      <a:tailEnd type="none" w="med" len="med"/>
                    </a:lnT>
                    <a:lnB w="11687" cap="flat" cmpd="sng" algn="ctr">
                      <a:solidFill>
                        <a:srgbClr val="FFFFFF"/>
                      </a:solidFill>
                      <a:prstDash val="solid"/>
                      <a:round/>
                      <a:headEnd type="none" w="med" len="med"/>
                      <a:tailEnd type="none" w="med" len="med"/>
                    </a:lnB>
                    <a:solidFill>
                      <a:srgbClr val="7030A0"/>
                    </a:solidFill>
                  </a:tcPr>
                </a:tc>
                <a:extLst>
                  <a:ext uri="{0D108BD9-81ED-4DB2-BD59-A6C34878D82A}">
                    <a16:rowId xmlns:a16="http://schemas.microsoft.com/office/drawing/2014/main" val="4088849738"/>
                  </a:ext>
                </a:extLst>
              </a:tr>
            </a:tbl>
          </a:graphicData>
        </a:graphic>
      </p:graphicFrame>
      <p:sp>
        <p:nvSpPr>
          <p:cNvPr id="6" name="TextBox 5">
            <a:extLst>
              <a:ext uri="{FF2B5EF4-FFF2-40B4-BE49-F238E27FC236}">
                <a16:creationId xmlns:a16="http://schemas.microsoft.com/office/drawing/2014/main" id="{1C0D4BE4-3F5B-A5B5-0A09-18E5335249AF}"/>
              </a:ext>
            </a:extLst>
          </p:cNvPr>
          <p:cNvSpPr txBox="1"/>
          <p:nvPr/>
        </p:nvSpPr>
        <p:spPr>
          <a:xfrm>
            <a:off x="7133280" y="6423362"/>
            <a:ext cx="344875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a:solidFill>
                  <a:srgbClr val="FAD461"/>
                </a:solidFill>
                <a:latin typeface="Montserrat Medium"/>
              </a:rPr>
              <a:t>(Bradberry &amp; Greaves, 2009)</a:t>
            </a:r>
            <a:endParaRPr lang="en-US" sz="1200" b="1">
              <a:solidFill>
                <a:srgbClr val="FAD461"/>
              </a:solidFill>
              <a:cs typeface="Calibri"/>
            </a:endParaRPr>
          </a:p>
        </p:txBody>
      </p:sp>
    </p:spTree>
    <p:extLst>
      <p:ext uri="{BB962C8B-B14F-4D97-AF65-F5344CB8AC3E}">
        <p14:creationId xmlns:p14="http://schemas.microsoft.com/office/powerpoint/2010/main" val="3968555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7ACEB-D6BD-3127-96D9-B5D6C79F2D24}"/>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Emotional Intelligence Interaction</a:t>
            </a:r>
          </a:p>
        </p:txBody>
      </p:sp>
      <p:sp>
        <p:nvSpPr>
          <p:cNvPr id="9" name="TextBox 8">
            <a:extLst>
              <a:ext uri="{FF2B5EF4-FFF2-40B4-BE49-F238E27FC236}">
                <a16:creationId xmlns:a16="http://schemas.microsoft.com/office/drawing/2014/main" id="{DB75FDB1-F08A-C365-D1A7-496127C5095F}"/>
              </a:ext>
            </a:extLst>
          </p:cNvPr>
          <p:cNvSpPr txBox="1"/>
          <p:nvPr/>
        </p:nvSpPr>
        <p:spPr>
          <a:xfrm>
            <a:off x="226639" y="1263900"/>
            <a:ext cx="1939636" cy="2510195"/>
          </a:xfrm>
          <a:prstGeom prst="ellipse">
            <a:avLst/>
          </a:prstGeom>
          <a:ln w="57150">
            <a:solidFill>
              <a:srgbClr val="FAD461"/>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Montserrat Medium"/>
              </a:rPr>
              <a:t>Self-reflect - spend time thinking about your emotions, why you might be feeling them, and how you are expressing them</a:t>
            </a:r>
            <a:endParaRPr lang="en-US" sz="1100">
              <a:ea typeface="Calibri"/>
              <a:cs typeface="Calibri"/>
            </a:endParaRPr>
          </a:p>
        </p:txBody>
      </p:sp>
      <p:sp>
        <p:nvSpPr>
          <p:cNvPr id="19" name="TextBox 18">
            <a:extLst>
              <a:ext uri="{FF2B5EF4-FFF2-40B4-BE49-F238E27FC236}">
                <a16:creationId xmlns:a16="http://schemas.microsoft.com/office/drawing/2014/main" id="{27CEF577-1CE0-2215-4405-439044E453A8}"/>
              </a:ext>
            </a:extLst>
          </p:cNvPr>
          <p:cNvSpPr txBox="1"/>
          <p:nvPr/>
        </p:nvSpPr>
        <p:spPr>
          <a:xfrm>
            <a:off x="2552369" y="155795"/>
            <a:ext cx="1939636" cy="1320016"/>
          </a:xfrm>
          <a:prstGeom prst="ellipse">
            <a:avLst/>
          </a:prstGeom>
          <a:ln w="57150">
            <a:solidFill>
              <a:srgbClr val="6ABF4B"/>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Montserrat Medium"/>
              </a:rPr>
              <a:t>Practice empathy – stepping in someone else's shoes</a:t>
            </a:r>
            <a:endParaRPr lang="en-US" sz="1100"/>
          </a:p>
        </p:txBody>
      </p:sp>
      <p:sp>
        <p:nvSpPr>
          <p:cNvPr id="20" name="TextBox 19">
            <a:extLst>
              <a:ext uri="{FF2B5EF4-FFF2-40B4-BE49-F238E27FC236}">
                <a16:creationId xmlns:a16="http://schemas.microsoft.com/office/drawing/2014/main" id="{C5B32F1B-7C76-F986-7E2A-BE466B059528}"/>
              </a:ext>
            </a:extLst>
          </p:cNvPr>
          <p:cNvSpPr txBox="1"/>
          <p:nvPr/>
        </p:nvSpPr>
        <p:spPr>
          <a:xfrm>
            <a:off x="5526969" y="515583"/>
            <a:ext cx="2777836" cy="1558052"/>
          </a:xfrm>
          <a:prstGeom prst="ellipse">
            <a:avLst/>
          </a:prstGeom>
          <a:ln w="57150">
            <a:solidFill>
              <a:srgbClr val="FF83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tx1"/>
                </a:solidFill>
                <a:latin typeface="Montserrat Medium"/>
              </a:rPr>
              <a:t>Be open by sharing information about yourself and be curious by showing interest in other people and asking questions</a:t>
            </a:r>
            <a:endParaRPr lang="en-US" sz="1100">
              <a:solidFill>
                <a:schemeClr val="tx1"/>
              </a:solidFill>
              <a:ea typeface="Calibri"/>
              <a:cs typeface="Calibri"/>
            </a:endParaRPr>
          </a:p>
        </p:txBody>
      </p:sp>
      <p:sp>
        <p:nvSpPr>
          <p:cNvPr id="11" name="TextBox 10">
            <a:extLst>
              <a:ext uri="{FF2B5EF4-FFF2-40B4-BE49-F238E27FC236}">
                <a16:creationId xmlns:a16="http://schemas.microsoft.com/office/drawing/2014/main" id="{B9C12372-68D7-01A2-E69B-EB108A2DC65C}"/>
              </a:ext>
            </a:extLst>
          </p:cNvPr>
          <p:cNvSpPr txBox="1"/>
          <p:nvPr/>
        </p:nvSpPr>
        <p:spPr>
          <a:xfrm>
            <a:off x="9046495" y="214352"/>
            <a:ext cx="2757052" cy="605909"/>
          </a:xfrm>
          <a:prstGeom prst="ellipse">
            <a:avLst/>
          </a:prstGeom>
          <a:ln w="57150">
            <a:solidFill>
              <a:srgbClr val="FAD461"/>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Montserrat Medium"/>
              </a:rPr>
              <a:t>Ask for feedback from a trusted person.</a:t>
            </a:r>
            <a:endParaRPr lang="en-US" sz="1100">
              <a:ea typeface="Calibri" panose="020F0502020204030204"/>
              <a:cs typeface="Calibri" panose="020F0502020204030204"/>
            </a:endParaRPr>
          </a:p>
        </p:txBody>
      </p:sp>
      <p:sp>
        <p:nvSpPr>
          <p:cNvPr id="21" name="TextBox 20">
            <a:extLst>
              <a:ext uri="{FF2B5EF4-FFF2-40B4-BE49-F238E27FC236}">
                <a16:creationId xmlns:a16="http://schemas.microsoft.com/office/drawing/2014/main" id="{995351C0-0CBE-7F5E-A79A-161350AED729}"/>
              </a:ext>
            </a:extLst>
          </p:cNvPr>
          <p:cNvSpPr txBox="1"/>
          <p:nvPr/>
        </p:nvSpPr>
        <p:spPr>
          <a:xfrm>
            <a:off x="2550016" y="2656931"/>
            <a:ext cx="2565068" cy="1320016"/>
          </a:xfrm>
          <a:prstGeom prst="ellipse">
            <a:avLst/>
          </a:prstGeom>
          <a:ln w="57150">
            <a:solidFill>
              <a:srgbClr val="FF83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tx1"/>
                </a:solidFill>
                <a:latin typeface="Montserrat Medium"/>
              </a:rPr>
              <a:t>Build trust with open communication, sharing, being consistent, and being reliable</a:t>
            </a:r>
            <a:endParaRPr lang="en-US" sz="1100">
              <a:solidFill>
                <a:schemeClr val="tx1"/>
              </a:solidFill>
            </a:endParaRPr>
          </a:p>
        </p:txBody>
      </p:sp>
      <p:sp>
        <p:nvSpPr>
          <p:cNvPr id="13" name="TextBox 12">
            <a:extLst>
              <a:ext uri="{FF2B5EF4-FFF2-40B4-BE49-F238E27FC236}">
                <a16:creationId xmlns:a16="http://schemas.microsoft.com/office/drawing/2014/main" id="{D198426C-9849-1B94-1777-D2A662B14C3C}"/>
              </a:ext>
            </a:extLst>
          </p:cNvPr>
          <p:cNvSpPr txBox="1"/>
          <p:nvPr/>
        </p:nvSpPr>
        <p:spPr>
          <a:xfrm>
            <a:off x="6913584" y="2662255"/>
            <a:ext cx="1939636" cy="1320016"/>
          </a:xfrm>
          <a:prstGeom prst="ellipse">
            <a:avLst/>
          </a:prstGeom>
          <a:ln w="57150">
            <a:solidFill>
              <a:srgbClr val="5BB0BD"/>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Montserrat Medium"/>
              </a:rPr>
              <a:t>Take slow, deep breaths to connect with the logical part of your brain</a:t>
            </a:r>
            <a:endParaRPr lang="en-US" sz="1100">
              <a:ea typeface="Calibri" panose="020F0502020204030204"/>
              <a:cs typeface="Calibri" panose="020F0502020204030204"/>
            </a:endParaRPr>
          </a:p>
        </p:txBody>
      </p:sp>
      <p:sp>
        <p:nvSpPr>
          <p:cNvPr id="17" name="TextBox 16">
            <a:extLst>
              <a:ext uri="{FF2B5EF4-FFF2-40B4-BE49-F238E27FC236}">
                <a16:creationId xmlns:a16="http://schemas.microsoft.com/office/drawing/2014/main" id="{347B1E87-5FA2-D2E5-6A72-190B5D8789DD}"/>
              </a:ext>
            </a:extLst>
          </p:cNvPr>
          <p:cNvSpPr txBox="1"/>
          <p:nvPr/>
        </p:nvSpPr>
        <p:spPr>
          <a:xfrm>
            <a:off x="9869139" y="1437994"/>
            <a:ext cx="1939636" cy="1081980"/>
          </a:xfrm>
          <a:prstGeom prst="ellipse">
            <a:avLst/>
          </a:prstGeom>
          <a:ln w="57150">
            <a:solidFill>
              <a:srgbClr val="6ABF4B"/>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Montserrat Medium"/>
              </a:rPr>
              <a:t>Observe the body language of other people</a:t>
            </a:r>
            <a:endParaRPr lang="en-US" sz="1100"/>
          </a:p>
        </p:txBody>
      </p:sp>
      <p:sp>
        <p:nvSpPr>
          <p:cNvPr id="14" name="TextBox 13">
            <a:extLst>
              <a:ext uri="{FF2B5EF4-FFF2-40B4-BE49-F238E27FC236}">
                <a16:creationId xmlns:a16="http://schemas.microsoft.com/office/drawing/2014/main" id="{B679FAAE-B813-6B88-EFFB-77DA613DC818}"/>
              </a:ext>
            </a:extLst>
          </p:cNvPr>
          <p:cNvSpPr txBox="1"/>
          <p:nvPr/>
        </p:nvSpPr>
        <p:spPr>
          <a:xfrm>
            <a:off x="10080094" y="3354888"/>
            <a:ext cx="1939636" cy="843945"/>
          </a:xfrm>
          <a:prstGeom prst="ellipse">
            <a:avLst/>
          </a:prstGeom>
          <a:ln w="57150">
            <a:solidFill>
              <a:srgbClr val="5BB0BD"/>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Montserrat Medium"/>
                <a:ea typeface="Calibri" panose="020F0502020204030204"/>
                <a:cs typeface="Calibri" panose="020F0502020204030204"/>
              </a:rPr>
              <a:t>Create an Emotion vs Reason list</a:t>
            </a:r>
          </a:p>
        </p:txBody>
      </p:sp>
      <p:sp>
        <p:nvSpPr>
          <p:cNvPr id="18" name="TextBox 17">
            <a:extLst>
              <a:ext uri="{FF2B5EF4-FFF2-40B4-BE49-F238E27FC236}">
                <a16:creationId xmlns:a16="http://schemas.microsoft.com/office/drawing/2014/main" id="{1F51C014-81D9-2419-883C-86786C6C5A52}"/>
              </a:ext>
            </a:extLst>
          </p:cNvPr>
          <p:cNvSpPr txBox="1"/>
          <p:nvPr/>
        </p:nvSpPr>
        <p:spPr>
          <a:xfrm>
            <a:off x="352373" y="5192052"/>
            <a:ext cx="2064326" cy="1081980"/>
          </a:xfrm>
          <a:prstGeom prst="ellipse">
            <a:avLst/>
          </a:prstGeom>
          <a:ln w="57150">
            <a:solidFill>
              <a:srgbClr val="6ABF4B"/>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Montserrat Medium"/>
              </a:rPr>
              <a:t>Learn about other people's cultures and cultural rules</a:t>
            </a:r>
            <a:endParaRPr lang="en-US" sz="1100">
              <a:ea typeface="Calibri"/>
              <a:cs typeface="Calibri"/>
            </a:endParaRPr>
          </a:p>
        </p:txBody>
      </p:sp>
      <p:sp>
        <p:nvSpPr>
          <p:cNvPr id="15" name="TextBox 14">
            <a:extLst>
              <a:ext uri="{FF2B5EF4-FFF2-40B4-BE49-F238E27FC236}">
                <a16:creationId xmlns:a16="http://schemas.microsoft.com/office/drawing/2014/main" id="{F3DAB1A9-BC26-CAC8-B6CE-E4DC7556FE61}"/>
              </a:ext>
            </a:extLst>
          </p:cNvPr>
          <p:cNvSpPr txBox="1"/>
          <p:nvPr/>
        </p:nvSpPr>
        <p:spPr>
          <a:xfrm>
            <a:off x="3044077" y="5848445"/>
            <a:ext cx="1939636" cy="605909"/>
          </a:xfrm>
          <a:prstGeom prst="ellipse">
            <a:avLst/>
          </a:prstGeom>
          <a:ln w="57150">
            <a:solidFill>
              <a:srgbClr val="5BB0BD"/>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Montserrat Medium"/>
                <a:ea typeface="Calibri" panose="020F0502020204030204"/>
                <a:cs typeface="Calibri" panose="020F0502020204030204"/>
              </a:rPr>
              <a:t>Take control of your self-talk</a:t>
            </a:r>
            <a:endParaRPr lang="en-US" sz="1100"/>
          </a:p>
        </p:txBody>
      </p:sp>
      <p:sp>
        <p:nvSpPr>
          <p:cNvPr id="16" name="TextBox 15">
            <a:extLst>
              <a:ext uri="{FF2B5EF4-FFF2-40B4-BE49-F238E27FC236}">
                <a16:creationId xmlns:a16="http://schemas.microsoft.com/office/drawing/2014/main" id="{01F8ADB2-83E8-25BA-E64B-88E0BB5014C0}"/>
              </a:ext>
            </a:extLst>
          </p:cNvPr>
          <p:cNvSpPr txBox="1"/>
          <p:nvPr/>
        </p:nvSpPr>
        <p:spPr>
          <a:xfrm>
            <a:off x="5124200" y="4727889"/>
            <a:ext cx="1939636" cy="605909"/>
          </a:xfrm>
          <a:prstGeom prst="ellipse">
            <a:avLst/>
          </a:prstGeom>
          <a:ln w="57150">
            <a:solidFill>
              <a:srgbClr val="6ABF4B"/>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Montserrat Medium"/>
              </a:rPr>
              <a:t>Listen to other people</a:t>
            </a:r>
            <a:endParaRPr lang="en-US" sz="1100"/>
          </a:p>
        </p:txBody>
      </p:sp>
      <p:sp>
        <p:nvSpPr>
          <p:cNvPr id="22" name="TextBox 21">
            <a:extLst>
              <a:ext uri="{FF2B5EF4-FFF2-40B4-BE49-F238E27FC236}">
                <a16:creationId xmlns:a16="http://schemas.microsoft.com/office/drawing/2014/main" id="{9DA3D2E2-88C0-5E8C-1A94-A5B58640A306}"/>
              </a:ext>
            </a:extLst>
          </p:cNvPr>
          <p:cNvSpPr txBox="1"/>
          <p:nvPr/>
        </p:nvSpPr>
        <p:spPr>
          <a:xfrm>
            <a:off x="7527196" y="5727151"/>
            <a:ext cx="1939636" cy="843945"/>
          </a:xfrm>
          <a:prstGeom prst="ellipse">
            <a:avLst/>
          </a:prstGeom>
          <a:ln w="57150">
            <a:solidFill>
              <a:srgbClr val="FF83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chemeClr val="tx1"/>
                </a:solidFill>
                <a:latin typeface="Montserrat Medium"/>
              </a:rPr>
              <a:t>Acknowledge the feelings of others. </a:t>
            </a:r>
            <a:endParaRPr lang="en-US" sz="1100">
              <a:solidFill>
                <a:schemeClr val="tx1"/>
              </a:solidFill>
            </a:endParaRPr>
          </a:p>
        </p:txBody>
      </p:sp>
      <p:sp>
        <p:nvSpPr>
          <p:cNvPr id="10" name="TextBox 9">
            <a:extLst>
              <a:ext uri="{FF2B5EF4-FFF2-40B4-BE49-F238E27FC236}">
                <a16:creationId xmlns:a16="http://schemas.microsoft.com/office/drawing/2014/main" id="{EE33384D-A607-FEA5-3621-1933B4257612}"/>
              </a:ext>
            </a:extLst>
          </p:cNvPr>
          <p:cNvSpPr txBox="1"/>
          <p:nvPr/>
        </p:nvSpPr>
        <p:spPr>
          <a:xfrm>
            <a:off x="9867049" y="4832360"/>
            <a:ext cx="1939636" cy="1320016"/>
          </a:xfrm>
          <a:prstGeom prst="ellipse">
            <a:avLst/>
          </a:prstGeom>
          <a:ln w="57150">
            <a:solidFill>
              <a:srgbClr val="FAD461"/>
            </a:solid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Montserrat Medium"/>
              </a:rPr>
              <a:t> Have an awareness of what you look like when you are upset.</a:t>
            </a:r>
            <a:endParaRPr lang="en-US" sz="1100"/>
          </a:p>
        </p:txBody>
      </p:sp>
      <p:sp>
        <p:nvSpPr>
          <p:cNvPr id="6" name="TextBox 5">
            <a:extLst>
              <a:ext uri="{FF2B5EF4-FFF2-40B4-BE49-F238E27FC236}">
                <a16:creationId xmlns:a16="http://schemas.microsoft.com/office/drawing/2014/main" id="{1C0D4BE4-3F5B-A5B5-0A09-18E5335249AF}"/>
              </a:ext>
            </a:extLst>
          </p:cNvPr>
          <p:cNvSpPr txBox="1"/>
          <p:nvPr/>
        </p:nvSpPr>
        <p:spPr>
          <a:xfrm>
            <a:off x="8573213" y="6432756"/>
            <a:ext cx="344875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a:latin typeface="Montserrat Medium"/>
              </a:rPr>
              <a:t>(Bradberry &amp; Greaves, 2009)</a:t>
            </a:r>
            <a:endParaRPr lang="en-US" sz="1200" b="1">
              <a:ea typeface="Calibri"/>
              <a:cs typeface="Calibri"/>
            </a:endParaRPr>
          </a:p>
        </p:txBody>
      </p:sp>
    </p:spTree>
    <p:extLst>
      <p:ext uri="{BB962C8B-B14F-4D97-AF65-F5344CB8AC3E}">
        <p14:creationId xmlns:p14="http://schemas.microsoft.com/office/powerpoint/2010/main" val="130257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78B89D-F095-FF20-A153-339F4E5755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62642" y="-984994"/>
            <a:ext cx="13931660" cy="8370552"/>
          </a:xfrm>
          <a:prstGeom prst="rect">
            <a:avLst/>
          </a:prstGeom>
        </p:spPr>
      </p:pic>
      <p:sp>
        <p:nvSpPr>
          <p:cNvPr id="3" name="TextBox 1">
            <a:extLst>
              <a:ext uri="{FF2B5EF4-FFF2-40B4-BE49-F238E27FC236}">
                <a16:creationId xmlns:a16="http://schemas.microsoft.com/office/drawing/2014/main" id="{A7FD4AE6-5B44-E5AC-9496-20A15FD39E92}"/>
              </a:ext>
            </a:extLst>
          </p:cNvPr>
          <p:cNvSpPr txBox="1">
            <a:spLocks noGrp="1"/>
          </p:cNvSpPr>
          <p:nvPr>
            <p:ph type="title" idx="4294967295"/>
          </p:nvPr>
        </p:nvSpPr>
        <p:spPr>
          <a:xfrm>
            <a:off x="4454507" y="1326375"/>
            <a:ext cx="3302587"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AD461"/>
                </a:solidFill>
                <a:effectLst/>
                <a:uLnTx/>
                <a:uFillTx/>
                <a:latin typeface="Montserrat Medium"/>
                <a:ea typeface="+mn-ea"/>
                <a:cs typeface="Calibri"/>
              </a:rPr>
              <a:t>Reflection Breakout</a:t>
            </a:r>
          </a:p>
        </p:txBody>
      </p:sp>
      <p:sp>
        <p:nvSpPr>
          <p:cNvPr id="4" name="TextBox 2">
            <a:extLst>
              <a:ext uri="{FF2B5EF4-FFF2-40B4-BE49-F238E27FC236}">
                <a16:creationId xmlns:a16="http://schemas.microsoft.com/office/drawing/2014/main" id="{EE2EEE56-7210-026A-ED34-F3F4175CF205}"/>
              </a:ext>
            </a:extLst>
          </p:cNvPr>
          <p:cNvSpPr txBox="1"/>
          <p:nvPr/>
        </p:nvSpPr>
        <p:spPr>
          <a:xfrm>
            <a:off x="4072194" y="2784011"/>
            <a:ext cx="4074721"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FFFFFF"/>
                </a:solidFill>
                <a:latin typeface="Montserrat Medium"/>
                <a:cs typeface="Calibri"/>
              </a:rPr>
              <a:t>There's always room for improvement! What next steps can you take to improve communication....</a:t>
            </a:r>
          </a:p>
        </p:txBody>
      </p:sp>
      <p:sp>
        <p:nvSpPr>
          <p:cNvPr id="5" name="TextBox 4">
            <a:extLst>
              <a:ext uri="{FF2B5EF4-FFF2-40B4-BE49-F238E27FC236}">
                <a16:creationId xmlns:a16="http://schemas.microsoft.com/office/drawing/2014/main" id="{734ABE58-E9FD-5647-701C-262302953800}"/>
              </a:ext>
            </a:extLst>
          </p:cNvPr>
          <p:cNvSpPr txBox="1"/>
          <p:nvPr/>
        </p:nvSpPr>
        <p:spPr>
          <a:xfrm>
            <a:off x="4602886" y="4126490"/>
            <a:ext cx="2999341" cy="861774"/>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lnSpc>
                <a:spcPts val="1950"/>
              </a:lnSpc>
            </a:pPr>
            <a:r>
              <a:rPr lang="en-US">
                <a:solidFill>
                  <a:srgbClr val="FAD461"/>
                </a:solidFill>
                <a:latin typeface="Montserrat Medium"/>
                <a:cs typeface="Arial"/>
              </a:rPr>
              <a:t>As a Team?</a:t>
            </a:r>
            <a:endParaRPr lang="en-US">
              <a:solidFill>
                <a:srgbClr val="000000"/>
              </a:solidFill>
              <a:latin typeface="Montserrat Medium"/>
              <a:cs typeface="Arial"/>
            </a:endParaRPr>
          </a:p>
          <a:p>
            <a:pPr marL="285750" lvl="0" indent="-285750" algn="ctr" rtl="0">
              <a:lnSpc>
                <a:spcPts val="1950"/>
              </a:lnSpc>
              <a:buFont typeface="Arial,Sans-Serif"/>
              <a:buChar char="•"/>
            </a:pPr>
            <a:endParaRPr lang="en-US">
              <a:latin typeface="Montserrat Medium"/>
              <a:ea typeface="Arial"/>
              <a:cs typeface="Arial"/>
            </a:endParaRPr>
          </a:p>
          <a:p>
            <a:pPr algn="ctr">
              <a:lnSpc>
                <a:spcPts val="1950"/>
              </a:lnSpc>
            </a:pPr>
            <a:r>
              <a:rPr lang="en-US">
                <a:solidFill>
                  <a:srgbClr val="FAD461"/>
                </a:solidFill>
                <a:latin typeface="Montserrat Medium"/>
                <a:cs typeface="Segoe UI"/>
              </a:rPr>
              <a:t>As an Individual?</a:t>
            </a:r>
            <a:endParaRPr lang="en-US"/>
          </a:p>
        </p:txBody>
      </p:sp>
    </p:spTree>
    <p:extLst>
      <p:ext uri="{BB962C8B-B14F-4D97-AF65-F5344CB8AC3E}">
        <p14:creationId xmlns:p14="http://schemas.microsoft.com/office/powerpoint/2010/main" val="38000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F3A60E5-A638-47FB-E3D9-5448723E134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726"/>
            <a:ext cx="12199257" cy="7328262"/>
          </a:xfrm>
          <a:prstGeom prst="rect">
            <a:avLst/>
          </a:prstGeom>
        </p:spPr>
      </p:pic>
      <p:sp>
        <p:nvSpPr>
          <p:cNvPr id="4" name="Title 3">
            <a:extLst>
              <a:ext uri="{FF2B5EF4-FFF2-40B4-BE49-F238E27FC236}">
                <a16:creationId xmlns:a16="http://schemas.microsoft.com/office/drawing/2014/main" id="{F31105B8-856D-95F5-F038-C5DFCBC24E2D}"/>
              </a:ext>
            </a:extLst>
          </p:cNvPr>
          <p:cNvSpPr txBox="1">
            <a:spLocks noGrp="1"/>
          </p:cNvSpPr>
          <p:nvPr>
            <p:ph type="title" idx="4294967295"/>
          </p:nvPr>
        </p:nvSpPr>
        <p:spPr>
          <a:xfrm>
            <a:off x="364854" y="868689"/>
            <a:ext cx="984522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Montserrat Medium"/>
                <a:ea typeface="+mn-ea"/>
                <a:cs typeface="Calibri"/>
              </a:rPr>
              <a:t>References &amp; Other Resources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extBox 2">
            <a:extLst>
              <a:ext uri="{FF2B5EF4-FFF2-40B4-BE49-F238E27FC236}">
                <a16:creationId xmlns:a16="http://schemas.microsoft.com/office/drawing/2014/main" id="{8CC6D8D2-8A88-A2D2-4E1C-05639E7D5506}"/>
              </a:ext>
            </a:extLst>
          </p:cNvPr>
          <p:cNvSpPr txBox="1"/>
          <p:nvPr/>
        </p:nvSpPr>
        <p:spPr>
          <a:xfrm>
            <a:off x="363852" y="1992243"/>
            <a:ext cx="11480278"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600" dirty="0">
                <a:latin typeface="Montserrat Medium"/>
                <a:ea typeface="+mn-lt"/>
                <a:cs typeface="+mn-lt"/>
              </a:rPr>
              <a:t>Bradberry, T., &amp; Greaves, J. (2009). </a:t>
            </a:r>
            <a:r>
              <a:rPr lang="en-US" sz="1600" i="1" dirty="0">
                <a:latin typeface="Montserrat Medium"/>
                <a:ea typeface="+mn-lt"/>
                <a:cs typeface="+mn-lt"/>
              </a:rPr>
              <a:t>Emotional intelligence 2.0</a:t>
            </a:r>
            <a:r>
              <a:rPr lang="en-US" sz="1600" dirty="0">
                <a:latin typeface="Montserrat Medium"/>
                <a:ea typeface="+mn-lt"/>
                <a:cs typeface="+mn-lt"/>
              </a:rPr>
              <a:t>. </a:t>
            </a:r>
            <a:r>
              <a:rPr lang="en-US" sz="1600" dirty="0" err="1">
                <a:latin typeface="Montserrat Medium"/>
                <a:ea typeface="+mn-lt"/>
                <a:cs typeface="+mn-lt"/>
              </a:rPr>
              <a:t>TalentSmart</a:t>
            </a:r>
            <a:r>
              <a:rPr lang="en-US" sz="1600" dirty="0">
                <a:latin typeface="Montserrat Medium"/>
                <a:ea typeface="+mn-lt"/>
                <a:cs typeface="+mn-lt"/>
              </a:rPr>
              <a:t>.</a:t>
            </a:r>
            <a:br>
              <a:rPr lang="en-US" sz="1600" cap="all" dirty="0">
                <a:latin typeface="Montserrat Medium"/>
                <a:ea typeface="+mn-lt"/>
                <a:cs typeface="+mn-lt"/>
              </a:rPr>
            </a:br>
            <a:endParaRPr lang="en-US" sz="1600" cap="all">
              <a:latin typeface="Montserrat Medium"/>
              <a:ea typeface="+mn-lt"/>
              <a:cs typeface="+mn-lt"/>
            </a:endParaRPr>
          </a:p>
          <a:p>
            <a:pPr marL="285750" indent="-285750">
              <a:buFont typeface="Arial"/>
              <a:buChar char="•"/>
            </a:pPr>
            <a:r>
              <a:rPr lang="en-US" sz="1600" dirty="0">
                <a:latin typeface="Montserrat Medium"/>
                <a:cs typeface="Calibri" panose="020F0502020204030204"/>
              </a:rPr>
              <a:t>Patterson, K., </a:t>
            </a:r>
            <a:r>
              <a:rPr lang="en-US" sz="1600" dirty="0" err="1">
                <a:latin typeface="Montserrat Medium"/>
                <a:cs typeface="Calibri" panose="020F0502020204030204"/>
              </a:rPr>
              <a:t>Grenny</a:t>
            </a:r>
            <a:r>
              <a:rPr lang="en-US" sz="1600" dirty="0">
                <a:latin typeface="Montserrat Medium"/>
                <a:cs typeface="Calibri" panose="020F0502020204030204"/>
              </a:rPr>
              <a:t>, J., McMillan, R., &amp; Switzler, A. (2005). </a:t>
            </a:r>
            <a:r>
              <a:rPr lang="en-US" sz="1600" i="1" dirty="0">
                <a:latin typeface="Montserrat Medium"/>
                <a:cs typeface="Calibri" panose="020F0502020204030204"/>
              </a:rPr>
              <a:t>Crucial conversations: Tools for resolving broken promises, violated expectations, and bad behavior</a:t>
            </a:r>
            <a:r>
              <a:rPr lang="en-US" sz="1600" dirty="0">
                <a:latin typeface="Montserrat Medium"/>
                <a:cs typeface="Calibri" panose="020F0502020204030204"/>
              </a:rPr>
              <a:t>. McGraw-Hill. </a:t>
            </a:r>
          </a:p>
          <a:p>
            <a:endParaRPr lang="en-US" sz="1600">
              <a:latin typeface="Montserrat Medium"/>
              <a:ea typeface="+mn-lt"/>
              <a:cs typeface="+mn-lt"/>
            </a:endParaRPr>
          </a:p>
          <a:p>
            <a:pPr marL="285750" indent="-285750">
              <a:buFont typeface="Arial"/>
              <a:buChar char="•"/>
            </a:pPr>
            <a:r>
              <a:rPr lang="en-US" sz="1600" dirty="0">
                <a:latin typeface="Montserrat Medium"/>
                <a:ea typeface="+mn-lt"/>
                <a:cs typeface="+mn-lt"/>
              </a:rPr>
              <a:t>Patterson, K., </a:t>
            </a:r>
            <a:r>
              <a:rPr lang="en-US" sz="1600" dirty="0" err="1">
                <a:latin typeface="Montserrat Medium"/>
                <a:ea typeface="+mn-lt"/>
                <a:cs typeface="+mn-lt"/>
              </a:rPr>
              <a:t>Grenny</a:t>
            </a:r>
            <a:r>
              <a:rPr lang="en-US" sz="1600" dirty="0">
                <a:latin typeface="Montserrat Medium"/>
                <a:ea typeface="+mn-lt"/>
                <a:cs typeface="+mn-lt"/>
              </a:rPr>
              <a:t>, J., McMillan, R., &amp; Switzler, A. (2012). </a:t>
            </a:r>
            <a:r>
              <a:rPr lang="en-US" sz="1600" i="1" dirty="0">
                <a:latin typeface="Montserrat Medium"/>
                <a:ea typeface="+mn-lt"/>
                <a:cs typeface="+mn-lt"/>
              </a:rPr>
              <a:t>Crucial conversations : tools for talking when stakes are high</a:t>
            </a:r>
            <a:r>
              <a:rPr lang="en-US" sz="1600" dirty="0">
                <a:latin typeface="Montserrat Medium"/>
                <a:ea typeface="+mn-lt"/>
                <a:cs typeface="+mn-lt"/>
              </a:rPr>
              <a:t> (Second edition.). McGraw-Hill.</a:t>
            </a:r>
            <a:endParaRPr lang="en-US" sz="1600" dirty="0">
              <a:latin typeface="Montserrat Medium"/>
              <a:cs typeface="Calibri"/>
            </a:endParaRPr>
          </a:p>
          <a:p>
            <a:pPr marL="285750" indent="-285750">
              <a:buFont typeface="Arial"/>
              <a:buChar char="•"/>
            </a:pPr>
            <a:endParaRPr lang="en-US" sz="1600" b="1">
              <a:latin typeface="Montserrat Medium"/>
              <a:ea typeface="Calibri"/>
              <a:cs typeface="Calibri"/>
            </a:endParaRPr>
          </a:p>
          <a:p>
            <a:r>
              <a:rPr lang="en-US" sz="1600" b="1" dirty="0">
                <a:latin typeface="Montserrat Medium"/>
                <a:cs typeface="Calibri"/>
              </a:rPr>
              <a:t>Further Reading</a:t>
            </a:r>
          </a:p>
          <a:p>
            <a:pPr marL="285750" indent="-285750">
              <a:buFont typeface="Arial"/>
              <a:buChar char="•"/>
            </a:pPr>
            <a:r>
              <a:rPr lang="en-US" sz="1600" dirty="0">
                <a:latin typeface="Montserrat Medium"/>
                <a:cs typeface="Calibri"/>
              </a:rPr>
              <a:t>The Arbinger Institute. (2015). </a:t>
            </a:r>
            <a:r>
              <a:rPr lang="en-US" sz="1600" i="1" dirty="0">
                <a:latin typeface="Montserrat Medium"/>
                <a:cs typeface="Calibri"/>
              </a:rPr>
              <a:t>The anatomy of peace: Resolving the heart of conflict</a:t>
            </a:r>
            <a:r>
              <a:rPr lang="en-US" sz="1600" dirty="0">
                <a:latin typeface="Montserrat Medium"/>
                <a:cs typeface="Calibri"/>
              </a:rPr>
              <a:t>. </a:t>
            </a:r>
          </a:p>
          <a:p>
            <a:pPr marL="285750" indent="-285750">
              <a:buFont typeface="Arial"/>
              <a:buChar char="•"/>
            </a:pPr>
            <a:r>
              <a:rPr lang="en-US" sz="1600" dirty="0">
                <a:latin typeface="Montserrat Medium"/>
                <a:cs typeface="Calibri"/>
              </a:rPr>
              <a:t>Gottman, J. (1995). </a:t>
            </a:r>
            <a:r>
              <a:rPr lang="en-US" sz="1600" i="1" dirty="0">
                <a:latin typeface="Montserrat Medium"/>
                <a:cs typeface="Calibri"/>
              </a:rPr>
              <a:t>Why marriages succeed or fail: And how you can make yours last</a:t>
            </a:r>
            <a:r>
              <a:rPr lang="en-US" sz="1600" dirty="0">
                <a:latin typeface="Montserrat Medium"/>
                <a:cs typeface="Calibri"/>
              </a:rPr>
              <a:t>. </a:t>
            </a:r>
            <a:endParaRPr lang="en-US" sz="1600" dirty="0">
              <a:solidFill>
                <a:srgbClr val="000000"/>
              </a:solidFill>
              <a:latin typeface="Montserrat Medium"/>
              <a:ea typeface="+mn-lt"/>
              <a:cs typeface="+mn-lt"/>
            </a:endParaRPr>
          </a:p>
          <a:p>
            <a:pPr marL="285750" indent="-285750">
              <a:buFont typeface="Arial"/>
              <a:buChar char="•"/>
            </a:pPr>
            <a:r>
              <a:rPr lang="en-US" sz="1600" dirty="0">
                <a:latin typeface="Montserrat Medium"/>
                <a:ea typeface="+mn-lt"/>
                <a:cs typeface="+mn-lt"/>
              </a:rPr>
              <a:t>Patrick Lencioni. (2007). </a:t>
            </a:r>
            <a:r>
              <a:rPr lang="en-US" sz="1600" i="1" dirty="0">
                <a:latin typeface="Montserrat Medium"/>
                <a:ea typeface="+mn-lt"/>
                <a:cs typeface="+mn-lt"/>
              </a:rPr>
              <a:t>The Five Dysfunctions of a Team, Participant Workbook</a:t>
            </a:r>
            <a:r>
              <a:rPr lang="en-US" sz="1600" dirty="0">
                <a:latin typeface="Montserrat Medium"/>
                <a:ea typeface="+mn-lt"/>
                <a:cs typeface="+mn-lt"/>
              </a:rPr>
              <a:t>. Pfeiffer.</a:t>
            </a:r>
          </a:p>
          <a:p>
            <a:pPr marL="285750" indent="-285750">
              <a:buFont typeface="Arial"/>
              <a:buChar char="•"/>
            </a:pPr>
            <a:r>
              <a:rPr lang="en-US" sz="1600" dirty="0">
                <a:solidFill>
                  <a:srgbClr val="000000"/>
                </a:solidFill>
                <a:latin typeface="Montserrat Medium"/>
                <a:ea typeface="+mn-lt"/>
                <a:cs typeface="+mn-lt"/>
              </a:rPr>
              <a:t>Ross, J. &amp; </a:t>
            </a:r>
            <a:r>
              <a:rPr lang="en-US" sz="1600" dirty="0" err="1">
                <a:solidFill>
                  <a:srgbClr val="000000"/>
                </a:solidFill>
                <a:latin typeface="Montserrat Medium"/>
                <a:ea typeface="+mn-lt"/>
                <a:cs typeface="+mn-lt"/>
              </a:rPr>
              <a:t>Ghadbian</a:t>
            </a:r>
            <a:r>
              <a:rPr lang="en-US" sz="1600" dirty="0">
                <a:solidFill>
                  <a:srgbClr val="000000"/>
                </a:solidFill>
                <a:latin typeface="Montserrat Medium"/>
                <a:ea typeface="+mn-lt"/>
                <a:cs typeface="+mn-lt"/>
              </a:rPr>
              <a:t>, W. (2020). </a:t>
            </a:r>
            <a:r>
              <a:rPr lang="en-US" sz="1600" i="1" dirty="0">
                <a:solidFill>
                  <a:srgbClr val="000000"/>
                </a:solidFill>
                <a:latin typeface="Montserrat Medium"/>
                <a:ea typeface="+mn-lt"/>
                <a:cs typeface="+mn-lt"/>
              </a:rPr>
              <a:t>Turning towards each other: A conflict workbook</a:t>
            </a:r>
            <a:r>
              <a:rPr lang="en-US" sz="1600" dirty="0">
                <a:solidFill>
                  <a:srgbClr val="000000"/>
                </a:solidFill>
                <a:latin typeface="Montserrat Medium"/>
                <a:ea typeface="+mn-lt"/>
                <a:cs typeface="+mn-lt"/>
              </a:rPr>
              <a:t>.  https://movementstrategy.org/wp-content/uploads/2021/12/Turning-Towards-Each-Other-1.pdf</a:t>
            </a:r>
            <a:endParaRPr lang="en-US" sz="1600">
              <a:solidFill>
                <a:srgbClr val="000000"/>
              </a:solidFill>
              <a:latin typeface="Montserrat Medium"/>
              <a:ea typeface="+mn-lt"/>
              <a:cs typeface="+mn-lt"/>
            </a:endParaRPr>
          </a:p>
          <a:p>
            <a:endParaRPr lang="en-US" sz="1600">
              <a:latin typeface="Montserrat Medium"/>
              <a:ea typeface="+mn-lt"/>
              <a:cs typeface="+mn-lt"/>
            </a:endParaRPr>
          </a:p>
          <a:p>
            <a:br>
              <a:rPr lang="en-US" sz="1100" cap="all" dirty="0">
                <a:ea typeface="+mn-lt"/>
                <a:cs typeface="+mn-lt"/>
              </a:rPr>
            </a:br>
            <a:endParaRPr lang="en-US" sz="1100" cap="all">
              <a:solidFill>
                <a:srgbClr val="0E7300"/>
              </a:solidFill>
              <a:ea typeface="+mn-lt"/>
              <a:cs typeface="+mn-lt"/>
            </a:endParaRPr>
          </a:p>
          <a:p>
            <a:pPr marL="285750" indent="-285750">
              <a:buFont typeface="Arial"/>
              <a:buChar char="•"/>
            </a:pPr>
            <a:endParaRPr lang="en-US" sz="1600">
              <a:latin typeface="Montserrat Medium"/>
              <a:cs typeface="Calibri"/>
            </a:endParaRPr>
          </a:p>
          <a:p>
            <a:pPr marL="285750" indent="-285750">
              <a:buFont typeface="Arial"/>
              <a:buChar char="•"/>
            </a:pPr>
            <a:endParaRPr lang="en-US" sz="1600">
              <a:latin typeface="Montserrat Medium"/>
              <a:cs typeface="Calibri"/>
            </a:endParaRPr>
          </a:p>
          <a:p>
            <a:pPr marL="285750" indent="-285750">
              <a:buFont typeface="Arial"/>
              <a:buChar char="•"/>
            </a:pPr>
            <a:endParaRPr lang="en-US" sz="1600">
              <a:latin typeface="Montserrat Medium"/>
              <a:cs typeface="Calibri"/>
            </a:endParaRPr>
          </a:p>
        </p:txBody>
      </p:sp>
    </p:spTree>
    <p:extLst>
      <p:ext uri="{BB962C8B-B14F-4D97-AF65-F5344CB8AC3E}">
        <p14:creationId xmlns:p14="http://schemas.microsoft.com/office/powerpoint/2010/main" val="1717256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EB55D0-0EFE-EACA-1C12-0CABBCF326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57" y="-14444"/>
            <a:ext cx="12184742" cy="9117685"/>
          </a:xfrm>
          <a:prstGeom prst="rect">
            <a:avLst/>
          </a:prstGeom>
        </p:spPr>
      </p:pic>
      <p:pic>
        <p:nvPicPr>
          <p:cNvPr id="2" name="Picture 2">
            <a:extLst>
              <a:ext uri="{FF2B5EF4-FFF2-40B4-BE49-F238E27FC236}">
                <a16:creationId xmlns:a16="http://schemas.microsoft.com/office/drawing/2014/main" id="{72A14771-0653-7662-4B41-9E0D106776F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648040"/>
            <a:ext cx="12192000" cy="7321005"/>
          </a:xfrm>
          <a:prstGeom prst="rect">
            <a:avLst/>
          </a:prstGeom>
        </p:spPr>
      </p:pic>
      <p:sp>
        <p:nvSpPr>
          <p:cNvPr id="6" name="TextBox 1">
            <a:extLst>
              <a:ext uri="{FF2B5EF4-FFF2-40B4-BE49-F238E27FC236}">
                <a16:creationId xmlns:a16="http://schemas.microsoft.com/office/drawing/2014/main" id="{68F0D780-76EF-C226-C6E9-DC67437AD36C}"/>
              </a:ext>
            </a:extLst>
          </p:cNvPr>
          <p:cNvSpPr txBox="1">
            <a:spLocks noGrp="1"/>
          </p:cNvSpPr>
          <p:nvPr>
            <p:ph type="title" idx="4294967295"/>
          </p:nvPr>
        </p:nvSpPr>
        <p:spPr>
          <a:xfrm>
            <a:off x="3043469" y="325354"/>
            <a:ext cx="6659206" cy="2800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chemeClr val="bg1"/>
                </a:solidFill>
                <a:effectLst/>
                <a:uLnTx/>
                <a:uFillTx/>
                <a:latin typeface="Montserrat Medium"/>
                <a:ea typeface="+mn-ea"/>
                <a:cs typeface="Calibri"/>
              </a:rPr>
              <a:t>Questions? </a:t>
            </a:r>
          </a:p>
        </p:txBody>
      </p:sp>
      <p:sp>
        <p:nvSpPr>
          <p:cNvPr id="8" name="TextBox 1">
            <a:extLst>
              <a:ext uri="{FF2B5EF4-FFF2-40B4-BE49-F238E27FC236}">
                <a16:creationId xmlns:a16="http://schemas.microsoft.com/office/drawing/2014/main" id="{8DD208F3-2641-4C1D-B4FB-EB6DF1AB4B7E}"/>
              </a:ext>
            </a:extLst>
          </p:cNvPr>
          <p:cNvSpPr txBox="1"/>
          <p:nvPr/>
        </p:nvSpPr>
        <p:spPr>
          <a:xfrm>
            <a:off x="2206517" y="5072240"/>
            <a:ext cx="4273272"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bg1"/>
                </a:solidFill>
                <a:latin typeface="Montserrat Medium"/>
                <a:cs typeface="Calibri"/>
              </a:rPr>
              <a:t>Andrea Kingsley - Librarian</a:t>
            </a:r>
          </a:p>
          <a:p>
            <a:r>
              <a:rPr lang="en-US" sz="1400">
                <a:solidFill>
                  <a:schemeClr val="bg1"/>
                </a:solidFill>
                <a:latin typeface="Montserrat Medium"/>
                <a:cs typeface="Calibri"/>
              </a:rPr>
              <a:t>Aurora Public Library</a:t>
            </a:r>
          </a:p>
          <a:p>
            <a:r>
              <a:rPr lang="en-US" sz="1400">
                <a:solidFill>
                  <a:schemeClr val="bg1"/>
                </a:solidFill>
                <a:latin typeface="Montserrat Medium"/>
                <a:ea typeface="+mn-lt"/>
                <a:cs typeface="+mn-lt"/>
              </a:rPr>
              <a:t>akingsley@auroragov.org</a:t>
            </a:r>
            <a:endParaRPr lang="en-US" sz="1400">
              <a:solidFill>
                <a:schemeClr val="bg1"/>
              </a:solidFill>
              <a:latin typeface="Montserrat Medium"/>
            </a:endParaRPr>
          </a:p>
        </p:txBody>
      </p:sp>
      <p:sp>
        <p:nvSpPr>
          <p:cNvPr id="10" name="TextBox 1">
            <a:extLst>
              <a:ext uri="{FF2B5EF4-FFF2-40B4-BE49-F238E27FC236}">
                <a16:creationId xmlns:a16="http://schemas.microsoft.com/office/drawing/2014/main" id="{03F48C90-663E-03D6-A7DA-197C6E5F308A}"/>
              </a:ext>
            </a:extLst>
          </p:cNvPr>
          <p:cNvSpPr txBox="1"/>
          <p:nvPr/>
        </p:nvSpPr>
        <p:spPr>
          <a:xfrm>
            <a:off x="7203237" y="5072239"/>
            <a:ext cx="4273272"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chemeClr val="bg1"/>
                </a:solidFill>
                <a:latin typeface="Montserrat Medium"/>
                <a:cs typeface="Calibri"/>
              </a:rPr>
              <a:t>Tessy Walker – Library Supervisor</a:t>
            </a:r>
          </a:p>
          <a:p>
            <a:r>
              <a:rPr lang="en-US" sz="1400">
                <a:solidFill>
                  <a:schemeClr val="bg1"/>
                </a:solidFill>
                <a:latin typeface="Montserrat Medium"/>
                <a:cs typeface="Calibri"/>
              </a:rPr>
              <a:t>Aurora Public Library</a:t>
            </a:r>
          </a:p>
          <a:p>
            <a:r>
              <a:rPr lang="en-US" sz="1400">
                <a:solidFill>
                  <a:schemeClr val="bg1"/>
                </a:solidFill>
                <a:latin typeface="Montserrat Medium"/>
                <a:ea typeface="+mn-lt"/>
                <a:cs typeface="+mn-lt"/>
              </a:rPr>
              <a:t>tswalker@auroragov.org</a:t>
            </a:r>
            <a:endParaRPr lang="en-US" sz="1400">
              <a:solidFill>
                <a:schemeClr val="bg1"/>
              </a:solidFill>
              <a:latin typeface="Montserrat Medium"/>
            </a:endParaRPr>
          </a:p>
        </p:txBody>
      </p:sp>
    </p:spTree>
    <p:extLst>
      <p:ext uri="{BB962C8B-B14F-4D97-AF65-F5344CB8AC3E}">
        <p14:creationId xmlns:p14="http://schemas.microsoft.com/office/powerpoint/2010/main" val="52947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CAB180-B047-AED4-626F-20150FA13C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57" y="-1126214"/>
            <a:ext cx="12184742" cy="9117685"/>
          </a:xfrm>
          <a:prstGeom prst="rect">
            <a:avLst/>
          </a:prstGeom>
        </p:spPr>
      </p:pic>
      <p:pic>
        <p:nvPicPr>
          <p:cNvPr id="10" name="Picture 2">
            <a:extLst>
              <a:ext uri="{FF2B5EF4-FFF2-40B4-BE49-F238E27FC236}">
                <a16:creationId xmlns:a16="http://schemas.microsoft.com/office/drawing/2014/main" id="{C00393D7-9653-6EB6-ABF6-E08EDB9A7A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07" y="-379064"/>
            <a:ext cx="12192000" cy="7321005"/>
          </a:xfrm>
          <a:prstGeom prst="rect">
            <a:avLst/>
          </a:prstGeom>
        </p:spPr>
      </p:pic>
      <p:sp>
        <p:nvSpPr>
          <p:cNvPr id="2" name="Title 1">
            <a:extLst>
              <a:ext uri="{FF2B5EF4-FFF2-40B4-BE49-F238E27FC236}">
                <a16:creationId xmlns:a16="http://schemas.microsoft.com/office/drawing/2014/main" id="{3503A39D-ADE8-3D55-EA3D-6C88458E9D68}"/>
              </a:ext>
            </a:extLst>
          </p:cNvPr>
          <p:cNvSpPr txBox="1">
            <a:spLocks noGrp="1"/>
          </p:cNvSpPr>
          <p:nvPr>
            <p:ph type="title" idx="4294967295"/>
          </p:nvPr>
        </p:nvSpPr>
        <p:spPr>
          <a:xfrm>
            <a:off x="6805973" y="3752558"/>
            <a:ext cx="5221698"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ontserrat Medium"/>
                <a:ea typeface="+mn-ea"/>
                <a:cs typeface="Calibri"/>
              </a:rPr>
              <a:t>Communication Breakdowns</a:t>
            </a: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TextBox 1">
            <a:extLst>
              <a:ext uri="{FF2B5EF4-FFF2-40B4-BE49-F238E27FC236}">
                <a16:creationId xmlns:a16="http://schemas.microsoft.com/office/drawing/2014/main" id="{AE5429E2-617F-BA2E-E7EA-A003C8E6A7B9}"/>
              </a:ext>
            </a:extLst>
          </p:cNvPr>
          <p:cNvSpPr txBox="1"/>
          <p:nvPr/>
        </p:nvSpPr>
        <p:spPr>
          <a:xfrm>
            <a:off x="6992307" y="5200538"/>
            <a:ext cx="4859781" cy="646331"/>
          </a:xfrm>
          <a:prstGeom prst="rect">
            <a:avLst/>
          </a:prstGeom>
          <a:solidFill>
            <a:srgbClr val="7030A0"/>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solidFill>
                  <a:schemeClr val="bg1"/>
                </a:solidFill>
                <a:latin typeface="Montserrat Medium"/>
                <a:cs typeface="Calibri"/>
              </a:rPr>
              <a:t>Tools for Working Through Conflict in the Workplace</a:t>
            </a:r>
            <a:endParaRPr lang="en-US" b="1">
              <a:solidFill>
                <a:schemeClr val="bg1"/>
              </a:solidFill>
              <a:cs typeface="Calibri" panose="020F0502020204030204"/>
            </a:endParaRP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4E381CBD-B1C7-5B26-53B4-C885A4867406}"/>
              </a:ext>
            </a:extLst>
          </p:cNvPr>
          <p:cNvSpPr txBox="1">
            <a:spLocks noGrp="1"/>
          </p:cNvSpPr>
          <p:nvPr>
            <p:ph type="title" idx="4294967295"/>
          </p:nvPr>
        </p:nvSpPr>
        <p:spPr>
          <a:xfrm>
            <a:off x="-1754501" y="189979"/>
            <a:ext cx="1002888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ontserrat Medium"/>
                <a:ea typeface="+mn-ea"/>
                <a:cs typeface="Calibri"/>
              </a:rPr>
              <a:t>Table of Contents</a:t>
            </a:r>
            <a:endParaRPr kumimoji="0" lang="en-US"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2">
            <a:extLst>
              <a:ext uri="{FF2B5EF4-FFF2-40B4-BE49-F238E27FC236}">
                <a16:creationId xmlns:a16="http://schemas.microsoft.com/office/drawing/2014/main" id="{E1D4017B-B914-BE21-CA39-D333DE53B301}"/>
              </a:ext>
            </a:extLst>
          </p:cNvPr>
          <p:cNvSpPr txBox="1"/>
          <p:nvPr/>
        </p:nvSpPr>
        <p:spPr>
          <a:xfrm>
            <a:off x="1623903" y="1184434"/>
            <a:ext cx="368023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Montserrat Medium"/>
                <a:cs typeface="Calibri"/>
              </a:rPr>
              <a:t>Workplace Expectations</a:t>
            </a:r>
            <a:endParaRPr lang="en-US"/>
          </a:p>
        </p:txBody>
      </p:sp>
      <p:sp>
        <p:nvSpPr>
          <p:cNvPr id="7" name="TextBox 5">
            <a:extLst>
              <a:ext uri="{FF2B5EF4-FFF2-40B4-BE49-F238E27FC236}">
                <a16:creationId xmlns:a16="http://schemas.microsoft.com/office/drawing/2014/main" id="{9B3BB4B7-2F7D-0DF7-3B66-16BCC285703A}"/>
              </a:ext>
            </a:extLst>
          </p:cNvPr>
          <p:cNvSpPr txBox="1"/>
          <p:nvPr/>
        </p:nvSpPr>
        <p:spPr>
          <a:xfrm>
            <a:off x="1623902" y="1542057"/>
            <a:ext cx="520790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1400">
                <a:ea typeface="+mn-lt"/>
                <a:cs typeface="+mn-lt"/>
              </a:rPr>
              <a:t>Identify your workplace expectations to establish a framework for productive conflict resolution when faced with a communication breakdown. </a:t>
            </a:r>
            <a:endParaRPr lang="en-US" sz="1400">
              <a:ea typeface="+mn-lt"/>
              <a:cs typeface="+mn-lt"/>
            </a:endParaRPr>
          </a:p>
        </p:txBody>
      </p:sp>
      <p:sp>
        <p:nvSpPr>
          <p:cNvPr id="5" name="TextBox 3">
            <a:extLst>
              <a:ext uri="{FF2B5EF4-FFF2-40B4-BE49-F238E27FC236}">
                <a16:creationId xmlns:a16="http://schemas.microsoft.com/office/drawing/2014/main" id="{E1534BD8-47D6-446F-612C-82D43B000871}"/>
              </a:ext>
            </a:extLst>
          </p:cNvPr>
          <p:cNvSpPr txBox="1"/>
          <p:nvPr/>
        </p:nvSpPr>
        <p:spPr>
          <a:xfrm>
            <a:off x="1623902" y="2744719"/>
            <a:ext cx="5815714"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Montserrat Medium"/>
                <a:cs typeface="Calibri"/>
              </a:rPr>
              <a:t>Healthy Vs Unhealthy Communication</a:t>
            </a:r>
            <a:endParaRPr lang="en-US"/>
          </a:p>
        </p:txBody>
      </p:sp>
      <p:sp>
        <p:nvSpPr>
          <p:cNvPr id="8" name="TextBox 6">
            <a:extLst>
              <a:ext uri="{FF2B5EF4-FFF2-40B4-BE49-F238E27FC236}">
                <a16:creationId xmlns:a16="http://schemas.microsoft.com/office/drawing/2014/main" id="{8B14DAEC-E101-49A2-9F00-EF55153587AC}"/>
              </a:ext>
            </a:extLst>
          </p:cNvPr>
          <p:cNvSpPr txBox="1"/>
          <p:nvPr/>
        </p:nvSpPr>
        <p:spPr>
          <a:xfrm>
            <a:off x="1623901" y="3110787"/>
            <a:ext cx="5320329" cy="104644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1400">
                <a:ea typeface="+mn-lt"/>
                <a:cs typeface="+mn-lt"/>
              </a:rPr>
              <a:t>Recognize and transform unhealthy communication into productive and healthy communication during a communication breakdown or conflict.</a:t>
            </a:r>
            <a:endParaRPr lang="en-US" sz="1400">
              <a:solidFill>
                <a:srgbClr val="000000"/>
              </a:solidFill>
              <a:ea typeface="+mn-lt"/>
              <a:cs typeface="+mn-lt"/>
            </a:endParaRPr>
          </a:p>
          <a:p>
            <a:endParaRPr lang="en-US" sz="2000">
              <a:latin typeface="Montserrat Medium" pitchFamily="2" charset="77"/>
              <a:cs typeface="Calibri"/>
            </a:endParaRPr>
          </a:p>
        </p:txBody>
      </p:sp>
      <p:sp>
        <p:nvSpPr>
          <p:cNvPr id="6" name="TextBox 4">
            <a:extLst>
              <a:ext uri="{FF2B5EF4-FFF2-40B4-BE49-F238E27FC236}">
                <a16:creationId xmlns:a16="http://schemas.microsoft.com/office/drawing/2014/main" id="{8A636B4F-5085-AF03-E4EB-FE4CA0D775D6}"/>
              </a:ext>
            </a:extLst>
          </p:cNvPr>
          <p:cNvSpPr txBox="1"/>
          <p:nvPr/>
        </p:nvSpPr>
        <p:spPr>
          <a:xfrm>
            <a:off x="1623902" y="4348548"/>
            <a:ext cx="543941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Montserrat Medium"/>
                <a:cs typeface="Calibri"/>
              </a:rPr>
              <a:t>Tool – Crucial Conversations</a:t>
            </a:r>
            <a:endParaRPr lang="en-US"/>
          </a:p>
        </p:txBody>
      </p:sp>
      <p:sp>
        <p:nvSpPr>
          <p:cNvPr id="9" name="TextBox 7">
            <a:extLst>
              <a:ext uri="{FF2B5EF4-FFF2-40B4-BE49-F238E27FC236}">
                <a16:creationId xmlns:a16="http://schemas.microsoft.com/office/drawing/2014/main" id="{D8A2993F-F0E5-D9CF-595D-FDCDDCA45580}"/>
              </a:ext>
            </a:extLst>
          </p:cNvPr>
          <p:cNvSpPr txBox="1"/>
          <p:nvPr/>
        </p:nvSpPr>
        <p:spPr>
          <a:xfrm>
            <a:off x="1623902" y="4718662"/>
            <a:ext cx="3908756"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1100">
                <a:latin typeface="Montserrat Medium"/>
                <a:cs typeface="Calibri"/>
              </a:rPr>
              <a:t>Appraise and practice a conflict resolution tool to be prepared for a future communication breakdown.</a:t>
            </a:r>
            <a:endParaRPr lang="en-US" sz="2400">
              <a:cs typeface="Calibri"/>
            </a:endParaRPr>
          </a:p>
          <a:p>
            <a:endParaRPr lang="en-US" sz="2000">
              <a:latin typeface="Montserrat Medium" pitchFamily="2" charset="77"/>
              <a:cs typeface="Calibri"/>
            </a:endParaRPr>
          </a:p>
        </p:txBody>
      </p:sp>
      <p:sp>
        <p:nvSpPr>
          <p:cNvPr id="11" name="TextBox 4">
            <a:extLst>
              <a:ext uri="{FF2B5EF4-FFF2-40B4-BE49-F238E27FC236}">
                <a16:creationId xmlns:a16="http://schemas.microsoft.com/office/drawing/2014/main" id="{8519BFF7-6E18-9C0F-E2B4-FC223187782E}"/>
              </a:ext>
            </a:extLst>
          </p:cNvPr>
          <p:cNvSpPr txBox="1"/>
          <p:nvPr/>
        </p:nvSpPr>
        <p:spPr>
          <a:xfrm>
            <a:off x="1661532" y="5740844"/>
            <a:ext cx="3877789"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Montserrat Medium"/>
                <a:cs typeface="Calibri"/>
              </a:rPr>
              <a:t>Tool – Emotional Intelligence</a:t>
            </a:r>
          </a:p>
        </p:txBody>
      </p:sp>
      <p:sp>
        <p:nvSpPr>
          <p:cNvPr id="12" name="TextBox 7">
            <a:extLst>
              <a:ext uri="{FF2B5EF4-FFF2-40B4-BE49-F238E27FC236}">
                <a16:creationId xmlns:a16="http://schemas.microsoft.com/office/drawing/2014/main" id="{91EBD06A-5F0F-145F-A49A-727C40917F11}"/>
              </a:ext>
            </a:extLst>
          </p:cNvPr>
          <p:cNvSpPr txBox="1"/>
          <p:nvPr/>
        </p:nvSpPr>
        <p:spPr>
          <a:xfrm>
            <a:off x="1661532" y="6098467"/>
            <a:ext cx="4008690" cy="155427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 sz="1050">
                <a:latin typeface="Montserrat Medium"/>
                <a:cs typeface="Calibri"/>
              </a:rPr>
              <a:t>Appraise and practice a conflict resolution tool to be prepared for a future communication breakdown.</a:t>
            </a:r>
            <a:endParaRPr lang="en-US" sz="1050">
              <a:latin typeface="Montserrat Medium"/>
              <a:cs typeface="Calibri"/>
            </a:endParaRPr>
          </a:p>
          <a:p>
            <a:endParaRPr lang="en-US">
              <a:latin typeface="Montserrat Medium"/>
              <a:cs typeface="Calibri"/>
            </a:endParaRPr>
          </a:p>
          <a:p>
            <a:endParaRPr lang="en-US">
              <a:latin typeface="Montserrat Medium"/>
              <a:cs typeface="Calibri"/>
            </a:endParaRPr>
          </a:p>
          <a:p>
            <a:endParaRPr lang="en-US">
              <a:solidFill>
                <a:srgbClr val="000000"/>
              </a:solidFill>
              <a:latin typeface="Montserrat Medium"/>
              <a:cs typeface="Calibri"/>
            </a:endParaRPr>
          </a:p>
          <a:p>
            <a:endParaRPr lang="en-US" sz="2000">
              <a:latin typeface="Montserrat Medium" pitchFamily="2" charset="77"/>
              <a:cs typeface="Calibri"/>
            </a:endParaRPr>
          </a:p>
        </p:txBody>
      </p:sp>
      <p:sp>
        <p:nvSpPr>
          <p:cNvPr id="10" name="Oval 9">
            <a:extLst>
              <a:ext uri="{FF2B5EF4-FFF2-40B4-BE49-F238E27FC236}">
                <a16:creationId xmlns:a16="http://schemas.microsoft.com/office/drawing/2014/main" id="{242FB018-CA54-F007-7275-8231B811D8C8}"/>
              </a:ext>
              <a:ext uri="{C183D7F6-B498-43B3-948B-1728B52AA6E4}">
                <adec:decorative xmlns:adec="http://schemas.microsoft.com/office/drawing/2017/decorative" val="1"/>
              </a:ext>
            </a:extLst>
          </p:cNvPr>
          <p:cNvSpPr/>
          <p:nvPr/>
        </p:nvSpPr>
        <p:spPr>
          <a:xfrm>
            <a:off x="646019" y="5577436"/>
            <a:ext cx="837259" cy="846666"/>
          </a:xfrm>
          <a:prstGeom prst="ellipse">
            <a:avLst/>
          </a:prstGeom>
          <a:solidFill>
            <a:srgbClr val="FAD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EAD33489-C81E-3BC3-8093-C74185D45C59}"/>
              </a:ext>
              <a:ext uri="{C183D7F6-B498-43B3-948B-1728B52AA6E4}">
                <adec:decorative xmlns:adec="http://schemas.microsoft.com/office/drawing/2017/decorative" val="1"/>
              </a:ext>
            </a:extLst>
          </p:cNvPr>
          <p:cNvPicPr>
            <a:picLocks noChangeAspect="1"/>
          </p:cNvPicPr>
          <p:nvPr/>
        </p:nvPicPr>
        <p:blipFill rotWithShape="1">
          <a:blip r:embed="rId2"/>
          <a:srcRect l="54081" r="-83" b="-275"/>
          <a:stretch/>
        </p:blipFill>
        <p:spPr>
          <a:xfrm>
            <a:off x="4522223" y="-3347068"/>
            <a:ext cx="10515892" cy="13779388"/>
          </a:xfrm>
          <a:prstGeom prst="rect">
            <a:avLst/>
          </a:prstGeom>
        </p:spPr>
      </p:pic>
    </p:spTree>
    <p:extLst>
      <p:ext uri="{BB962C8B-B14F-4D97-AF65-F5344CB8AC3E}">
        <p14:creationId xmlns:p14="http://schemas.microsoft.com/office/powerpoint/2010/main" val="3791744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A9E77D73-1085-4FE3-CC18-54E2D3232AC0}"/>
              </a:ext>
            </a:extLst>
          </p:cNvPr>
          <p:cNvSpPr txBox="1">
            <a:spLocks noGrp="1"/>
          </p:cNvSpPr>
          <p:nvPr>
            <p:ph type="title" idx="4294967295"/>
          </p:nvPr>
        </p:nvSpPr>
        <p:spPr>
          <a:xfrm>
            <a:off x="364854" y="868689"/>
            <a:ext cx="771466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Montserrat Medium"/>
                <a:ea typeface="+mn-ea"/>
                <a:cs typeface="Calibri"/>
              </a:rPr>
              <a:t>Terms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2">
            <a:extLst>
              <a:ext uri="{FF2B5EF4-FFF2-40B4-BE49-F238E27FC236}">
                <a16:creationId xmlns:a16="http://schemas.microsoft.com/office/drawing/2014/main" id="{5625FB7E-E100-FE45-253E-9342F6BCAC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26"/>
            <a:ext cx="12192000" cy="7321005"/>
          </a:xfrm>
          <a:prstGeom prst="rect">
            <a:avLst/>
          </a:prstGeom>
        </p:spPr>
      </p:pic>
      <p:pic>
        <p:nvPicPr>
          <p:cNvPr id="3" name="Picture 2">
            <a:extLst>
              <a:ext uri="{FF2B5EF4-FFF2-40B4-BE49-F238E27FC236}">
                <a16:creationId xmlns:a16="http://schemas.microsoft.com/office/drawing/2014/main" id="{D01F3B46-6DC1-08C2-7381-6E687DC3DC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6566" y="2324973"/>
            <a:ext cx="5058228" cy="3790943"/>
          </a:xfrm>
          <a:prstGeom prst="rect">
            <a:avLst/>
          </a:prstGeom>
        </p:spPr>
      </p:pic>
      <p:sp>
        <p:nvSpPr>
          <p:cNvPr id="4" name="TextBox 2">
            <a:extLst>
              <a:ext uri="{FF2B5EF4-FFF2-40B4-BE49-F238E27FC236}">
                <a16:creationId xmlns:a16="http://schemas.microsoft.com/office/drawing/2014/main" id="{D21F1818-372D-70EB-18BD-EB21BEC161FE}"/>
              </a:ext>
            </a:extLst>
          </p:cNvPr>
          <p:cNvSpPr txBox="1"/>
          <p:nvPr/>
        </p:nvSpPr>
        <p:spPr>
          <a:xfrm>
            <a:off x="5925728" y="2611405"/>
            <a:ext cx="6106028" cy="32254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20000"/>
              </a:spcBef>
              <a:spcAft>
                <a:spcPts val="600"/>
              </a:spcAft>
            </a:pPr>
            <a:r>
              <a:rPr lang="en-US" sz="2000" b="1">
                <a:solidFill>
                  <a:srgbClr val="212121"/>
                </a:solidFill>
                <a:latin typeface="Montserrat Medium"/>
                <a:ea typeface="Verdana"/>
                <a:cs typeface="Calibri"/>
              </a:rPr>
              <a:t>Conflict</a:t>
            </a:r>
            <a:endParaRPr lang="en-US" sz="2000" b="1">
              <a:solidFill>
                <a:srgbClr val="212121"/>
              </a:solidFill>
              <a:latin typeface="Montserrat Medium"/>
            </a:endParaRPr>
          </a:p>
          <a:p>
            <a:pPr>
              <a:lnSpc>
                <a:spcPct val="90000"/>
              </a:lnSpc>
              <a:spcBef>
                <a:spcPct val="20000"/>
              </a:spcBef>
              <a:spcAft>
                <a:spcPts val="600"/>
              </a:spcAft>
            </a:pPr>
            <a:r>
              <a:rPr lang="en-US">
                <a:solidFill>
                  <a:srgbClr val="444444"/>
                </a:solidFill>
                <a:latin typeface="Montserrat Medium"/>
                <a:ea typeface="Verdana"/>
                <a:cs typeface="Calibri"/>
              </a:rPr>
              <a:t>A conflict is a struggle and a clash of interest, opinion, or even principles</a:t>
            </a:r>
            <a:endParaRPr lang="en-US">
              <a:latin typeface="Montserrat Medium"/>
            </a:endParaRPr>
          </a:p>
          <a:p>
            <a:pPr>
              <a:lnSpc>
                <a:spcPct val="90000"/>
              </a:lnSpc>
              <a:spcBef>
                <a:spcPct val="20000"/>
              </a:spcBef>
              <a:spcAft>
                <a:spcPts val="600"/>
              </a:spcAft>
            </a:pPr>
            <a:endParaRPr lang="en-US" sz="2000" b="1">
              <a:solidFill>
                <a:srgbClr val="212121"/>
              </a:solidFill>
              <a:latin typeface="Montserrat Medium"/>
              <a:ea typeface="Verdana"/>
              <a:cs typeface="Calibri"/>
            </a:endParaRPr>
          </a:p>
          <a:p>
            <a:pPr>
              <a:lnSpc>
                <a:spcPct val="90000"/>
              </a:lnSpc>
              <a:spcBef>
                <a:spcPct val="20000"/>
              </a:spcBef>
              <a:spcAft>
                <a:spcPts val="600"/>
              </a:spcAft>
            </a:pPr>
            <a:r>
              <a:rPr lang="en-US" sz="2000" b="1">
                <a:solidFill>
                  <a:srgbClr val="212121"/>
                </a:solidFill>
                <a:latin typeface="Montserrat Medium"/>
                <a:ea typeface="Verdana"/>
                <a:cs typeface="Calibri"/>
              </a:rPr>
              <a:t>Communication Breakdown</a:t>
            </a:r>
          </a:p>
          <a:p>
            <a:pPr>
              <a:lnSpc>
                <a:spcPct val="90000"/>
              </a:lnSpc>
              <a:spcBef>
                <a:spcPct val="20000"/>
              </a:spcBef>
              <a:spcAft>
                <a:spcPts val="600"/>
              </a:spcAft>
            </a:pPr>
            <a:r>
              <a:rPr lang="en-US">
                <a:solidFill>
                  <a:srgbClr val="444444"/>
                </a:solidFill>
                <a:latin typeface="Montserrat Medium"/>
                <a:ea typeface="Verdana"/>
                <a:cs typeface="Calibri"/>
              </a:rPr>
              <a:t>Lack of communication; failure to exchange information</a:t>
            </a:r>
            <a:endParaRPr lang="en-US">
              <a:latin typeface="Montserrat Medium"/>
            </a:endParaRPr>
          </a:p>
          <a:p>
            <a:pPr>
              <a:lnSpc>
                <a:spcPct val="90000"/>
              </a:lnSpc>
              <a:spcBef>
                <a:spcPct val="20000"/>
              </a:spcBef>
              <a:spcAft>
                <a:spcPts val="600"/>
              </a:spcAft>
            </a:pPr>
            <a:endParaRPr lang="en-US">
              <a:solidFill>
                <a:srgbClr val="444444"/>
              </a:solidFill>
              <a:latin typeface="Montserrat Medium"/>
              <a:ea typeface="Verdana"/>
              <a:cs typeface="Calibri"/>
            </a:endParaRPr>
          </a:p>
          <a:p>
            <a:pPr>
              <a:lnSpc>
                <a:spcPct val="90000"/>
              </a:lnSpc>
              <a:spcBef>
                <a:spcPct val="20000"/>
              </a:spcBef>
              <a:spcAft>
                <a:spcPts val="600"/>
              </a:spcAft>
            </a:pPr>
            <a:endParaRPr lang="en-US"/>
          </a:p>
        </p:txBody>
      </p:sp>
      <p:pic>
        <p:nvPicPr>
          <p:cNvPr id="6" name="Picture 5">
            <a:extLst>
              <a:ext uri="{FF2B5EF4-FFF2-40B4-BE49-F238E27FC236}">
                <a16:creationId xmlns:a16="http://schemas.microsoft.com/office/drawing/2014/main" id="{FDDFD943-9989-EE0A-2753-5B00B5D6074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5257" y="2326128"/>
            <a:ext cx="5174341" cy="3795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09231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78B89D-F095-FF20-A153-339F4E5755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42227" y="-1502580"/>
            <a:ext cx="16490829" cy="9908929"/>
          </a:xfrm>
          <a:prstGeom prst="rect">
            <a:avLst/>
          </a:prstGeom>
        </p:spPr>
      </p:pic>
      <p:sp>
        <p:nvSpPr>
          <p:cNvPr id="3" name="TextBox 1">
            <a:extLst>
              <a:ext uri="{FF2B5EF4-FFF2-40B4-BE49-F238E27FC236}">
                <a16:creationId xmlns:a16="http://schemas.microsoft.com/office/drawing/2014/main" id="{A7FD4AE6-5B44-E5AC-9496-20A15FD39E92}"/>
              </a:ext>
            </a:extLst>
          </p:cNvPr>
          <p:cNvSpPr txBox="1">
            <a:spLocks noGrp="1"/>
          </p:cNvSpPr>
          <p:nvPr>
            <p:ph type="title" idx="4294967295"/>
          </p:nvPr>
        </p:nvSpPr>
        <p:spPr>
          <a:xfrm>
            <a:off x="4199127" y="1198751"/>
            <a:ext cx="3832111"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Montserrat Medium"/>
                <a:ea typeface="+mn-ea"/>
                <a:cs typeface="Calibri"/>
              </a:rPr>
              <a:t>Thinking Time</a:t>
            </a:r>
            <a:endParaRPr kumimoji="0" lang="en-US" sz="1800" b="1" i="0" u="none" strike="noStrike" kern="1200" cap="none" spc="0" normalizeH="0" baseline="0" noProof="0" dirty="0">
              <a:ln>
                <a:noFill/>
              </a:ln>
              <a:solidFill>
                <a:schemeClr val="bg1"/>
              </a:solidFill>
              <a:effectLst/>
              <a:uLnTx/>
              <a:uFillTx/>
              <a:latin typeface="+mn-lt"/>
              <a:ea typeface="Calibri"/>
              <a:cs typeface="Calibri"/>
            </a:endParaRPr>
          </a:p>
        </p:txBody>
      </p:sp>
      <p:sp>
        <p:nvSpPr>
          <p:cNvPr id="4" name="TextBox 2">
            <a:extLst>
              <a:ext uri="{FF2B5EF4-FFF2-40B4-BE49-F238E27FC236}">
                <a16:creationId xmlns:a16="http://schemas.microsoft.com/office/drawing/2014/main" id="{EE2EEE56-7210-026A-ED34-F3F4175CF205}"/>
              </a:ext>
            </a:extLst>
          </p:cNvPr>
          <p:cNvSpPr txBox="1"/>
          <p:nvPr/>
        </p:nvSpPr>
        <p:spPr>
          <a:xfrm>
            <a:off x="3996375" y="1842373"/>
            <a:ext cx="4258885"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FAD461"/>
                </a:solidFill>
                <a:latin typeface="Montserrat Medium"/>
                <a:cs typeface="Calibri"/>
              </a:rPr>
              <a:t>How does your HR/Organization handle a conflict your workplace?</a:t>
            </a:r>
          </a:p>
        </p:txBody>
      </p:sp>
      <p:sp>
        <p:nvSpPr>
          <p:cNvPr id="6" name="TextBox 2">
            <a:extLst>
              <a:ext uri="{FF2B5EF4-FFF2-40B4-BE49-F238E27FC236}">
                <a16:creationId xmlns:a16="http://schemas.microsoft.com/office/drawing/2014/main" id="{F1E328DF-D694-0DC4-4238-DBAECA7EB9F4}"/>
              </a:ext>
            </a:extLst>
          </p:cNvPr>
          <p:cNvSpPr txBox="1"/>
          <p:nvPr/>
        </p:nvSpPr>
        <p:spPr>
          <a:xfrm>
            <a:off x="3659096" y="3079125"/>
            <a:ext cx="4870983"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chemeClr val="bg1"/>
                </a:solidFill>
                <a:latin typeface="Montserrat Medium"/>
                <a:cs typeface="Calibri"/>
              </a:rPr>
              <a:t>How does your Supervisor handle a conflict in the workplace?</a:t>
            </a:r>
          </a:p>
        </p:txBody>
      </p:sp>
      <p:sp>
        <p:nvSpPr>
          <p:cNvPr id="7" name="TextBox 2">
            <a:extLst>
              <a:ext uri="{FF2B5EF4-FFF2-40B4-BE49-F238E27FC236}">
                <a16:creationId xmlns:a16="http://schemas.microsoft.com/office/drawing/2014/main" id="{58EFDCF7-9723-8ED8-31C0-201EB00AB9D6}"/>
              </a:ext>
            </a:extLst>
          </p:cNvPr>
          <p:cNvSpPr txBox="1"/>
          <p:nvPr/>
        </p:nvSpPr>
        <p:spPr>
          <a:xfrm>
            <a:off x="4010752" y="4019310"/>
            <a:ext cx="425888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FAD461"/>
                </a:solidFill>
                <a:latin typeface="Montserrat Medium"/>
                <a:cs typeface="Calibri"/>
              </a:rPr>
              <a:t>How does your Team handle a conflict in the workplace?</a:t>
            </a:r>
          </a:p>
        </p:txBody>
      </p:sp>
      <p:sp>
        <p:nvSpPr>
          <p:cNvPr id="8" name="TextBox 2">
            <a:extLst>
              <a:ext uri="{FF2B5EF4-FFF2-40B4-BE49-F238E27FC236}">
                <a16:creationId xmlns:a16="http://schemas.microsoft.com/office/drawing/2014/main" id="{6ED4ABB4-2990-B9AF-3D47-37D05DCF555D}"/>
              </a:ext>
            </a:extLst>
          </p:cNvPr>
          <p:cNvSpPr txBox="1"/>
          <p:nvPr/>
        </p:nvSpPr>
        <p:spPr>
          <a:xfrm>
            <a:off x="3996374" y="4953838"/>
            <a:ext cx="4258885"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solidFill>
                  <a:srgbClr val="FFFFFF"/>
                </a:solidFill>
                <a:latin typeface="Montserrat Medium"/>
                <a:cs typeface="Calibri"/>
              </a:rPr>
              <a:t>How do You handle a conflict in the workplace?</a:t>
            </a:r>
          </a:p>
        </p:txBody>
      </p:sp>
    </p:spTree>
    <p:extLst>
      <p:ext uri="{BB962C8B-B14F-4D97-AF65-F5344CB8AC3E}">
        <p14:creationId xmlns:p14="http://schemas.microsoft.com/office/powerpoint/2010/main" val="5168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B4434BE4-6DC7-1A1F-4D68-E3D3333B828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26"/>
            <a:ext cx="11422742" cy="6856548"/>
          </a:xfrm>
          <a:prstGeom prst="rect">
            <a:avLst/>
          </a:prstGeom>
        </p:spPr>
      </p:pic>
      <p:sp>
        <p:nvSpPr>
          <p:cNvPr id="2" name="Title 1">
            <a:extLst>
              <a:ext uri="{FF2B5EF4-FFF2-40B4-BE49-F238E27FC236}">
                <a16:creationId xmlns:a16="http://schemas.microsoft.com/office/drawing/2014/main" id="{3503A39D-ADE8-3D55-EA3D-6C88458E9D68}"/>
              </a:ext>
            </a:extLst>
          </p:cNvPr>
          <p:cNvSpPr txBox="1">
            <a:spLocks noGrp="1"/>
          </p:cNvSpPr>
          <p:nvPr>
            <p:ph type="title" idx="4294967295"/>
          </p:nvPr>
        </p:nvSpPr>
        <p:spPr>
          <a:xfrm>
            <a:off x="5037534" y="1541971"/>
            <a:ext cx="6700820" cy="37856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tx1"/>
                </a:solidFill>
                <a:effectLst/>
                <a:uLnTx/>
                <a:uFillTx/>
                <a:latin typeface="Montserrat Medium"/>
                <a:ea typeface="+mn-ea"/>
                <a:cs typeface="Calibri"/>
              </a:rPr>
              <a:t>Healthy </a:t>
            </a:r>
            <a:endParaRPr kumimoji="0" lang="en-US" sz="6000" b="1" i="0" u="none" strike="noStrike" kern="1200" cap="none" spc="0" normalizeH="0" baseline="0" noProof="0" dirty="0">
              <a:ln>
                <a:noFill/>
              </a:ln>
              <a:solidFill>
                <a:schemeClr val="tx1"/>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tx1"/>
                </a:solidFill>
                <a:effectLst/>
                <a:uLnTx/>
                <a:uFillTx/>
                <a:latin typeface="Montserrat Medium"/>
                <a:ea typeface="+mn-ea"/>
                <a:cs typeface="Calibri"/>
              </a:rPr>
              <a:t>Vs </a:t>
            </a:r>
            <a:endParaRPr kumimoji="0" lang="en-US" sz="6000" b="1" i="0" u="none" strike="noStrike" kern="1200" cap="none" spc="0" normalizeH="0" baseline="0" noProof="0" dirty="0">
              <a:ln>
                <a:noFill/>
              </a:ln>
              <a:solidFill>
                <a:schemeClr val="tx1"/>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tx1"/>
                </a:solidFill>
                <a:effectLst/>
                <a:uLnTx/>
                <a:uFillTx/>
                <a:latin typeface="Montserrat Medium"/>
                <a:ea typeface="+mn-ea"/>
                <a:cs typeface="Calibri"/>
              </a:rPr>
              <a:t>Unhealthy Communication</a:t>
            </a:r>
            <a:endParaRPr kumimoji="0" lang="en-US" sz="6000" b="1" i="0" u="none" strike="noStrike" kern="1200" cap="none" spc="0" normalizeH="0" baseline="0" noProof="0" dirty="0">
              <a:ln>
                <a:noFill/>
              </a:ln>
              <a:solidFill>
                <a:schemeClr val="tx1"/>
              </a:solidFill>
              <a:effectLst/>
              <a:uLnTx/>
              <a:uFillTx/>
              <a:latin typeface="+mn-lt"/>
              <a:ea typeface="+mn-ea"/>
              <a:cs typeface="Calibri"/>
            </a:endParaRPr>
          </a:p>
        </p:txBody>
      </p:sp>
    </p:spTree>
    <p:extLst>
      <p:ext uri="{BB962C8B-B14F-4D97-AF65-F5344CB8AC3E}">
        <p14:creationId xmlns:p14="http://schemas.microsoft.com/office/powerpoint/2010/main" val="3733320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F3A60E5-A638-47FB-E3D9-5448723E134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726"/>
            <a:ext cx="12199257" cy="7328262"/>
          </a:xfrm>
          <a:prstGeom prst="rect">
            <a:avLst/>
          </a:prstGeom>
        </p:spPr>
      </p:pic>
      <p:sp>
        <p:nvSpPr>
          <p:cNvPr id="4" name="Title 3">
            <a:extLst>
              <a:ext uri="{FF2B5EF4-FFF2-40B4-BE49-F238E27FC236}">
                <a16:creationId xmlns:a16="http://schemas.microsoft.com/office/drawing/2014/main" id="{F31105B8-856D-95F5-F038-C5DFCBC24E2D}"/>
              </a:ext>
            </a:extLst>
          </p:cNvPr>
          <p:cNvSpPr txBox="1">
            <a:spLocks noGrp="1"/>
          </p:cNvSpPr>
          <p:nvPr>
            <p:ph type="title" idx="4294967295"/>
          </p:nvPr>
        </p:nvSpPr>
        <p:spPr>
          <a:xfrm>
            <a:off x="364854" y="868689"/>
            <a:ext cx="1069498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Montserrat Medium"/>
                <a:ea typeface="+mn-ea"/>
                <a:cs typeface="Calibri"/>
              </a:rPr>
              <a:t>Recognizing Communication Approaches</a:t>
            </a:r>
            <a:endParaRPr kumimoji="0" lang="en-US" sz="3600" b="1" i="0" u="none" strike="noStrike" kern="1200" cap="none" spc="0" normalizeH="0" baseline="0" noProof="0" dirty="0">
              <a:ln>
                <a:noFill/>
              </a:ln>
              <a:solidFill>
                <a:srgbClr val="000000"/>
              </a:solidFill>
              <a:effectLst/>
              <a:uLnTx/>
              <a:uFillTx/>
              <a:latin typeface="Montserrat Medium" pitchFamily="2" charset="77"/>
              <a:ea typeface="+mn-ea"/>
              <a:cs typeface="Calibri"/>
            </a:endParaRPr>
          </a:p>
        </p:txBody>
      </p:sp>
      <p:pic>
        <p:nvPicPr>
          <p:cNvPr id="5" name="Picture 4">
            <a:extLst>
              <a:ext uri="{FF2B5EF4-FFF2-40B4-BE49-F238E27FC236}">
                <a16:creationId xmlns:a16="http://schemas.microsoft.com/office/drawing/2014/main" id="{2C356777-2C22-ABB8-EEA9-62A02F2E2F2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0" y="2099094"/>
            <a:ext cx="12192000" cy="4765964"/>
          </a:xfrm>
          <a:prstGeom prst="rect">
            <a:avLst/>
          </a:prstGeom>
        </p:spPr>
      </p:pic>
    </p:spTree>
    <p:extLst>
      <p:ext uri="{BB962C8B-B14F-4D97-AF65-F5344CB8AC3E}">
        <p14:creationId xmlns:p14="http://schemas.microsoft.com/office/powerpoint/2010/main" val="358228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625FB7E-E100-FE45-253E-9342F6BCAC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464223"/>
            <a:ext cx="12192000" cy="7321005"/>
          </a:xfrm>
          <a:prstGeom prst="rect">
            <a:avLst/>
          </a:prstGeom>
        </p:spPr>
      </p:pic>
      <p:sp>
        <p:nvSpPr>
          <p:cNvPr id="5" name="TextBox 1">
            <a:extLst>
              <a:ext uri="{FF2B5EF4-FFF2-40B4-BE49-F238E27FC236}">
                <a16:creationId xmlns:a16="http://schemas.microsoft.com/office/drawing/2014/main" id="{A9E77D73-1085-4FE3-CC18-54E2D3232AC0}"/>
              </a:ext>
            </a:extLst>
          </p:cNvPr>
          <p:cNvSpPr txBox="1">
            <a:spLocks noGrp="1"/>
          </p:cNvSpPr>
          <p:nvPr>
            <p:ph type="title" idx="4294967295"/>
          </p:nvPr>
        </p:nvSpPr>
        <p:spPr>
          <a:xfrm>
            <a:off x="261532" y="416655"/>
            <a:ext cx="7714661"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Montserrat Medium"/>
                <a:ea typeface="+mn-ea"/>
                <a:cs typeface="Calibri"/>
              </a:rPr>
              <a:t>Scenario</a:t>
            </a:r>
            <a:endParaRPr kumimoji="0" lang="en-US" sz="1800" b="0" i="0" u="none" strike="noStrike" kern="1200" cap="none" spc="0" normalizeH="0" baseline="0" noProof="0" dirty="0">
              <a:ln>
                <a:noFill/>
              </a:ln>
              <a:solidFill>
                <a:schemeClr val="tx1"/>
              </a:solidFill>
              <a:effectLst/>
              <a:uLnTx/>
              <a:uFillTx/>
              <a:latin typeface="+mn-lt"/>
              <a:ea typeface="Calibri" panose="020F0502020204030204"/>
              <a:cs typeface="Calibri" panose="020F0502020204030204"/>
            </a:endParaRPr>
          </a:p>
        </p:txBody>
      </p:sp>
      <p:sp>
        <p:nvSpPr>
          <p:cNvPr id="4" name="TextBox 2">
            <a:extLst>
              <a:ext uri="{FF2B5EF4-FFF2-40B4-BE49-F238E27FC236}">
                <a16:creationId xmlns:a16="http://schemas.microsoft.com/office/drawing/2014/main" id="{D21F1818-372D-70EB-18BD-EB21BEC161FE}"/>
              </a:ext>
            </a:extLst>
          </p:cNvPr>
          <p:cNvSpPr txBox="1"/>
          <p:nvPr/>
        </p:nvSpPr>
        <p:spPr>
          <a:xfrm>
            <a:off x="255932" y="1397189"/>
            <a:ext cx="11672502" cy="61462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212121"/>
                </a:solidFill>
                <a:ea typeface="+mn-lt"/>
                <a:cs typeface="+mn-lt"/>
              </a:rPr>
              <a:t>Felix works at the Youth Services public service desk at the Mountain Sky Public Library. He loves his job and gets to work on programs with the librarians when he has downtime at work. Felix wants to be a Librarian eventually and views the work as valuable experience. He recently got a new co-worker, Chris, who works in the same building but at the Adult Services public service desk. At first, they had friendly interactions, but after a few weeks, Chris started to be a bit dismissive in their conversations. When Felix offers helpful work tips, Chris doesn’t use them and says things like, “I have it handled.” Felix decides he will give Chris some space since they don’t work closely together anyway, until one day, Felix’s supervisor, who has been impressed by his recent programming work with the librarians, asks him to work on a cross-department program with Chris. Felix is very excited since this would be his first solo library program and wants to do a good job. </a:t>
            </a:r>
            <a:endParaRPr lang="en-US">
              <a:ea typeface="Calibri"/>
              <a:cs typeface="Calibri"/>
            </a:endParaRPr>
          </a:p>
          <a:p>
            <a:endParaRPr lang="en-US">
              <a:ea typeface="Calibri"/>
              <a:cs typeface="Calibri"/>
            </a:endParaRPr>
          </a:p>
          <a:p>
            <a:r>
              <a:rPr lang="en-US">
                <a:solidFill>
                  <a:srgbClr val="212121"/>
                </a:solidFill>
                <a:ea typeface="+mn-lt"/>
                <a:cs typeface="+mn-lt"/>
              </a:rPr>
              <a:t>Chris is hard to reach since he keeps ignoring Felix’s emails, but eventually, Felix manages to ask him in person , and they coordinate a meeting. When they finally do have a planning meeting, Chris is late and then barely pitches any ideas so Felix feels like he has to do all of the work, even the adult programming parts of the project, which he doesn’t feel confident about planning. </a:t>
            </a:r>
            <a:endParaRPr lang="en-US">
              <a:ea typeface="Calibri"/>
              <a:cs typeface="Calibri"/>
            </a:endParaRPr>
          </a:p>
          <a:p>
            <a:endParaRPr lang="en-US">
              <a:ea typeface="Calibri"/>
              <a:cs typeface="Calibri"/>
            </a:endParaRPr>
          </a:p>
          <a:p>
            <a:r>
              <a:rPr lang="en-US">
                <a:solidFill>
                  <a:srgbClr val="212121"/>
                </a:solidFill>
                <a:ea typeface="+mn-lt"/>
                <a:cs typeface="+mn-lt"/>
              </a:rPr>
              <a:t>A few days after the meeting, Chris and Felix are both helping out at the circulation desk when Felix’s supervisor comes up to chat. Chris is very friendly, which surprises Felix. When his supervisor asks about the project, Chris chimes in and tells them about Felix’s ideas but makes it sound like Chris was the one who came up with them. </a:t>
            </a:r>
            <a:endParaRPr lang="en-US">
              <a:ea typeface="Calibri"/>
              <a:cs typeface="Calibri"/>
            </a:endParaRPr>
          </a:p>
          <a:p>
            <a:endParaRPr lang="en-US">
              <a:ea typeface="Calibri"/>
              <a:cs typeface="Calibri"/>
            </a:endParaRPr>
          </a:p>
          <a:p>
            <a:pPr>
              <a:lnSpc>
                <a:spcPct val="90000"/>
              </a:lnSpc>
              <a:spcBef>
                <a:spcPct val="20000"/>
              </a:spcBef>
              <a:spcAft>
                <a:spcPts val="600"/>
              </a:spcAft>
            </a:pPr>
            <a:r>
              <a:rPr lang="en-US">
                <a:solidFill>
                  <a:srgbClr val="212121"/>
                </a:solidFill>
                <a:ea typeface="+mn-lt"/>
                <a:cs typeface="+mn-lt"/>
              </a:rPr>
              <a:t>Felix is very upset. What should he do? </a:t>
            </a:r>
            <a:endParaRPr lang="en-US">
              <a:ea typeface="Calibri"/>
              <a:cs typeface="Calibri"/>
            </a:endParaRPr>
          </a:p>
          <a:p>
            <a:pPr>
              <a:lnSpc>
                <a:spcPct val="90000"/>
              </a:lnSpc>
              <a:spcBef>
                <a:spcPct val="20000"/>
              </a:spcBef>
              <a:spcAft>
                <a:spcPts val="600"/>
              </a:spcAft>
            </a:pPr>
            <a:endParaRPr lang="en-US">
              <a:solidFill>
                <a:srgbClr val="444444"/>
              </a:solidFill>
              <a:latin typeface="Montserrat Medium"/>
              <a:ea typeface="Verdana"/>
              <a:cs typeface="Calibri"/>
            </a:endParaRPr>
          </a:p>
          <a:p>
            <a:pPr>
              <a:lnSpc>
                <a:spcPct val="90000"/>
              </a:lnSpc>
              <a:spcBef>
                <a:spcPct val="20000"/>
              </a:spcBef>
              <a:spcAft>
                <a:spcPts val="600"/>
              </a:spcAft>
            </a:pPr>
            <a:endParaRPr lang="en-US">
              <a:ea typeface="Calibri"/>
              <a:cs typeface="Calibri"/>
            </a:endParaRPr>
          </a:p>
        </p:txBody>
      </p:sp>
    </p:spTree>
    <p:extLst>
      <p:ext uri="{BB962C8B-B14F-4D97-AF65-F5344CB8AC3E}">
        <p14:creationId xmlns:p14="http://schemas.microsoft.com/office/powerpoint/2010/main" val="4131852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78B89D-F095-FF20-A153-339F4E5755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05510" y="-2112689"/>
            <a:ext cx="18474904" cy="11087872"/>
          </a:xfrm>
          <a:prstGeom prst="rect">
            <a:avLst/>
          </a:prstGeom>
        </p:spPr>
      </p:pic>
      <p:sp>
        <p:nvSpPr>
          <p:cNvPr id="3" name="TextBox 1">
            <a:extLst>
              <a:ext uri="{FF2B5EF4-FFF2-40B4-BE49-F238E27FC236}">
                <a16:creationId xmlns:a16="http://schemas.microsoft.com/office/drawing/2014/main" id="{A7FD4AE6-5B44-E5AC-9496-20A15FD39E92}"/>
              </a:ext>
            </a:extLst>
          </p:cNvPr>
          <p:cNvSpPr txBox="1">
            <a:spLocks noGrp="1"/>
          </p:cNvSpPr>
          <p:nvPr>
            <p:ph type="title" idx="4294967295"/>
          </p:nvPr>
        </p:nvSpPr>
        <p:spPr>
          <a:xfrm>
            <a:off x="4474414" y="1199317"/>
            <a:ext cx="3302587"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AD461"/>
                </a:solidFill>
                <a:effectLst/>
                <a:uLnTx/>
                <a:uFillTx/>
                <a:latin typeface="Montserrat Medium"/>
                <a:ea typeface="+mn-ea"/>
                <a:cs typeface="Calibri"/>
              </a:rPr>
              <a:t>Breakout</a:t>
            </a:r>
          </a:p>
        </p:txBody>
      </p:sp>
      <p:sp>
        <p:nvSpPr>
          <p:cNvPr id="4" name="TextBox 2">
            <a:extLst>
              <a:ext uri="{FF2B5EF4-FFF2-40B4-BE49-F238E27FC236}">
                <a16:creationId xmlns:a16="http://schemas.microsoft.com/office/drawing/2014/main" id="{EE2EEE56-7210-026A-ED34-F3F4175CF205}"/>
              </a:ext>
            </a:extLst>
          </p:cNvPr>
          <p:cNvSpPr txBox="1"/>
          <p:nvPr/>
        </p:nvSpPr>
        <p:spPr>
          <a:xfrm>
            <a:off x="3261033" y="1717137"/>
            <a:ext cx="5672462" cy="28007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200">
              <a:solidFill>
                <a:srgbClr val="FFFFFF"/>
              </a:solidFill>
              <a:latin typeface="Montserrat Medium"/>
              <a:ea typeface="Calibri"/>
              <a:cs typeface="Calibri"/>
            </a:endParaRPr>
          </a:p>
          <a:p>
            <a:pPr marL="457200" indent="-457200" algn="ctr">
              <a:buAutoNum type="arabicPeriod"/>
            </a:pPr>
            <a:endParaRPr lang="en-US" sz="2200">
              <a:solidFill>
                <a:srgbClr val="FFFFFF"/>
              </a:solidFill>
              <a:latin typeface="Montserrat Medium"/>
              <a:cs typeface="Calibri"/>
            </a:endParaRPr>
          </a:p>
          <a:p>
            <a:pPr marL="457200" indent="-457200" algn="ctr">
              <a:buAutoNum type="arabicPeriod"/>
            </a:pPr>
            <a:r>
              <a:rPr lang="en-US" sz="2200">
                <a:solidFill>
                  <a:srgbClr val="FFFFFF"/>
                </a:solidFill>
                <a:latin typeface="Montserrat Medium"/>
                <a:cs typeface="Calibri"/>
              </a:rPr>
              <a:t>Discuss healthy and unhealthy communication approaches you noticed in the scenario.</a:t>
            </a:r>
            <a:endParaRPr lang="en-US" sz="2200">
              <a:solidFill>
                <a:srgbClr val="FFFFFF"/>
              </a:solidFill>
              <a:latin typeface="Montserrat Medium"/>
              <a:ea typeface="Calibri"/>
              <a:cs typeface="Calibri"/>
            </a:endParaRPr>
          </a:p>
          <a:p>
            <a:pPr marL="457200" indent="-457200" algn="ctr">
              <a:buAutoNum type="arabicPeriod"/>
            </a:pPr>
            <a:endParaRPr lang="en-US" sz="2200">
              <a:solidFill>
                <a:srgbClr val="FFFFFF"/>
              </a:solidFill>
              <a:latin typeface="Montserrat Medium"/>
              <a:cs typeface="Calibri"/>
            </a:endParaRPr>
          </a:p>
          <a:p>
            <a:pPr marL="457200" indent="-457200" algn="ctr">
              <a:buAutoNum type="arabicPeriod"/>
            </a:pPr>
            <a:r>
              <a:rPr lang="en-US" sz="2200">
                <a:solidFill>
                  <a:srgbClr val="FFFFFF"/>
                </a:solidFill>
                <a:latin typeface="Montserrat Medium"/>
                <a:cs typeface="Calibri"/>
              </a:rPr>
              <a:t>How would you have changed the unhealthy approaches? </a:t>
            </a:r>
            <a:endParaRPr lang="en-US" sz="2200">
              <a:ea typeface="Calibri"/>
              <a:cs typeface="Calibri"/>
            </a:endParaRPr>
          </a:p>
        </p:txBody>
      </p:sp>
    </p:spTree>
    <p:extLst>
      <p:ext uri="{BB962C8B-B14F-4D97-AF65-F5344CB8AC3E}">
        <p14:creationId xmlns:p14="http://schemas.microsoft.com/office/powerpoint/2010/main" val="4646889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4E8220A3B6514E87B3AD4F3DF4959A" ma:contentTypeVersion="13" ma:contentTypeDescription="Create a new document." ma:contentTypeScope="" ma:versionID="6f9c8be47d1eb9ca856ba6b739d5cc3d">
  <xsd:schema xmlns:xsd="http://www.w3.org/2001/XMLSchema" xmlns:xs="http://www.w3.org/2001/XMLSchema" xmlns:p="http://schemas.microsoft.com/office/2006/metadata/properties" xmlns:ns2="08137925-4b31-4903-8f23-7e8f38383ed0" xmlns:ns3="7411977d-aa46-4df9-be80-01440f611af4" xmlns:ns4="1ba1751a-3fe3-471b-9224-449d79aa12f6" targetNamespace="http://schemas.microsoft.com/office/2006/metadata/properties" ma:root="true" ma:fieldsID="da769b3c929b97ef2463d150a6e585a4" ns2:_="" ns3:_="" ns4:_="">
    <xsd:import namespace="08137925-4b31-4903-8f23-7e8f38383ed0"/>
    <xsd:import namespace="7411977d-aa46-4df9-be80-01440f611af4"/>
    <xsd:import namespace="1ba1751a-3fe3-471b-9224-449d79aa12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137925-4b31-4903-8f23-7e8f38383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8548891-af97-4cc5-b12a-9a018c4e7a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11977d-aa46-4df9-be80-01440f611af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a1751a-3fe3-471b-9224-449d79aa12f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f83ddcb-4bb8-4a47-afb1-1da80eae4006}" ma:internalName="TaxCatchAll" ma:showField="CatchAllData" ma:web="7411977d-aa46-4df9-be80-01440f611a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ba1751a-3fe3-471b-9224-449d79aa12f6" xsi:nil="true"/>
    <lcf76f155ced4ddcb4097134ff3c332f xmlns="08137925-4b31-4903-8f23-7e8f38383e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B9228F-FFA3-48F9-A7C8-A28F42CC2465}">
  <ds:schemaRefs>
    <ds:schemaRef ds:uri="http://schemas.microsoft.com/sharepoint/v3/contenttype/forms"/>
  </ds:schemaRefs>
</ds:datastoreItem>
</file>

<file path=customXml/itemProps2.xml><?xml version="1.0" encoding="utf-8"?>
<ds:datastoreItem xmlns:ds="http://schemas.openxmlformats.org/officeDocument/2006/customXml" ds:itemID="{5D33F38B-379C-4A4D-AE13-DFEA22092C67}">
  <ds:schemaRefs>
    <ds:schemaRef ds:uri="08137925-4b31-4903-8f23-7e8f38383ed0"/>
    <ds:schemaRef ds:uri="1ba1751a-3fe3-471b-9224-449d79aa12f6"/>
    <ds:schemaRef ds:uri="7411977d-aa46-4df9-be80-01440f611a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8B907F-0255-4B37-848D-9B1D87DF5C18}">
  <ds:schemaRefs>
    <ds:schemaRef ds:uri="http://schemas.microsoft.com/office/2006/documentManagement/types"/>
    <ds:schemaRef ds:uri="http://www.w3.org/XML/1998/namespace"/>
    <ds:schemaRef ds:uri="7411977d-aa46-4df9-be80-01440f611af4"/>
    <ds:schemaRef ds:uri="1ba1751a-3fe3-471b-9224-449d79aa12f6"/>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08137925-4b31-4903-8f23-7e8f38383ed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2327</Words>
  <Application>Microsoft Office PowerPoint</Application>
  <PresentationFormat>Widescreen</PresentationFormat>
  <Paragraphs>239</Paragraphs>
  <Slides>18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Arial,Sans-Serif</vt:lpstr>
      <vt:lpstr>Calibri</vt:lpstr>
      <vt:lpstr>Calibri Light</vt:lpstr>
      <vt:lpstr>Courier New,monospace</vt:lpstr>
      <vt:lpstr>Montserrat Medium</vt:lpstr>
      <vt:lpstr>Symbol</vt:lpstr>
      <vt:lpstr>Symbol,Sans-Serif</vt:lpstr>
      <vt:lpstr>Wingdings,Sans-Serif</vt:lpstr>
      <vt:lpstr>office theme</vt:lpstr>
      <vt:lpstr>Icebreaker</vt:lpstr>
      <vt:lpstr>Communication Breakdowns</vt:lpstr>
      <vt:lpstr>Table of Contents</vt:lpstr>
      <vt:lpstr>Terms</vt:lpstr>
      <vt:lpstr>Thinking Time</vt:lpstr>
      <vt:lpstr>Healthy  Vs  Unhealthy Communication</vt:lpstr>
      <vt:lpstr>Recognizing Communication Approaches</vt:lpstr>
      <vt:lpstr>Scenario</vt:lpstr>
      <vt:lpstr>Breakout</vt:lpstr>
      <vt:lpstr>Tool – Crucial Conversations</vt:lpstr>
      <vt:lpstr>Having the Crucial Conversation</vt:lpstr>
      <vt:lpstr>Creating Safety</vt:lpstr>
      <vt:lpstr>Tool – Emotional Intelligence</vt:lpstr>
      <vt:lpstr>Emotional Intelligence </vt:lpstr>
      <vt:lpstr>Emotional Intelligence Interaction</vt:lpstr>
      <vt:lpstr>Reflection Breakout</vt:lpstr>
      <vt:lpstr>References &amp; Other Resources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Kreger, Christine</cp:lastModifiedBy>
  <cp:revision>21</cp:revision>
  <dcterms:created xsi:type="dcterms:W3CDTF">2023-02-16T19:27:16Z</dcterms:created>
  <dcterms:modified xsi:type="dcterms:W3CDTF">2025-03-14T12:22:50Z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0x010100C84E8220A3B6514E87B3AD4F3DF4959A</vt:lpwstr>
  </property>
</Properties>
</file>