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81" r:id="rId15"/>
    <p:sldId id="284" r:id="rId16"/>
    <p:sldId id="285" r:id="rId17"/>
    <p:sldId id="286" r:id="rId18"/>
    <p:sldId id="282" r:id="rId19"/>
    <p:sldId id="287" r:id="rId20"/>
    <p:sldId id="288" r:id="rId21"/>
    <p:sldId id="289" r:id="rId22"/>
    <p:sldId id="283" r:id="rId23"/>
    <p:sldId id="290" r:id="rId24"/>
    <p:sldId id="292" r:id="rId25"/>
    <p:sldId id="293" r:id="rId26"/>
    <p:sldId id="280" r:id="rId27"/>
  </p:sldIdLst>
  <p:sldSz cx="9144000" cy="5143500" type="screen16x9"/>
  <p:notesSz cx="6858000" cy="9144000"/>
  <p:embeddedFontLst>
    <p:embeddedFont>
      <p:font typeface="IBM Plex Sans" panose="020B0503050203000203"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2725" autoAdjust="0"/>
  </p:normalViewPr>
  <p:slideViewPr>
    <p:cSldViewPr snapToGrid="0">
      <p:cViewPr varScale="1">
        <p:scale>
          <a:sx n="62" d="100"/>
          <a:sy n="62" d="100"/>
        </p:scale>
        <p:origin x="44" y="3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80A15D8C-D4DC-4ECA-88A7-508A7D1421AC}"/>
    <pc:docChg chg="custSel mod modSld">
      <pc:chgData name="Kreger, Christine" userId="07b08700-4580-4b2b-8f3c-b5ccee8dc705" providerId="ADAL" clId="{80A15D8C-D4DC-4ECA-88A7-508A7D1421AC}" dt="2024-12-10T16:19:52.520" v="193"/>
      <pc:docMkLst>
        <pc:docMk/>
      </pc:docMkLst>
      <pc:sldChg chg="modSp mod">
        <pc:chgData name="Kreger, Christine" userId="07b08700-4580-4b2b-8f3c-b5ccee8dc705" providerId="ADAL" clId="{80A15D8C-D4DC-4ECA-88A7-508A7D1421AC}" dt="2024-12-10T16:14:28.254" v="1" actId="962"/>
        <pc:sldMkLst>
          <pc:docMk/>
          <pc:sldMk cId="2217966603" sldId="274"/>
        </pc:sldMkLst>
        <pc:picChg chg="mod">
          <ac:chgData name="Kreger, Christine" userId="07b08700-4580-4b2b-8f3c-b5ccee8dc705" providerId="ADAL" clId="{80A15D8C-D4DC-4ECA-88A7-508A7D1421AC}" dt="2024-12-10T16:14:28.254" v="1" actId="962"/>
          <ac:picMkLst>
            <pc:docMk/>
            <pc:sldMk cId="2217966603" sldId="274"/>
            <ac:picMk id="5" creationId="{F749726C-9767-D09E-CFA3-2CADE01F4A12}"/>
          </ac:picMkLst>
        </pc:picChg>
      </pc:sldChg>
      <pc:sldChg chg="modSp mod">
        <pc:chgData name="Kreger, Christine" userId="07b08700-4580-4b2b-8f3c-b5ccee8dc705" providerId="ADAL" clId="{80A15D8C-D4DC-4ECA-88A7-508A7D1421AC}" dt="2024-12-10T16:15:38.940" v="27" actId="1076"/>
        <pc:sldMkLst>
          <pc:docMk/>
          <pc:sldMk cId="3313739331" sldId="284"/>
        </pc:sldMkLst>
        <pc:spChg chg="mod">
          <ac:chgData name="Kreger, Christine" userId="07b08700-4580-4b2b-8f3c-b5ccee8dc705" providerId="ADAL" clId="{80A15D8C-D4DC-4ECA-88A7-508A7D1421AC}" dt="2024-12-10T16:15:33.219" v="26" actId="1076"/>
          <ac:spMkLst>
            <pc:docMk/>
            <pc:sldMk cId="3313739331" sldId="284"/>
            <ac:spMk id="3" creationId="{E456E234-BED5-F283-6815-6616103AFAD6}"/>
          </ac:spMkLst>
        </pc:spChg>
        <pc:spChg chg="mod">
          <ac:chgData name="Kreger, Christine" userId="07b08700-4580-4b2b-8f3c-b5ccee8dc705" providerId="ADAL" clId="{80A15D8C-D4DC-4ECA-88A7-508A7D1421AC}" dt="2024-12-10T16:15:38.940" v="27" actId="1076"/>
          <ac:spMkLst>
            <pc:docMk/>
            <pc:sldMk cId="3313739331" sldId="284"/>
            <ac:spMk id="4" creationId="{31018C74-5E31-147A-1D5A-66B63BCE2C7C}"/>
          </ac:spMkLst>
        </pc:spChg>
        <pc:spChg chg="mod">
          <ac:chgData name="Kreger, Christine" userId="07b08700-4580-4b2b-8f3c-b5ccee8dc705" providerId="ADAL" clId="{80A15D8C-D4DC-4ECA-88A7-508A7D1421AC}" dt="2024-12-10T16:15:25.657" v="25" actId="14100"/>
          <ac:spMkLst>
            <pc:docMk/>
            <pc:sldMk cId="3313739331" sldId="284"/>
            <ac:spMk id="112" creationId="{00000000-0000-0000-0000-000000000000}"/>
          </ac:spMkLst>
        </pc:spChg>
      </pc:sldChg>
      <pc:sldChg chg="modSp mod">
        <pc:chgData name="Kreger, Christine" userId="07b08700-4580-4b2b-8f3c-b5ccee8dc705" providerId="ADAL" clId="{80A15D8C-D4DC-4ECA-88A7-508A7D1421AC}" dt="2024-12-10T16:15:58.651" v="40" actId="5793"/>
        <pc:sldMkLst>
          <pc:docMk/>
          <pc:sldMk cId="2048004101" sldId="285"/>
        </pc:sldMkLst>
        <pc:spChg chg="mod">
          <ac:chgData name="Kreger, Christine" userId="07b08700-4580-4b2b-8f3c-b5ccee8dc705" providerId="ADAL" clId="{80A15D8C-D4DC-4ECA-88A7-508A7D1421AC}" dt="2024-12-10T16:15:58.651" v="40" actId="5793"/>
          <ac:spMkLst>
            <pc:docMk/>
            <pc:sldMk cId="2048004101" sldId="285"/>
            <ac:spMk id="112" creationId="{00000000-0000-0000-0000-000000000000}"/>
          </ac:spMkLst>
        </pc:spChg>
      </pc:sldChg>
      <pc:sldChg chg="modSp mod">
        <pc:chgData name="Kreger, Christine" userId="07b08700-4580-4b2b-8f3c-b5ccee8dc705" providerId="ADAL" clId="{80A15D8C-D4DC-4ECA-88A7-508A7D1421AC}" dt="2024-12-10T16:16:12.013" v="52" actId="20577"/>
        <pc:sldMkLst>
          <pc:docMk/>
          <pc:sldMk cId="3109015921" sldId="286"/>
        </pc:sldMkLst>
        <pc:spChg chg="mod">
          <ac:chgData name="Kreger, Christine" userId="07b08700-4580-4b2b-8f3c-b5ccee8dc705" providerId="ADAL" clId="{80A15D8C-D4DC-4ECA-88A7-508A7D1421AC}" dt="2024-12-10T16:16:12.013" v="52" actId="20577"/>
          <ac:spMkLst>
            <pc:docMk/>
            <pc:sldMk cId="3109015921" sldId="286"/>
            <ac:spMk id="112" creationId="{00000000-0000-0000-0000-000000000000}"/>
          </ac:spMkLst>
        </pc:spChg>
      </pc:sldChg>
      <pc:sldChg chg="modSp mod">
        <pc:chgData name="Kreger, Christine" userId="07b08700-4580-4b2b-8f3c-b5ccee8dc705" providerId="ADAL" clId="{80A15D8C-D4DC-4ECA-88A7-508A7D1421AC}" dt="2024-12-10T16:16:56.419" v="83" actId="14100"/>
        <pc:sldMkLst>
          <pc:docMk/>
          <pc:sldMk cId="2872730015" sldId="287"/>
        </pc:sldMkLst>
        <pc:spChg chg="mod">
          <ac:chgData name="Kreger, Christine" userId="07b08700-4580-4b2b-8f3c-b5ccee8dc705" providerId="ADAL" clId="{80A15D8C-D4DC-4ECA-88A7-508A7D1421AC}" dt="2024-12-10T16:16:52.605" v="82" actId="1076"/>
          <ac:spMkLst>
            <pc:docMk/>
            <pc:sldMk cId="2872730015" sldId="287"/>
            <ac:spMk id="3" creationId="{E456E234-BED5-F283-6815-6616103AFAD6}"/>
          </ac:spMkLst>
        </pc:spChg>
        <pc:spChg chg="mod">
          <ac:chgData name="Kreger, Christine" userId="07b08700-4580-4b2b-8f3c-b5ccee8dc705" providerId="ADAL" clId="{80A15D8C-D4DC-4ECA-88A7-508A7D1421AC}" dt="2024-12-10T16:16:56.419" v="83" actId="14100"/>
          <ac:spMkLst>
            <pc:docMk/>
            <pc:sldMk cId="2872730015" sldId="287"/>
            <ac:spMk id="112" creationId="{00000000-0000-0000-0000-000000000000}"/>
          </ac:spMkLst>
        </pc:spChg>
      </pc:sldChg>
      <pc:sldChg chg="modSp mod">
        <pc:chgData name="Kreger, Christine" userId="07b08700-4580-4b2b-8f3c-b5ccee8dc705" providerId="ADAL" clId="{80A15D8C-D4DC-4ECA-88A7-508A7D1421AC}" dt="2024-12-10T16:17:09.091" v="98" actId="20577"/>
        <pc:sldMkLst>
          <pc:docMk/>
          <pc:sldMk cId="3448239486" sldId="288"/>
        </pc:sldMkLst>
        <pc:spChg chg="mod">
          <ac:chgData name="Kreger, Christine" userId="07b08700-4580-4b2b-8f3c-b5ccee8dc705" providerId="ADAL" clId="{80A15D8C-D4DC-4ECA-88A7-508A7D1421AC}" dt="2024-12-10T16:17:09.091" v="98" actId="20577"/>
          <ac:spMkLst>
            <pc:docMk/>
            <pc:sldMk cId="3448239486" sldId="288"/>
            <ac:spMk id="112" creationId="{00000000-0000-0000-0000-000000000000}"/>
          </ac:spMkLst>
        </pc:spChg>
      </pc:sldChg>
      <pc:sldChg chg="modSp mod">
        <pc:chgData name="Kreger, Christine" userId="07b08700-4580-4b2b-8f3c-b5ccee8dc705" providerId="ADAL" clId="{80A15D8C-D4DC-4ECA-88A7-508A7D1421AC}" dt="2024-12-10T16:17:58.189" v="117" actId="14100"/>
        <pc:sldMkLst>
          <pc:docMk/>
          <pc:sldMk cId="1243880494" sldId="289"/>
        </pc:sldMkLst>
        <pc:spChg chg="mod">
          <ac:chgData name="Kreger, Christine" userId="07b08700-4580-4b2b-8f3c-b5ccee8dc705" providerId="ADAL" clId="{80A15D8C-D4DC-4ECA-88A7-508A7D1421AC}" dt="2024-12-10T16:17:53.497" v="116" actId="1076"/>
          <ac:spMkLst>
            <pc:docMk/>
            <pc:sldMk cId="1243880494" sldId="289"/>
            <ac:spMk id="3" creationId="{E456E234-BED5-F283-6815-6616103AFAD6}"/>
          </ac:spMkLst>
        </pc:spChg>
        <pc:spChg chg="mod">
          <ac:chgData name="Kreger, Christine" userId="07b08700-4580-4b2b-8f3c-b5ccee8dc705" providerId="ADAL" clId="{80A15D8C-D4DC-4ECA-88A7-508A7D1421AC}" dt="2024-12-10T16:17:58.189" v="117" actId="14100"/>
          <ac:spMkLst>
            <pc:docMk/>
            <pc:sldMk cId="1243880494" sldId="289"/>
            <ac:spMk id="112" creationId="{00000000-0000-0000-0000-000000000000}"/>
          </ac:spMkLst>
        </pc:spChg>
      </pc:sldChg>
      <pc:sldChg chg="modSp mod">
        <pc:chgData name="Kreger, Christine" userId="07b08700-4580-4b2b-8f3c-b5ccee8dc705" providerId="ADAL" clId="{80A15D8C-D4DC-4ECA-88A7-508A7D1421AC}" dt="2024-12-10T16:19:43.722" v="192" actId="14100"/>
        <pc:sldMkLst>
          <pc:docMk/>
          <pc:sldMk cId="473906595" sldId="290"/>
        </pc:sldMkLst>
        <pc:spChg chg="mod">
          <ac:chgData name="Kreger, Christine" userId="07b08700-4580-4b2b-8f3c-b5ccee8dc705" providerId="ADAL" clId="{80A15D8C-D4DC-4ECA-88A7-508A7D1421AC}" dt="2024-12-10T16:19:40.462" v="191" actId="1076"/>
          <ac:spMkLst>
            <pc:docMk/>
            <pc:sldMk cId="473906595" sldId="290"/>
            <ac:spMk id="3" creationId="{E456E234-BED5-F283-6815-6616103AFAD6}"/>
          </ac:spMkLst>
        </pc:spChg>
        <pc:spChg chg="mod">
          <ac:chgData name="Kreger, Christine" userId="07b08700-4580-4b2b-8f3c-b5ccee8dc705" providerId="ADAL" clId="{80A15D8C-D4DC-4ECA-88A7-508A7D1421AC}" dt="2024-12-10T16:19:43.722" v="192" actId="14100"/>
          <ac:spMkLst>
            <pc:docMk/>
            <pc:sldMk cId="473906595" sldId="290"/>
            <ac:spMk id="112" creationId="{00000000-0000-0000-0000-000000000000}"/>
          </ac:spMkLst>
        </pc:spChg>
      </pc:sldChg>
      <pc:sldChg chg="modSp mod">
        <pc:chgData name="Kreger, Christine" userId="07b08700-4580-4b2b-8f3c-b5ccee8dc705" providerId="ADAL" clId="{80A15D8C-D4DC-4ECA-88A7-508A7D1421AC}" dt="2024-12-10T16:18:45.730" v="138" actId="14100"/>
        <pc:sldMkLst>
          <pc:docMk/>
          <pc:sldMk cId="4246740441" sldId="292"/>
        </pc:sldMkLst>
        <pc:spChg chg="mod">
          <ac:chgData name="Kreger, Christine" userId="07b08700-4580-4b2b-8f3c-b5ccee8dc705" providerId="ADAL" clId="{80A15D8C-D4DC-4ECA-88A7-508A7D1421AC}" dt="2024-12-10T16:18:43.521" v="137" actId="1076"/>
          <ac:spMkLst>
            <pc:docMk/>
            <pc:sldMk cId="4246740441" sldId="292"/>
            <ac:spMk id="3" creationId="{E456E234-BED5-F283-6815-6616103AFAD6}"/>
          </ac:spMkLst>
        </pc:spChg>
        <pc:spChg chg="mod">
          <ac:chgData name="Kreger, Christine" userId="07b08700-4580-4b2b-8f3c-b5ccee8dc705" providerId="ADAL" clId="{80A15D8C-D4DC-4ECA-88A7-508A7D1421AC}" dt="2024-12-10T16:18:45.730" v="138" actId="14100"/>
          <ac:spMkLst>
            <pc:docMk/>
            <pc:sldMk cId="4246740441" sldId="292"/>
            <ac:spMk id="112" creationId="{00000000-0000-0000-0000-000000000000}"/>
          </ac:spMkLst>
        </pc:spChg>
      </pc:sldChg>
      <pc:sldChg chg="modSp mod">
        <pc:chgData name="Kreger, Christine" userId="07b08700-4580-4b2b-8f3c-b5ccee8dc705" providerId="ADAL" clId="{80A15D8C-D4DC-4ECA-88A7-508A7D1421AC}" dt="2024-12-10T16:19:14.077" v="156" actId="20577"/>
        <pc:sldMkLst>
          <pc:docMk/>
          <pc:sldMk cId="539591397" sldId="293"/>
        </pc:sldMkLst>
        <pc:spChg chg="mod">
          <ac:chgData name="Kreger, Christine" userId="07b08700-4580-4b2b-8f3c-b5ccee8dc705" providerId="ADAL" clId="{80A15D8C-D4DC-4ECA-88A7-508A7D1421AC}" dt="2024-12-10T16:19:14.077" v="156" actId="20577"/>
          <ac:spMkLst>
            <pc:docMk/>
            <pc:sldMk cId="539591397" sldId="293"/>
            <ac:spMk id="112" creationId="{00000000-0000-0000-0000-000000000000}"/>
          </ac:spMkLst>
        </pc:spChg>
      </pc:sldChg>
    </pc:docChg>
  </pc:docChgLst>
  <pc:docChgLst>
    <pc:chgData name="Kreger, Christine" userId="07b08700-4580-4b2b-8f3c-b5ccee8dc705" providerId="ADAL" clId="{6A13D3E2-D735-46F0-8AA1-9F708B244347}"/>
    <pc:docChg chg="undo custSel addSld delSld modSld">
      <pc:chgData name="Kreger, Christine" userId="07b08700-4580-4b2b-8f3c-b5ccee8dc705" providerId="ADAL" clId="{6A13D3E2-D735-46F0-8AA1-9F708B244347}" dt="2024-01-12T12:44:03.984" v="1499" actId="20577"/>
      <pc:docMkLst>
        <pc:docMk/>
      </pc:docMkLst>
      <pc:sldChg chg="modNotesTx">
        <pc:chgData name="Kreger, Christine" userId="07b08700-4580-4b2b-8f3c-b5ccee8dc705" providerId="ADAL" clId="{6A13D3E2-D735-46F0-8AA1-9F708B244347}" dt="2024-01-05T14:51:21.966" v="1052" actId="6549"/>
        <pc:sldMkLst>
          <pc:docMk/>
          <pc:sldMk cId="2007676089" sldId="266"/>
        </pc:sldMkLst>
      </pc:sldChg>
      <pc:sldChg chg="modNotesTx">
        <pc:chgData name="Kreger, Christine" userId="07b08700-4580-4b2b-8f3c-b5ccee8dc705" providerId="ADAL" clId="{6A13D3E2-D735-46F0-8AA1-9F708B244347}" dt="2024-01-05T14:55:06.977" v="1054" actId="6549"/>
        <pc:sldMkLst>
          <pc:docMk/>
          <pc:sldMk cId="3968009636" sldId="267"/>
        </pc:sldMkLst>
      </pc:sldChg>
      <pc:sldChg chg="modNotesTx">
        <pc:chgData name="Kreger, Christine" userId="07b08700-4580-4b2b-8f3c-b5ccee8dc705" providerId="ADAL" clId="{6A13D3E2-D735-46F0-8AA1-9F708B244347}" dt="2024-01-05T14:55:41.861" v="1057" actId="20577"/>
        <pc:sldMkLst>
          <pc:docMk/>
          <pc:sldMk cId="4140584165" sldId="268"/>
        </pc:sldMkLst>
      </pc:sldChg>
      <pc:sldChg chg="modNotesTx">
        <pc:chgData name="Kreger, Christine" userId="07b08700-4580-4b2b-8f3c-b5ccee8dc705" providerId="ADAL" clId="{6A13D3E2-D735-46F0-8AA1-9F708B244347}" dt="2024-01-05T14:55:46.031" v="1058" actId="6549"/>
        <pc:sldMkLst>
          <pc:docMk/>
          <pc:sldMk cId="3160928377" sldId="269"/>
        </pc:sldMkLst>
      </pc:sldChg>
      <pc:sldChg chg="modNotesTx">
        <pc:chgData name="Kreger, Christine" userId="07b08700-4580-4b2b-8f3c-b5ccee8dc705" providerId="ADAL" clId="{6A13D3E2-D735-46F0-8AA1-9F708B244347}" dt="2024-01-05T14:59:20.379" v="1059" actId="6549"/>
        <pc:sldMkLst>
          <pc:docMk/>
          <pc:sldMk cId="2838454442" sldId="270"/>
        </pc:sldMkLst>
      </pc:sldChg>
      <pc:sldChg chg="modNotesTx">
        <pc:chgData name="Kreger, Christine" userId="07b08700-4580-4b2b-8f3c-b5ccee8dc705" providerId="ADAL" clId="{6A13D3E2-D735-46F0-8AA1-9F708B244347}" dt="2024-01-05T14:59:25.484" v="1061" actId="6549"/>
        <pc:sldMkLst>
          <pc:docMk/>
          <pc:sldMk cId="3147370160" sldId="271"/>
        </pc:sldMkLst>
      </pc:sldChg>
      <pc:sldChg chg="modNotesTx">
        <pc:chgData name="Kreger, Christine" userId="07b08700-4580-4b2b-8f3c-b5ccee8dc705" providerId="ADAL" clId="{6A13D3E2-D735-46F0-8AA1-9F708B244347}" dt="2024-01-05T14:59:33.549" v="1063" actId="6549"/>
        <pc:sldMkLst>
          <pc:docMk/>
          <pc:sldMk cId="766176506" sldId="272"/>
        </pc:sldMkLst>
      </pc:sldChg>
      <pc:sldChg chg="modNotesTx">
        <pc:chgData name="Kreger, Christine" userId="07b08700-4580-4b2b-8f3c-b5ccee8dc705" providerId="ADAL" clId="{6A13D3E2-D735-46F0-8AA1-9F708B244347}" dt="2024-01-05T15:01:05.459" v="1065" actId="5793"/>
        <pc:sldMkLst>
          <pc:docMk/>
          <pc:sldMk cId="3546999830" sldId="273"/>
        </pc:sldMkLst>
      </pc:sldChg>
      <pc:sldChg chg="modNotesTx">
        <pc:chgData name="Kreger, Christine" userId="07b08700-4580-4b2b-8f3c-b5ccee8dc705" providerId="ADAL" clId="{6A13D3E2-D735-46F0-8AA1-9F708B244347}" dt="2024-01-05T15:02:43.419" v="1067" actId="6549"/>
        <pc:sldMkLst>
          <pc:docMk/>
          <pc:sldMk cId="2217966603" sldId="274"/>
        </pc:sldMkLst>
      </pc:sldChg>
      <pc:sldChg chg="modNotesTx">
        <pc:chgData name="Kreger, Christine" userId="07b08700-4580-4b2b-8f3c-b5ccee8dc705" providerId="ADAL" clId="{6A13D3E2-D735-46F0-8AA1-9F708B244347}" dt="2024-01-05T15:05:10.455" v="1069" actId="6549"/>
        <pc:sldMkLst>
          <pc:docMk/>
          <pc:sldMk cId="1449957848" sldId="275"/>
        </pc:sldMkLst>
      </pc:sldChg>
      <pc:sldChg chg="modNotesTx">
        <pc:chgData name="Kreger, Christine" userId="07b08700-4580-4b2b-8f3c-b5ccee8dc705" providerId="ADAL" clId="{6A13D3E2-D735-46F0-8AA1-9F708B244347}" dt="2024-01-05T15:06:35.954" v="1071" actId="6549"/>
        <pc:sldMkLst>
          <pc:docMk/>
          <pc:sldMk cId="755004727" sldId="276"/>
        </pc:sldMkLst>
      </pc:sldChg>
      <pc:sldChg chg="modNotesTx">
        <pc:chgData name="Kreger, Christine" userId="07b08700-4580-4b2b-8f3c-b5ccee8dc705" providerId="ADAL" clId="{6A13D3E2-D735-46F0-8AA1-9F708B244347}" dt="2024-01-05T15:08:20.180" v="1072" actId="20577"/>
        <pc:sldMkLst>
          <pc:docMk/>
          <pc:sldMk cId="705146301" sldId="277"/>
        </pc:sldMkLst>
      </pc:sldChg>
      <pc:sldChg chg="modNotesTx">
        <pc:chgData name="Kreger, Christine" userId="07b08700-4580-4b2b-8f3c-b5ccee8dc705" providerId="ADAL" clId="{6A13D3E2-D735-46F0-8AA1-9F708B244347}" dt="2024-01-05T15:11:57.901" v="1185" actId="20577"/>
        <pc:sldMkLst>
          <pc:docMk/>
          <pc:sldMk cId="2796750537" sldId="278"/>
        </pc:sldMkLst>
      </pc:sldChg>
      <pc:sldChg chg="del">
        <pc:chgData name="Kreger, Christine" userId="07b08700-4580-4b2b-8f3c-b5ccee8dc705" providerId="ADAL" clId="{6A13D3E2-D735-46F0-8AA1-9F708B244347}" dt="2024-01-05T14:11:28.056" v="710" actId="47"/>
        <pc:sldMkLst>
          <pc:docMk/>
          <pc:sldMk cId="3710058880" sldId="279"/>
        </pc:sldMkLst>
      </pc:sldChg>
      <pc:sldChg chg="modNotesTx">
        <pc:chgData name="Kreger, Christine" userId="07b08700-4580-4b2b-8f3c-b5ccee8dc705" providerId="ADAL" clId="{6A13D3E2-D735-46F0-8AA1-9F708B244347}" dt="2024-01-05T15:21:18.467" v="1193" actId="6549"/>
        <pc:sldMkLst>
          <pc:docMk/>
          <pc:sldMk cId="4280795400" sldId="280"/>
        </pc:sldMkLst>
      </pc:sldChg>
      <pc:sldChg chg="del">
        <pc:chgData name="Kreger, Christine" userId="07b08700-4580-4b2b-8f3c-b5ccee8dc705" providerId="ADAL" clId="{6A13D3E2-D735-46F0-8AA1-9F708B244347}" dt="2024-01-05T14:10:58.044" v="709" actId="47"/>
        <pc:sldMkLst>
          <pc:docMk/>
          <pc:sldMk cId="248845048" sldId="281"/>
        </pc:sldMkLst>
      </pc:sldChg>
      <pc:sldChg chg="addSp delSp modSp add mod modAnim modNotesTx">
        <pc:chgData name="Kreger, Christine" userId="07b08700-4580-4b2b-8f3c-b5ccee8dc705" providerId="ADAL" clId="{6A13D3E2-D735-46F0-8AA1-9F708B244347}" dt="2024-01-12T12:44:03.984" v="1499" actId="20577"/>
        <pc:sldMkLst>
          <pc:docMk/>
          <pc:sldMk cId="561852995" sldId="281"/>
        </pc:sldMkLst>
        <pc:spChg chg="add mod">
          <ac:chgData name="Kreger, Christine" userId="07b08700-4580-4b2b-8f3c-b5ccee8dc705" providerId="ADAL" clId="{6A13D3E2-D735-46F0-8AA1-9F708B244347}" dt="2024-01-12T12:44:03.984" v="1499" actId="20577"/>
          <ac:spMkLst>
            <pc:docMk/>
            <pc:sldMk cId="561852995" sldId="281"/>
            <ac:spMk id="2" creationId="{46692F4E-E20A-83B3-0099-E61E63E7DD9E}"/>
          </ac:spMkLst>
        </pc:spChg>
        <pc:spChg chg="add mod">
          <ac:chgData name="Kreger, Christine" userId="07b08700-4580-4b2b-8f3c-b5ccee8dc705" providerId="ADAL" clId="{6A13D3E2-D735-46F0-8AA1-9F708B244347}" dt="2024-01-05T14:13:40.916" v="731" actId="33524"/>
          <ac:spMkLst>
            <pc:docMk/>
            <pc:sldMk cId="561852995" sldId="281"/>
            <ac:spMk id="3" creationId="{E456E234-BED5-F283-6815-6616103AFAD6}"/>
          </ac:spMkLst>
        </pc:spChg>
        <pc:spChg chg="add mod">
          <ac:chgData name="Kreger, Christine" userId="07b08700-4580-4b2b-8f3c-b5ccee8dc705" providerId="ADAL" clId="{6A13D3E2-D735-46F0-8AA1-9F708B244347}" dt="2024-01-12T12:16:22.584" v="1265" actId="767"/>
          <ac:spMkLst>
            <pc:docMk/>
            <pc:sldMk cId="561852995" sldId="281"/>
            <ac:spMk id="4" creationId="{69942C50-053C-8E83-F2B7-E98B26A07BF9}"/>
          </ac:spMkLst>
        </pc:spChg>
        <pc:spChg chg="mod">
          <ac:chgData name="Kreger, Christine" userId="07b08700-4580-4b2b-8f3c-b5ccee8dc705" providerId="ADAL" clId="{6A13D3E2-D735-46F0-8AA1-9F708B244347}" dt="2024-01-05T14:12:22.065" v="725" actId="20577"/>
          <ac:spMkLst>
            <pc:docMk/>
            <pc:sldMk cId="561852995" sldId="281"/>
            <ac:spMk id="112" creationId="{00000000-0000-0000-0000-000000000000}"/>
          </ac:spMkLst>
        </pc:spChg>
        <pc:spChg chg="del">
          <ac:chgData name="Kreger, Christine" userId="07b08700-4580-4b2b-8f3c-b5ccee8dc705" providerId="ADAL" clId="{6A13D3E2-D735-46F0-8AA1-9F708B244347}" dt="2024-01-05T14:12:11.720" v="714" actId="478"/>
          <ac:spMkLst>
            <pc:docMk/>
            <pc:sldMk cId="561852995" sldId="281"/>
            <ac:spMk id="113" creationId="{00000000-0000-0000-0000-000000000000}"/>
          </ac:spMkLst>
        </pc:spChg>
        <pc:spChg chg="del mod">
          <ac:chgData name="Kreger, Christine" userId="07b08700-4580-4b2b-8f3c-b5ccee8dc705" providerId="ADAL" clId="{6A13D3E2-D735-46F0-8AA1-9F708B244347}" dt="2024-01-05T14:13:32.685" v="730" actId="478"/>
          <ac:spMkLst>
            <pc:docMk/>
            <pc:sldMk cId="561852995" sldId="281"/>
            <ac:spMk id="114" creationId="{00000000-0000-0000-0000-000000000000}"/>
          </ac:spMkLst>
        </pc:spChg>
      </pc:sldChg>
      <pc:sldChg chg="addSp modSp add mod modAnim modNotesTx">
        <pc:chgData name="Kreger, Christine" userId="07b08700-4580-4b2b-8f3c-b5ccee8dc705" providerId="ADAL" clId="{6A13D3E2-D735-46F0-8AA1-9F708B244347}" dt="2024-01-12T12:43:47.143" v="1495" actId="20577"/>
        <pc:sldMkLst>
          <pc:docMk/>
          <pc:sldMk cId="1566248511" sldId="282"/>
        </pc:sldMkLst>
        <pc:spChg chg="add mod">
          <ac:chgData name="Kreger, Christine" userId="07b08700-4580-4b2b-8f3c-b5ccee8dc705" providerId="ADAL" clId="{6A13D3E2-D735-46F0-8AA1-9F708B244347}" dt="2024-01-12T12:43:47.143" v="1495" actId="20577"/>
          <ac:spMkLst>
            <pc:docMk/>
            <pc:sldMk cId="1566248511" sldId="282"/>
            <ac:spMk id="2" creationId="{3AA48E92-8962-6DBD-9095-D78D38C892EB}"/>
          </ac:spMkLst>
        </pc:spChg>
        <pc:spChg chg="mod">
          <ac:chgData name="Kreger, Christine" userId="07b08700-4580-4b2b-8f3c-b5ccee8dc705" providerId="ADAL" clId="{6A13D3E2-D735-46F0-8AA1-9F708B244347}" dt="2024-01-05T14:24:10.191" v="737" actId="255"/>
          <ac:spMkLst>
            <pc:docMk/>
            <pc:sldMk cId="1566248511" sldId="282"/>
            <ac:spMk id="3" creationId="{E456E234-BED5-F283-6815-6616103AFAD6}"/>
          </ac:spMkLst>
        </pc:spChg>
        <pc:spChg chg="mod">
          <ac:chgData name="Kreger, Christine" userId="07b08700-4580-4b2b-8f3c-b5ccee8dc705" providerId="ADAL" clId="{6A13D3E2-D735-46F0-8AA1-9F708B244347}" dt="2024-01-05T14:23:16.577" v="734" actId="20577"/>
          <ac:spMkLst>
            <pc:docMk/>
            <pc:sldMk cId="1566248511" sldId="282"/>
            <ac:spMk id="112" creationId="{00000000-0000-0000-0000-000000000000}"/>
          </ac:spMkLst>
        </pc:spChg>
      </pc:sldChg>
      <pc:sldChg chg="addSp modSp add mod modAnim modNotesTx">
        <pc:chgData name="Kreger, Christine" userId="07b08700-4580-4b2b-8f3c-b5ccee8dc705" providerId="ADAL" clId="{6A13D3E2-D735-46F0-8AA1-9F708B244347}" dt="2024-01-12T12:43:54.190" v="1497" actId="20577"/>
        <pc:sldMkLst>
          <pc:docMk/>
          <pc:sldMk cId="3249005978" sldId="283"/>
        </pc:sldMkLst>
        <pc:spChg chg="add mod">
          <ac:chgData name="Kreger, Christine" userId="07b08700-4580-4b2b-8f3c-b5ccee8dc705" providerId="ADAL" clId="{6A13D3E2-D735-46F0-8AA1-9F708B244347}" dt="2024-01-12T12:43:54.190" v="1497" actId="20577"/>
          <ac:spMkLst>
            <pc:docMk/>
            <pc:sldMk cId="3249005978" sldId="283"/>
            <ac:spMk id="2" creationId="{1E0031A7-FD97-1AC7-6536-1A351B16D63A}"/>
          </ac:spMkLst>
        </pc:spChg>
        <pc:spChg chg="mod">
          <ac:chgData name="Kreger, Christine" userId="07b08700-4580-4b2b-8f3c-b5ccee8dc705" providerId="ADAL" clId="{6A13D3E2-D735-46F0-8AA1-9F708B244347}" dt="2024-01-05T14:24:52.271" v="744" actId="255"/>
          <ac:spMkLst>
            <pc:docMk/>
            <pc:sldMk cId="3249005978" sldId="283"/>
            <ac:spMk id="3" creationId="{E456E234-BED5-F283-6815-6616103AFAD6}"/>
          </ac:spMkLst>
        </pc:spChg>
        <pc:spChg chg="mod">
          <ac:chgData name="Kreger, Christine" userId="07b08700-4580-4b2b-8f3c-b5ccee8dc705" providerId="ADAL" clId="{6A13D3E2-D735-46F0-8AA1-9F708B244347}" dt="2024-01-05T14:24:25.607" v="740" actId="20577"/>
          <ac:spMkLst>
            <pc:docMk/>
            <pc:sldMk cId="3249005978" sldId="283"/>
            <ac:spMk id="112" creationId="{00000000-0000-0000-0000-000000000000}"/>
          </ac:spMkLst>
        </pc:spChg>
      </pc:sldChg>
      <pc:sldChg chg="addSp delSp modSp add mod delAnim modAnim modNotesTx">
        <pc:chgData name="Kreger, Christine" userId="07b08700-4580-4b2b-8f3c-b5ccee8dc705" providerId="ADAL" clId="{6A13D3E2-D735-46F0-8AA1-9F708B244347}" dt="2024-01-12T12:20:26.429" v="1334" actId="6549"/>
        <pc:sldMkLst>
          <pc:docMk/>
          <pc:sldMk cId="3313739331" sldId="284"/>
        </pc:sldMkLst>
        <pc:spChg chg="del">
          <ac:chgData name="Kreger, Christine" userId="07b08700-4580-4b2b-8f3c-b5ccee8dc705" providerId="ADAL" clId="{6A13D3E2-D735-46F0-8AA1-9F708B244347}" dt="2024-01-12T12:16:49.238" v="1268" actId="478"/>
          <ac:spMkLst>
            <pc:docMk/>
            <pc:sldMk cId="3313739331" sldId="284"/>
            <ac:spMk id="2" creationId="{46692F4E-E20A-83B3-0099-E61E63E7DD9E}"/>
          </ac:spMkLst>
        </pc:spChg>
        <pc:spChg chg="add mod">
          <ac:chgData name="Kreger, Christine" userId="07b08700-4580-4b2b-8f3c-b5ccee8dc705" providerId="ADAL" clId="{6A13D3E2-D735-46F0-8AA1-9F708B244347}" dt="2024-01-12T12:17:28.886" v="1313" actId="1076"/>
          <ac:spMkLst>
            <pc:docMk/>
            <pc:sldMk cId="3313739331" sldId="284"/>
            <ac:spMk id="4" creationId="{31018C74-5E31-147A-1D5A-66B63BCE2C7C}"/>
          </ac:spMkLst>
        </pc:spChg>
      </pc:sldChg>
      <pc:sldChg chg="modSp add mod modAnim modNotesTx">
        <pc:chgData name="Kreger, Christine" userId="07b08700-4580-4b2b-8f3c-b5ccee8dc705" providerId="ADAL" clId="{6A13D3E2-D735-46F0-8AA1-9F708B244347}" dt="2024-01-12T12:20:41.674" v="1337" actId="6549"/>
        <pc:sldMkLst>
          <pc:docMk/>
          <pc:sldMk cId="2048004101" sldId="285"/>
        </pc:sldMkLst>
        <pc:spChg chg="mod">
          <ac:chgData name="Kreger, Christine" userId="07b08700-4580-4b2b-8f3c-b5ccee8dc705" providerId="ADAL" clId="{6A13D3E2-D735-46F0-8AA1-9F708B244347}" dt="2024-01-12T12:19:55.942" v="1330" actId="113"/>
          <ac:spMkLst>
            <pc:docMk/>
            <pc:sldMk cId="2048004101" sldId="285"/>
            <ac:spMk id="4" creationId="{31018C74-5E31-147A-1D5A-66B63BCE2C7C}"/>
          </ac:spMkLst>
        </pc:spChg>
      </pc:sldChg>
      <pc:sldChg chg="modSp add mod modNotesTx">
        <pc:chgData name="Kreger, Christine" userId="07b08700-4580-4b2b-8f3c-b5ccee8dc705" providerId="ADAL" clId="{6A13D3E2-D735-46F0-8AA1-9F708B244347}" dt="2024-01-12T12:21:40.639" v="1346" actId="113"/>
        <pc:sldMkLst>
          <pc:docMk/>
          <pc:sldMk cId="3109015921" sldId="286"/>
        </pc:sldMkLst>
        <pc:spChg chg="mod">
          <ac:chgData name="Kreger, Christine" userId="07b08700-4580-4b2b-8f3c-b5ccee8dc705" providerId="ADAL" clId="{6A13D3E2-D735-46F0-8AA1-9F708B244347}" dt="2024-01-12T12:21:40.639" v="1346" actId="113"/>
          <ac:spMkLst>
            <pc:docMk/>
            <pc:sldMk cId="3109015921" sldId="286"/>
            <ac:spMk id="4" creationId="{31018C74-5E31-147A-1D5A-66B63BCE2C7C}"/>
          </ac:spMkLst>
        </pc:spChg>
      </pc:sldChg>
      <pc:sldChg chg="modSp add mod modAnim modNotesTx">
        <pc:chgData name="Kreger, Christine" userId="07b08700-4580-4b2b-8f3c-b5ccee8dc705" providerId="ADAL" clId="{6A13D3E2-D735-46F0-8AA1-9F708B244347}" dt="2024-01-12T12:26:35.559" v="1381" actId="1076"/>
        <pc:sldMkLst>
          <pc:docMk/>
          <pc:sldMk cId="2872730015" sldId="287"/>
        </pc:sldMkLst>
        <pc:spChg chg="mod">
          <ac:chgData name="Kreger, Christine" userId="07b08700-4580-4b2b-8f3c-b5ccee8dc705" providerId="ADAL" clId="{6A13D3E2-D735-46F0-8AA1-9F708B244347}" dt="2024-01-12T12:26:35.559" v="1381" actId="1076"/>
          <ac:spMkLst>
            <pc:docMk/>
            <pc:sldMk cId="2872730015" sldId="287"/>
            <ac:spMk id="2" creationId="{3AA48E92-8962-6DBD-9095-D78D38C892EB}"/>
          </ac:spMkLst>
        </pc:spChg>
      </pc:sldChg>
      <pc:sldChg chg="modSp add mod modAnim modNotesTx">
        <pc:chgData name="Kreger, Christine" userId="07b08700-4580-4b2b-8f3c-b5ccee8dc705" providerId="ADAL" clId="{6A13D3E2-D735-46F0-8AA1-9F708B244347}" dt="2024-01-12T12:27:58.806" v="1420" actId="6549"/>
        <pc:sldMkLst>
          <pc:docMk/>
          <pc:sldMk cId="3448239486" sldId="288"/>
        </pc:sldMkLst>
        <pc:spChg chg="mod">
          <ac:chgData name="Kreger, Christine" userId="07b08700-4580-4b2b-8f3c-b5ccee8dc705" providerId="ADAL" clId="{6A13D3E2-D735-46F0-8AA1-9F708B244347}" dt="2024-01-12T12:27:58.806" v="1420" actId="6549"/>
          <ac:spMkLst>
            <pc:docMk/>
            <pc:sldMk cId="3448239486" sldId="288"/>
            <ac:spMk id="2" creationId="{3AA48E92-8962-6DBD-9095-D78D38C892EB}"/>
          </ac:spMkLst>
        </pc:spChg>
        <pc:spChg chg="mod">
          <ac:chgData name="Kreger, Christine" userId="07b08700-4580-4b2b-8f3c-b5ccee8dc705" providerId="ADAL" clId="{6A13D3E2-D735-46F0-8AA1-9F708B244347}" dt="2024-01-12T12:25:38.040" v="1375" actId="14100"/>
          <ac:spMkLst>
            <pc:docMk/>
            <pc:sldMk cId="3448239486" sldId="288"/>
            <ac:spMk id="3" creationId="{E456E234-BED5-F283-6815-6616103AFAD6}"/>
          </ac:spMkLst>
        </pc:spChg>
      </pc:sldChg>
      <pc:sldChg chg="modSp add mod modAnim modNotesTx">
        <pc:chgData name="Kreger, Christine" userId="07b08700-4580-4b2b-8f3c-b5ccee8dc705" providerId="ADAL" clId="{6A13D3E2-D735-46F0-8AA1-9F708B244347}" dt="2024-01-12T12:34:12.058" v="1490"/>
        <pc:sldMkLst>
          <pc:docMk/>
          <pc:sldMk cId="1243880494" sldId="289"/>
        </pc:sldMkLst>
        <pc:spChg chg="mod">
          <ac:chgData name="Kreger, Christine" userId="07b08700-4580-4b2b-8f3c-b5ccee8dc705" providerId="ADAL" clId="{6A13D3E2-D735-46F0-8AA1-9F708B244347}" dt="2024-01-12T12:28:25.932" v="1449" actId="6549"/>
          <ac:spMkLst>
            <pc:docMk/>
            <pc:sldMk cId="1243880494" sldId="289"/>
            <ac:spMk id="2" creationId="{3AA48E92-8962-6DBD-9095-D78D38C892EB}"/>
          </ac:spMkLst>
        </pc:spChg>
      </pc:sldChg>
      <pc:sldChg chg="modSp add mod modAnim modNotesTx">
        <pc:chgData name="Kreger, Christine" userId="07b08700-4580-4b2b-8f3c-b5ccee8dc705" providerId="ADAL" clId="{6A13D3E2-D735-46F0-8AA1-9F708B244347}" dt="2024-01-12T12:29:48.740" v="1459" actId="6549"/>
        <pc:sldMkLst>
          <pc:docMk/>
          <pc:sldMk cId="473906595" sldId="290"/>
        </pc:sldMkLst>
        <pc:spChg chg="mod">
          <ac:chgData name="Kreger, Christine" userId="07b08700-4580-4b2b-8f3c-b5ccee8dc705" providerId="ADAL" clId="{6A13D3E2-D735-46F0-8AA1-9F708B244347}" dt="2024-01-12T12:29:41.641" v="1458" actId="1076"/>
          <ac:spMkLst>
            <pc:docMk/>
            <pc:sldMk cId="473906595" sldId="290"/>
            <ac:spMk id="2" creationId="{1E0031A7-FD97-1AC7-6536-1A351B16D63A}"/>
          </ac:spMkLst>
        </pc:spChg>
      </pc:sldChg>
      <pc:sldChg chg="add del">
        <pc:chgData name="Kreger, Christine" userId="07b08700-4580-4b2b-8f3c-b5ccee8dc705" providerId="ADAL" clId="{6A13D3E2-D735-46F0-8AA1-9F708B244347}" dt="2024-01-12T12:34:32.712" v="1491" actId="2696"/>
        <pc:sldMkLst>
          <pc:docMk/>
          <pc:sldMk cId="39176425" sldId="291"/>
        </pc:sldMkLst>
      </pc:sldChg>
      <pc:sldChg chg="modSp add mod modAnim modNotesTx">
        <pc:chgData name="Kreger, Christine" userId="07b08700-4580-4b2b-8f3c-b5ccee8dc705" providerId="ADAL" clId="{6A13D3E2-D735-46F0-8AA1-9F708B244347}" dt="2024-01-12T12:34:40.674" v="1492" actId="6549"/>
        <pc:sldMkLst>
          <pc:docMk/>
          <pc:sldMk cId="4246740441" sldId="292"/>
        </pc:sldMkLst>
        <pc:spChg chg="mod">
          <ac:chgData name="Kreger, Christine" userId="07b08700-4580-4b2b-8f3c-b5ccee8dc705" providerId="ADAL" clId="{6A13D3E2-D735-46F0-8AA1-9F708B244347}" dt="2024-01-12T12:30:53.255" v="1468" actId="113"/>
          <ac:spMkLst>
            <pc:docMk/>
            <pc:sldMk cId="4246740441" sldId="292"/>
            <ac:spMk id="2" creationId="{1E0031A7-FD97-1AC7-6536-1A351B16D63A}"/>
          </ac:spMkLst>
        </pc:spChg>
      </pc:sldChg>
      <pc:sldChg chg="modSp add mod modAnim modNotesTx">
        <pc:chgData name="Kreger, Christine" userId="07b08700-4580-4b2b-8f3c-b5ccee8dc705" providerId="ADAL" clId="{6A13D3E2-D735-46F0-8AA1-9F708B244347}" dt="2024-01-12T12:34:59.278" v="1493" actId="1076"/>
        <pc:sldMkLst>
          <pc:docMk/>
          <pc:sldMk cId="539591397" sldId="293"/>
        </pc:sldMkLst>
        <pc:spChg chg="mod">
          <ac:chgData name="Kreger, Christine" userId="07b08700-4580-4b2b-8f3c-b5ccee8dc705" providerId="ADAL" clId="{6A13D3E2-D735-46F0-8AA1-9F708B244347}" dt="2024-01-12T12:34:59.278" v="1493" actId="1076"/>
          <ac:spMkLst>
            <pc:docMk/>
            <pc:sldMk cId="539591397" sldId="293"/>
            <ac:spMk id="2" creationId="{1E0031A7-FD97-1AC7-6536-1A351B16D63A}"/>
          </ac:spMkLst>
        </pc:spChg>
      </pc:sldChg>
      <pc:sldChg chg="add del">
        <pc:chgData name="Kreger, Christine" userId="07b08700-4580-4b2b-8f3c-b5ccee8dc705" providerId="ADAL" clId="{6A13D3E2-D735-46F0-8AA1-9F708B244347}" dt="2024-01-12T12:32:40.835" v="1488" actId="47"/>
        <pc:sldMkLst>
          <pc:docMk/>
          <pc:sldMk cId="240260646" sldId="294"/>
        </pc:sldMkLst>
      </pc:sldChg>
      <pc:sldChg chg="add del">
        <pc:chgData name="Kreger, Christine" userId="07b08700-4580-4b2b-8f3c-b5ccee8dc705" providerId="ADAL" clId="{6A13D3E2-D735-46F0-8AA1-9F708B244347}" dt="2024-01-12T12:31:41.407" v="1476"/>
        <pc:sldMkLst>
          <pc:docMk/>
          <pc:sldMk cId="425750488" sldId="295"/>
        </pc:sldMkLst>
      </pc:sldChg>
    </pc:docChg>
  </pc:docChgLst>
  <pc:docChgLst>
    <pc:chgData name="Kreger, Christine" userId="07b08700-4580-4b2b-8f3c-b5ccee8dc705" providerId="ADAL" clId="{BF4AB662-B682-4298-B3FA-A1C3221507DA}"/>
    <pc:docChg chg="custSel modSld">
      <pc:chgData name="Kreger, Christine" userId="07b08700-4580-4b2b-8f3c-b5ccee8dc705" providerId="ADAL" clId="{BF4AB662-B682-4298-B3FA-A1C3221507DA}" dt="2024-10-14T11:34:43.960" v="323" actId="113"/>
      <pc:docMkLst>
        <pc:docMk/>
      </pc:docMkLst>
      <pc:sldChg chg="modNotesTx">
        <pc:chgData name="Kreger, Christine" userId="07b08700-4580-4b2b-8f3c-b5ccee8dc705" providerId="ADAL" clId="{BF4AB662-B682-4298-B3FA-A1C3221507DA}" dt="2024-10-14T11:25:13.667" v="102" actId="113"/>
        <pc:sldMkLst>
          <pc:docMk/>
          <pc:sldMk cId="2007676089" sldId="266"/>
        </pc:sldMkLst>
      </pc:sldChg>
      <pc:sldChg chg="modNotesTx">
        <pc:chgData name="Kreger, Christine" userId="07b08700-4580-4b2b-8f3c-b5ccee8dc705" providerId="ADAL" clId="{BF4AB662-B682-4298-B3FA-A1C3221507DA}" dt="2024-10-14T11:25:45.409" v="106" actId="20577"/>
        <pc:sldMkLst>
          <pc:docMk/>
          <pc:sldMk cId="3968009636" sldId="267"/>
        </pc:sldMkLst>
      </pc:sldChg>
      <pc:sldChg chg="modSp mod modNotesTx">
        <pc:chgData name="Kreger, Christine" userId="07b08700-4580-4b2b-8f3c-b5ccee8dc705" providerId="ADAL" clId="{BF4AB662-B682-4298-B3FA-A1C3221507DA}" dt="2024-10-14T11:26:05.468" v="119" actId="20577"/>
        <pc:sldMkLst>
          <pc:docMk/>
          <pc:sldMk cId="4140584165" sldId="268"/>
        </pc:sldMkLst>
        <pc:spChg chg="mod">
          <ac:chgData name="Kreger, Christine" userId="07b08700-4580-4b2b-8f3c-b5ccee8dc705" providerId="ADAL" clId="{BF4AB662-B682-4298-B3FA-A1C3221507DA}" dt="2024-10-13T14:46:28.897" v="1" actId="20577"/>
          <ac:spMkLst>
            <pc:docMk/>
            <pc:sldMk cId="4140584165" sldId="268"/>
            <ac:spMk id="105" creationId="{00000000-0000-0000-0000-000000000000}"/>
          </ac:spMkLst>
        </pc:spChg>
      </pc:sldChg>
      <pc:sldChg chg="modNotesTx">
        <pc:chgData name="Kreger, Christine" userId="07b08700-4580-4b2b-8f3c-b5ccee8dc705" providerId="ADAL" clId="{BF4AB662-B682-4298-B3FA-A1C3221507DA}" dt="2024-10-14T11:26:31.784" v="132" actId="20577"/>
        <pc:sldMkLst>
          <pc:docMk/>
          <pc:sldMk cId="3160928377" sldId="269"/>
        </pc:sldMkLst>
      </pc:sldChg>
      <pc:sldChg chg="modNotesTx">
        <pc:chgData name="Kreger, Christine" userId="07b08700-4580-4b2b-8f3c-b5ccee8dc705" providerId="ADAL" clId="{BF4AB662-B682-4298-B3FA-A1C3221507DA}" dt="2024-10-14T11:26:59.982" v="146" actId="113"/>
        <pc:sldMkLst>
          <pc:docMk/>
          <pc:sldMk cId="2838454442" sldId="270"/>
        </pc:sldMkLst>
      </pc:sldChg>
      <pc:sldChg chg="modNotesTx">
        <pc:chgData name="Kreger, Christine" userId="07b08700-4580-4b2b-8f3c-b5ccee8dc705" providerId="ADAL" clId="{BF4AB662-B682-4298-B3FA-A1C3221507DA}" dt="2024-10-14T11:27:16.866" v="158" actId="20577"/>
        <pc:sldMkLst>
          <pc:docMk/>
          <pc:sldMk cId="3147370160" sldId="271"/>
        </pc:sldMkLst>
      </pc:sldChg>
      <pc:sldChg chg="modNotesTx">
        <pc:chgData name="Kreger, Christine" userId="07b08700-4580-4b2b-8f3c-b5ccee8dc705" providerId="ADAL" clId="{BF4AB662-B682-4298-B3FA-A1C3221507DA}" dt="2024-10-14T11:27:41.921" v="172" actId="20577"/>
        <pc:sldMkLst>
          <pc:docMk/>
          <pc:sldMk cId="766176506" sldId="272"/>
        </pc:sldMkLst>
      </pc:sldChg>
      <pc:sldChg chg="modNotesTx">
        <pc:chgData name="Kreger, Christine" userId="07b08700-4580-4b2b-8f3c-b5ccee8dc705" providerId="ADAL" clId="{BF4AB662-B682-4298-B3FA-A1C3221507DA}" dt="2024-10-14T11:27:57.555" v="184" actId="20577"/>
        <pc:sldMkLst>
          <pc:docMk/>
          <pc:sldMk cId="3546999830" sldId="273"/>
        </pc:sldMkLst>
      </pc:sldChg>
      <pc:sldChg chg="addSp delSp modSp mod delAnim modNotesTx">
        <pc:chgData name="Kreger, Christine" userId="07b08700-4580-4b2b-8f3c-b5ccee8dc705" providerId="ADAL" clId="{BF4AB662-B682-4298-B3FA-A1C3221507DA}" dt="2024-10-14T11:28:23.176" v="198" actId="113"/>
        <pc:sldMkLst>
          <pc:docMk/>
          <pc:sldMk cId="2217966603" sldId="274"/>
        </pc:sldMkLst>
        <pc:spChg chg="del">
          <ac:chgData name="Kreger, Christine" userId="07b08700-4580-4b2b-8f3c-b5ccee8dc705" providerId="ADAL" clId="{BF4AB662-B682-4298-B3FA-A1C3221507DA}" dt="2024-10-13T14:48:46.370" v="11" actId="478"/>
          <ac:spMkLst>
            <pc:docMk/>
            <pc:sldMk cId="2217966603" sldId="274"/>
            <ac:spMk id="151" creationId="{00000000-0000-0000-0000-000000000000}"/>
          </ac:spMkLst>
        </pc:spChg>
        <pc:picChg chg="add del mod">
          <ac:chgData name="Kreger, Christine" userId="07b08700-4580-4b2b-8f3c-b5ccee8dc705" providerId="ADAL" clId="{BF4AB662-B682-4298-B3FA-A1C3221507DA}" dt="2024-10-13T14:47:49.150" v="6" actId="478"/>
          <ac:picMkLst>
            <pc:docMk/>
            <pc:sldMk cId="2217966603" sldId="274"/>
            <ac:picMk id="3" creationId="{DAB88EE1-E759-B02E-6FB5-D26518D88415}"/>
          </ac:picMkLst>
        </pc:picChg>
        <pc:picChg chg="add mod">
          <ac:chgData name="Kreger, Christine" userId="07b08700-4580-4b2b-8f3c-b5ccee8dc705" providerId="ADAL" clId="{BF4AB662-B682-4298-B3FA-A1C3221507DA}" dt="2024-10-13T14:48:50.657" v="12" actId="1076"/>
          <ac:picMkLst>
            <pc:docMk/>
            <pc:sldMk cId="2217966603" sldId="274"/>
            <ac:picMk id="5" creationId="{F749726C-9767-D09E-CFA3-2CADE01F4A12}"/>
          </ac:picMkLst>
        </pc:picChg>
        <pc:picChg chg="del">
          <ac:chgData name="Kreger, Christine" userId="07b08700-4580-4b2b-8f3c-b5ccee8dc705" providerId="ADAL" clId="{BF4AB662-B682-4298-B3FA-A1C3221507DA}" dt="2024-10-13T14:47:44.885" v="5" actId="478"/>
          <ac:picMkLst>
            <pc:docMk/>
            <pc:sldMk cId="2217966603" sldId="274"/>
            <ac:picMk id="148" creationId="{00000000-0000-0000-0000-000000000000}"/>
          </ac:picMkLst>
        </pc:picChg>
        <pc:picChg chg="del">
          <ac:chgData name="Kreger, Christine" userId="07b08700-4580-4b2b-8f3c-b5ccee8dc705" providerId="ADAL" clId="{BF4AB662-B682-4298-B3FA-A1C3221507DA}" dt="2024-10-13T14:47:51.870" v="7" actId="478"/>
          <ac:picMkLst>
            <pc:docMk/>
            <pc:sldMk cId="2217966603" sldId="274"/>
            <ac:picMk id="150" creationId="{00000000-0000-0000-0000-000000000000}"/>
          </ac:picMkLst>
        </pc:picChg>
      </pc:sldChg>
      <pc:sldChg chg="modNotesTx">
        <pc:chgData name="Kreger, Christine" userId="07b08700-4580-4b2b-8f3c-b5ccee8dc705" providerId="ADAL" clId="{BF4AB662-B682-4298-B3FA-A1C3221507DA}" dt="2024-10-14T11:28:41.472" v="211" actId="20577"/>
        <pc:sldMkLst>
          <pc:docMk/>
          <pc:sldMk cId="1449957848" sldId="275"/>
        </pc:sldMkLst>
      </pc:sldChg>
      <pc:sldChg chg="modNotesTx">
        <pc:chgData name="Kreger, Christine" userId="07b08700-4580-4b2b-8f3c-b5ccee8dc705" providerId="ADAL" clId="{BF4AB662-B682-4298-B3FA-A1C3221507DA}" dt="2024-10-14T11:29:02.504" v="225" actId="113"/>
        <pc:sldMkLst>
          <pc:docMk/>
          <pc:sldMk cId="755004727" sldId="276"/>
        </pc:sldMkLst>
      </pc:sldChg>
      <pc:sldChg chg="modNotesTx">
        <pc:chgData name="Kreger, Christine" userId="07b08700-4580-4b2b-8f3c-b5ccee8dc705" providerId="ADAL" clId="{BF4AB662-B682-4298-B3FA-A1C3221507DA}" dt="2024-10-14T11:30:01.228" v="241" actId="20577"/>
        <pc:sldMkLst>
          <pc:docMk/>
          <pc:sldMk cId="705146301" sldId="277"/>
        </pc:sldMkLst>
      </pc:sldChg>
      <pc:sldChg chg="modNotesTx">
        <pc:chgData name="Kreger, Christine" userId="07b08700-4580-4b2b-8f3c-b5ccee8dc705" providerId="ADAL" clId="{BF4AB662-B682-4298-B3FA-A1C3221507DA}" dt="2024-10-14T11:30:14.495" v="254" actId="113"/>
        <pc:sldMkLst>
          <pc:docMk/>
          <pc:sldMk cId="2796750537" sldId="278"/>
        </pc:sldMkLst>
      </pc:sldChg>
      <pc:sldChg chg="modNotesTx">
        <pc:chgData name="Kreger, Christine" userId="07b08700-4580-4b2b-8f3c-b5ccee8dc705" providerId="ADAL" clId="{BF4AB662-B682-4298-B3FA-A1C3221507DA}" dt="2024-10-14T11:31:10.376" v="268" actId="113"/>
        <pc:sldMkLst>
          <pc:docMk/>
          <pc:sldMk cId="4280795400" sldId="280"/>
        </pc:sldMkLst>
      </pc:sldChg>
      <pc:sldChg chg="modNotesTx">
        <pc:chgData name="Kreger, Christine" userId="07b08700-4580-4b2b-8f3c-b5ccee8dc705" providerId="ADAL" clId="{BF4AB662-B682-4298-B3FA-A1C3221507DA}" dt="2024-10-14T11:33:47.287" v="300" actId="20577"/>
        <pc:sldMkLst>
          <pc:docMk/>
          <pc:sldMk cId="561852995" sldId="281"/>
        </pc:sldMkLst>
      </pc:sldChg>
      <pc:sldChg chg="modNotesTx">
        <pc:chgData name="Kreger, Christine" userId="07b08700-4580-4b2b-8f3c-b5ccee8dc705" providerId="ADAL" clId="{BF4AB662-B682-4298-B3FA-A1C3221507DA}" dt="2024-10-14T11:34:00.111" v="306" actId="20577"/>
        <pc:sldMkLst>
          <pc:docMk/>
          <pc:sldMk cId="1566248511" sldId="282"/>
        </pc:sldMkLst>
      </pc:sldChg>
      <pc:sldChg chg="modNotesTx">
        <pc:chgData name="Kreger, Christine" userId="07b08700-4580-4b2b-8f3c-b5ccee8dc705" providerId="ADAL" clId="{BF4AB662-B682-4298-B3FA-A1C3221507DA}" dt="2024-10-14T11:34:43.960" v="323" actId="113"/>
        <pc:sldMkLst>
          <pc:docMk/>
          <pc:sldMk cId="3249005978"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la.org/tools/ethic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e.state.co.us/cdelib/qgprivac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FontTx/>
              <a:buNone/>
            </a:pPr>
            <a:r>
              <a:rPr lang="en-US" sz="1100" b="1" dirty="0"/>
              <a:t>11:00 – 11:01</a:t>
            </a:r>
          </a:p>
          <a:p>
            <a:pPr marL="0" indent="0">
              <a:buFontTx/>
              <a:buNone/>
            </a:pPr>
            <a:endParaRPr lang="en-US" sz="1100" dirty="0"/>
          </a:p>
          <a:p>
            <a:pPr marL="0" indent="0">
              <a:buFontTx/>
              <a:buNone/>
            </a:pPr>
            <a:r>
              <a:rPr lang="en-US" sz="1100" dirty="0"/>
              <a:t>Today we will be discussing privacy and how it impacts customer service in the library.</a:t>
            </a:r>
          </a:p>
          <a:p>
            <a:pPr marL="0" indent="0">
              <a:buFontTx/>
              <a:buNone/>
            </a:pPr>
            <a:endParaRPr lang="en-US" sz="1100" dirty="0"/>
          </a:p>
          <a:p>
            <a:pPr marL="0" indent="0">
              <a:buFontTx/>
              <a:buNone/>
            </a:pPr>
            <a:r>
              <a:rPr lang="en-US" sz="1100" dirty="0"/>
              <a:t>I have created a playbook for this session that you should have received. If not, I will post in chat</a:t>
            </a:r>
          </a:p>
          <a:p>
            <a:pPr marL="0" indent="0">
              <a:buFontTx/>
              <a:buNone/>
            </a:pPr>
            <a:endParaRPr lang="en-US" sz="1100" dirty="0"/>
          </a:p>
          <a:p>
            <a:pPr marL="0" indent="0">
              <a:buFontTx/>
              <a:buNone/>
            </a:pPr>
            <a:endParaRPr lang="en-US" sz="1100" dirty="0"/>
          </a:p>
          <a:p>
            <a:pPr marL="0" indent="0"/>
            <a:endParaRPr sz="1100" dirty="0"/>
          </a:p>
          <a:p>
            <a:pPr marL="0" indent="0"/>
            <a:endParaRPr sz="1100" dirty="0"/>
          </a:p>
          <a:p>
            <a:pPr marL="0" indent="0"/>
            <a:endParaRPr dirty="0"/>
          </a:p>
          <a:p>
            <a:pPr marL="0" indent="0"/>
            <a:endParaRPr sz="800" dirty="0"/>
          </a:p>
          <a:p>
            <a:pPr marL="0" indent="0"/>
            <a:endParaRPr sz="800" dirty="0"/>
          </a:p>
          <a:p>
            <a:pPr marL="0" indent="0"/>
            <a:endParaRPr sz="800" dirty="0"/>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a:t>
            </a:fld>
            <a:endParaRPr dirty="0"/>
          </a:p>
        </p:txBody>
      </p:sp>
    </p:spTree>
    <p:extLst>
      <p:ext uri="{BB962C8B-B14F-4D97-AF65-F5344CB8AC3E}">
        <p14:creationId xmlns:p14="http://schemas.microsoft.com/office/powerpoint/2010/main" val="393232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866e79d29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4866e79d29_0_5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158750" indent="0" algn="l">
              <a:buFontTx/>
              <a:buNone/>
            </a:pPr>
            <a:r>
              <a:rPr lang="en-US" b="1" i="0" dirty="0">
                <a:solidFill>
                  <a:srgbClr val="1E1E1E"/>
                </a:solidFill>
                <a:effectLst/>
                <a:latin typeface="Open Sans" panose="020B0606030504020204" pitchFamily="34" charset="0"/>
              </a:rPr>
              <a:t>11:19-11:24</a:t>
            </a:r>
          </a:p>
          <a:p>
            <a:pPr marL="158750" indent="0" algn="l">
              <a:buFontTx/>
              <a:buNone/>
            </a:pPr>
            <a:endParaRPr lang="en-US" b="1" i="0" dirty="0">
              <a:solidFill>
                <a:srgbClr val="1E1E1E"/>
              </a:solidFill>
              <a:effectLst/>
              <a:latin typeface="Open Sans" panose="020B0606030504020204" pitchFamily="34" charset="0"/>
            </a:endParaRPr>
          </a:p>
          <a:p>
            <a:pPr marL="158750" indent="0" algn="l">
              <a:buFontTx/>
              <a:buNone/>
            </a:pPr>
            <a:r>
              <a:rPr lang="en-US" b="1" i="0" dirty="0">
                <a:solidFill>
                  <a:srgbClr val="1E1E1E"/>
                </a:solidFill>
                <a:effectLst/>
                <a:latin typeface="Open Sans" panose="020B0606030504020204" pitchFamily="34" charset="0"/>
              </a:rPr>
              <a:t>Most libraries will have a Patron Privacy Policy, or something similar. </a:t>
            </a:r>
          </a:p>
          <a:p>
            <a:pPr marL="158750" indent="0" algn="l">
              <a:buFontTx/>
              <a:buNone/>
            </a:pPr>
            <a:endParaRPr lang="en-US" b="1" i="0" dirty="0">
              <a:solidFill>
                <a:srgbClr val="1E1E1E"/>
              </a:solidFill>
              <a:effectLst/>
              <a:latin typeface="Open Sans" panose="020B0606030504020204" pitchFamily="34" charset="0"/>
            </a:endParaRPr>
          </a:p>
          <a:p>
            <a:pPr marL="158750" indent="0" algn="l">
              <a:buFontTx/>
              <a:buNone/>
            </a:pPr>
            <a:r>
              <a:rPr lang="en-US" b="1" i="0" dirty="0">
                <a:solidFill>
                  <a:srgbClr val="1E1E1E"/>
                </a:solidFill>
                <a:effectLst/>
                <a:latin typeface="Open Sans" panose="020B0606030504020204" pitchFamily="34" charset="0"/>
              </a:rPr>
              <a:t>Show of hands - How many of you know your library’s policy…or where to find it?</a:t>
            </a:r>
          </a:p>
          <a:p>
            <a:pPr marL="158750" indent="0" algn="l">
              <a:buFontTx/>
              <a:buNone/>
            </a:pPr>
            <a:endParaRPr lang="en-US" b="1" i="0" dirty="0">
              <a:solidFill>
                <a:srgbClr val="1E1E1E"/>
              </a:solidFill>
              <a:effectLst/>
              <a:latin typeface="Open Sans" panose="020B0606030504020204" pitchFamily="34" charset="0"/>
            </a:endParaRPr>
          </a:p>
          <a:p>
            <a:pPr marL="158750" indent="0" algn="l">
              <a:buFontTx/>
              <a:buNone/>
            </a:pPr>
            <a:r>
              <a:rPr lang="en-US" b="1" i="0" dirty="0">
                <a:solidFill>
                  <a:srgbClr val="1E1E1E"/>
                </a:solidFill>
                <a:effectLst/>
                <a:latin typeface="Open Sans" panose="020B0606030504020204" pitchFamily="34" charset="0"/>
              </a:rPr>
              <a:t>On the screen is an example from the Bemis Public Library, I did this training for them last year.  Their policy is accessible to the public on their website. Linked in the resources</a:t>
            </a:r>
          </a:p>
          <a:p>
            <a:pPr marL="158750" indent="0" algn="l">
              <a:buFontTx/>
              <a:buNone/>
            </a:pPr>
            <a:endParaRPr lang="en-US" b="1" i="0" dirty="0">
              <a:solidFill>
                <a:srgbClr val="1E1E1E"/>
              </a:solidFill>
              <a:effectLst/>
              <a:latin typeface="Open Sans" panose="020B0606030504020204" pitchFamily="34" charset="0"/>
            </a:endParaRPr>
          </a:p>
          <a:p>
            <a:pPr marL="158750" indent="0" algn="l">
              <a:buFontTx/>
              <a:buNone/>
            </a:pPr>
            <a:r>
              <a:rPr lang="en-US" b="1" i="0" dirty="0">
                <a:solidFill>
                  <a:srgbClr val="1E1E1E"/>
                </a:solidFill>
                <a:effectLst/>
                <a:latin typeface="Open Sans" panose="020B0606030504020204" pitchFamily="34" charset="0"/>
              </a:rPr>
              <a:t>Patron Privacy Policy</a:t>
            </a:r>
          </a:p>
          <a:p>
            <a:pPr marL="158750" indent="0" algn="l">
              <a:buFontTx/>
              <a:buNone/>
            </a:pPr>
            <a:r>
              <a:rPr lang="en-US" b="0" i="0" dirty="0">
                <a:solidFill>
                  <a:srgbClr val="323232"/>
                </a:solidFill>
                <a:effectLst/>
                <a:latin typeface="Open Sans" panose="020B0606030504020204" pitchFamily="34" charset="0"/>
              </a:rPr>
              <a:t>The Bemis Public Library is committed to patron confidentiality. The confidentiality of library records is a core component of library ethics and the Bemis Public Library follows the </a:t>
            </a:r>
            <a:r>
              <a:rPr lang="en-US" b="0" i="0" u="sng" dirty="0">
                <a:solidFill>
                  <a:srgbClr val="B71234"/>
                </a:solidFill>
                <a:effectLst/>
                <a:latin typeface="Open Sans" panose="020B0606030504020204" pitchFamily="34" charset="0"/>
                <a:hlinkClick r:id="rId3"/>
              </a:rPr>
              <a:t>Code of Ethics of the American Library Association</a:t>
            </a:r>
            <a:r>
              <a:rPr lang="en-US" b="0" i="0" dirty="0">
                <a:solidFill>
                  <a:srgbClr val="444444"/>
                </a:solidFill>
                <a:effectLst/>
                <a:latin typeface="Open Sans" panose="020B0606030504020204" pitchFamily="34" charset="0"/>
              </a:rPr>
              <a:t>.</a:t>
            </a:r>
            <a:endParaRPr lang="en-US" b="0" i="0" dirty="0">
              <a:solidFill>
                <a:srgbClr val="323232"/>
              </a:solidFill>
              <a:effectLst/>
              <a:latin typeface="Open Sans" panose="020B0606030504020204" pitchFamily="34" charset="0"/>
            </a:endParaRPr>
          </a:p>
          <a:p>
            <a:pPr marL="158750" indent="0" algn="l">
              <a:buFontTx/>
              <a:buNone/>
            </a:pPr>
            <a:endParaRPr lang="en-US" b="1" i="0" dirty="0">
              <a:solidFill>
                <a:srgbClr val="1E1E1E"/>
              </a:solidFill>
              <a:effectLst/>
              <a:latin typeface="Open Sans" panose="020B0606030504020204" pitchFamily="34" charset="0"/>
            </a:endParaRPr>
          </a:p>
          <a:p>
            <a:pPr marL="158750" indent="0" algn="l">
              <a:buFontTx/>
              <a:buNone/>
            </a:pPr>
            <a:r>
              <a:rPr lang="en-US" b="1" i="0" dirty="0">
                <a:solidFill>
                  <a:srgbClr val="1E1E1E"/>
                </a:solidFill>
                <a:effectLst/>
                <a:latin typeface="Open Sans" panose="020B0606030504020204" pitchFamily="34" charset="0"/>
              </a:rPr>
              <a:t>Patron Privacy and Confidentiality</a:t>
            </a:r>
          </a:p>
          <a:p>
            <a:pPr marL="158750" indent="0" algn="l">
              <a:buFontTx/>
              <a:buNone/>
            </a:pPr>
            <a:r>
              <a:rPr lang="en-US" b="0" i="0" dirty="0">
                <a:solidFill>
                  <a:srgbClr val="323232"/>
                </a:solidFill>
                <a:effectLst/>
                <a:latin typeface="Open Sans" panose="020B0606030504020204" pitchFamily="34" charset="0"/>
              </a:rPr>
              <a:t>The Bemis Public Library supports and upholds a library patron’s right to privacy in accordance with Colorado State Law.</a:t>
            </a:r>
          </a:p>
          <a:p>
            <a:pPr marL="158750" indent="0" algn="l">
              <a:buFontTx/>
              <a:buNone/>
            </a:pPr>
            <a:endParaRPr lang="en-US" b="0" i="0" dirty="0">
              <a:solidFill>
                <a:srgbClr val="323232"/>
              </a:solidFill>
              <a:effectLst/>
              <a:latin typeface="Open Sans" panose="020B0606030504020204" pitchFamily="34" charset="0"/>
            </a:endParaRPr>
          </a:p>
          <a:p>
            <a:pPr marL="158750" indent="0" algn="l">
              <a:buFontTx/>
              <a:buNone/>
            </a:pPr>
            <a:r>
              <a:rPr lang="en-US" b="0" i="0" dirty="0">
                <a:solidFill>
                  <a:srgbClr val="323232"/>
                </a:solidFill>
                <a:effectLst/>
                <a:latin typeface="Open Sans" panose="020B0606030504020204" pitchFamily="34" charset="0"/>
              </a:rPr>
              <a:t>Then if you go to their website (the link is listed in your resources), Bemis outlines </a:t>
            </a:r>
          </a:p>
          <a:p>
            <a:pPr marL="457200" indent="-298450" algn="l"/>
            <a:r>
              <a:rPr lang="en-US" b="0" i="0" dirty="0">
                <a:solidFill>
                  <a:srgbClr val="323232"/>
                </a:solidFill>
                <a:effectLst/>
                <a:latin typeface="Open Sans" panose="020B0606030504020204" pitchFamily="34" charset="0"/>
              </a:rPr>
              <a:t>Colorado Library Law</a:t>
            </a:r>
          </a:p>
          <a:p>
            <a:pPr marL="457200" indent="-298450" algn="l"/>
            <a:r>
              <a:rPr lang="en-US" b="0" i="0" dirty="0">
                <a:solidFill>
                  <a:srgbClr val="323232"/>
                </a:solidFill>
                <a:effectLst/>
                <a:latin typeface="Open Sans" panose="020B0606030504020204" pitchFamily="34" charset="0"/>
              </a:rPr>
              <a:t>Patron responsibility</a:t>
            </a:r>
          </a:p>
          <a:p>
            <a:pPr marL="457200" indent="-298450" algn="l"/>
            <a:r>
              <a:rPr lang="en-US" b="0" i="0" dirty="0">
                <a:solidFill>
                  <a:srgbClr val="323232"/>
                </a:solidFill>
                <a:effectLst/>
                <a:latin typeface="Open Sans" panose="020B0606030504020204" pitchFamily="34" charset="0"/>
              </a:rPr>
              <a:t>Confidentiality for Children</a:t>
            </a:r>
          </a:p>
          <a:p>
            <a:pPr marL="457200" indent="-298450" algn="l"/>
            <a:r>
              <a:rPr lang="en-US" b="0" i="0" dirty="0">
                <a:solidFill>
                  <a:srgbClr val="323232"/>
                </a:solidFill>
                <a:effectLst/>
                <a:latin typeface="Open Sans" panose="020B0606030504020204" pitchFamily="34" charset="0"/>
              </a:rPr>
              <a:t>Third Party Vendor Service</a:t>
            </a:r>
          </a:p>
          <a:p>
            <a:pPr marL="457200" indent="-298450" algn="l"/>
            <a:r>
              <a:rPr lang="en-US" b="0" i="0" dirty="0">
                <a:solidFill>
                  <a:srgbClr val="323232"/>
                </a:solidFill>
                <a:effectLst/>
                <a:latin typeface="Open Sans" panose="020B0606030504020204" pitchFamily="34" charset="0"/>
              </a:rPr>
              <a:t>Data Collection</a:t>
            </a:r>
          </a:p>
          <a:p>
            <a:pPr marL="457200" indent="-298450" algn="l"/>
            <a:r>
              <a:rPr lang="en-US" b="0" i="0" dirty="0">
                <a:solidFill>
                  <a:srgbClr val="323232"/>
                </a:solidFill>
                <a:effectLst/>
                <a:latin typeface="Open Sans" panose="020B0606030504020204" pitchFamily="34" charset="0"/>
              </a:rPr>
              <a:t>Data Disposal</a:t>
            </a:r>
          </a:p>
          <a:p>
            <a:pPr marL="457200" indent="-298450" algn="l"/>
            <a:r>
              <a:rPr lang="en-US" b="0" i="0" dirty="0">
                <a:solidFill>
                  <a:srgbClr val="323232"/>
                </a:solidFill>
                <a:effectLst/>
                <a:latin typeface="Open Sans" panose="020B0606030504020204" pitchFamily="34" charset="0"/>
              </a:rPr>
              <a:t>And Government Requests for Library Records</a:t>
            </a:r>
          </a:p>
          <a:p>
            <a:pPr marL="0" indent="0">
              <a:lnSpc>
                <a:spcPct val="115000"/>
              </a:lnSpc>
              <a:buSzPts val="1100"/>
            </a:pPr>
            <a:endParaRPr lang="en-US" b="1" dirty="0">
              <a:solidFill>
                <a:srgbClr val="741B47"/>
              </a:solidFill>
            </a:endParaRPr>
          </a:p>
          <a:p>
            <a:pPr marL="0" indent="0">
              <a:lnSpc>
                <a:spcPct val="115000"/>
              </a:lnSpc>
              <a:buSzPts val="1100"/>
              <a:buNone/>
            </a:pPr>
            <a:r>
              <a:rPr lang="en-US" b="1" dirty="0">
                <a:solidFill>
                  <a:srgbClr val="741B47"/>
                </a:solidFill>
              </a:rPr>
              <a:t>Present/discuss:</a:t>
            </a:r>
            <a:r>
              <a:rPr lang="en-US" dirty="0"/>
              <a:t> So, what policies does your library have to help direct your actions?</a:t>
            </a:r>
            <a:endParaRPr dirty="0"/>
          </a:p>
          <a:p>
            <a:pPr marL="228600" indent="-228600">
              <a:buSzPts val="1100"/>
              <a:buFont typeface="+mj-lt"/>
              <a:buAutoNum type="arabicPeriod"/>
            </a:pPr>
            <a:r>
              <a:rPr lang="en-US" dirty="0"/>
              <a:t>Does your library have any other policies that relate to patron privacy</a:t>
            </a:r>
          </a:p>
          <a:p>
            <a:pPr marL="228600" indent="-228600">
              <a:buSzPts val="1100"/>
              <a:buFont typeface="+mj-lt"/>
              <a:buAutoNum type="arabicPeriod"/>
            </a:pPr>
            <a:r>
              <a:rPr lang="en-US" dirty="0"/>
              <a:t>What are some procedures/guidelines your library has to help you uphold your privacy and confidentiality policies?</a:t>
            </a:r>
          </a:p>
          <a:p>
            <a:pPr marL="685800" lvl="1" indent="-228600">
              <a:buSzPts val="1100"/>
              <a:buFont typeface="+mj-lt"/>
              <a:buAutoNum type="arabicPeriod"/>
            </a:pPr>
            <a:r>
              <a:rPr lang="en-US" dirty="0"/>
              <a:t>Age restrictions for parents</a:t>
            </a:r>
          </a:p>
          <a:p>
            <a:pPr marL="685800" lvl="1" indent="-228600">
              <a:buSzPts val="1100"/>
              <a:buFont typeface="+mj-lt"/>
              <a:buAutoNum type="arabicPeriod"/>
            </a:pPr>
            <a:r>
              <a:rPr lang="en-US" dirty="0"/>
              <a:t>Notification of holds</a:t>
            </a:r>
          </a:p>
          <a:p>
            <a:pPr marL="685800" lvl="1" indent="-228600">
              <a:buSzPts val="1100"/>
              <a:buFont typeface="+mj-lt"/>
              <a:buAutoNum type="arabicPeriod"/>
            </a:pPr>
            <a:r>
              <a:rPr lang="en-US" dirty="0"/>
              <a:t>Hold slips</a:t>
            </a:r>
          </a:p>
          <a:p>
            <a:pPr marL="685800" lvl="1" indent="-228600">
              <a:buSzPts val="1100"/>
              <a:buFont typeface="+mj-lt"/>
              <a:buAutoNum type="arabicPeriod"/>
            </a:pPr>
            <a:r>
              <a:rPr lang="en-US" dirty="0"/>
              <a:t>Information about fines/overdue books</a:t>
            </a:r>
          </a:p>
          <a:p>
            <a:pPr marL="457200" lvl="1" indent="0">
              <a:buSzPts val="1100"/>
              <a:buFont typeface="+mj-lt"/>
              <a:buNone/>
            </a:pPr>
            <a:br>
              <a:rPr lang="en-US" dirty="0"/>
            </a:br>
            <a:endParaRPr lang="en-US" dirty="0"/>
          </a:p>
          <a:p>
            <a:pPr marL="0" indent="0">
              <a:buSzPts val="1100"/>
              <a:buNone/>
            </a:pPr>
            <a:r>
              <a:rPr lang="en-US" dirty="0"/>
              <a:t>So, keep your library’s policies and procedures in mind as we dig a little deeper into how this all related to daily customer service.</a:t>
            </a:r>
            <a:endParaRPr b="1" dirty="0"/>
          </a:p>
        </p:txBody>
      </p:sp>
      <p:sp>
        <p:nvSpPr>
          <p:cNvPr id="156" name="Google Shape;156;g4866e79d29_0_5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10</a:t>
            </a:fld>
            <a:endParaRPr dirty="0"/>
          </a:p>
        </p:txBody>
      </p:sp>
    </p:spTree>
    <p:extLst>
      <p:ext uri="{BB962C8B-B14F-4D97-AF65-F5344CB8AC3E}">
        <p14:creationId xmlns:p14="http://schemas.microsoft.com/office/powerpoint/2010/main" val="299347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marR="90589" indent="0">
              <a:lnSpc>
                <a:spcPct val="115000"/>
              </a:lnSpc>
              <a:buSzPts val="1100"/>
              <a:buFontTx/>
              <a:buNone/>
            </a:pPr>
            <a:r>
              <a:rPr lang="en-US" b="1" dirty="0"/>
              <a:t>11:24-11:29</a:t>
            </a:r>
          </a:p>
          <a:p>
            <a:pPr marL="0" marR="90589" indent="0">
              <a:lnSpc>
                <a:spcPct val="115000"/>
              </a:lnSpc>
              <a:buSzPts val="1100"/>
              <a:buFontTx/>
              <a:buNone/>
            </a:pPr>
            <a:endParaRPr lang="en-US" dirty="0"/>
          </a:p>
          <a:p>
            <a:pPr marL="0" marR="90589" indent="0">
              <a:lnSpc>
                <a:spcPct val="115000"/>
              </a:lnSpc>
              <a:buSzPts val="1100"/>
              <a:buFontTx/>
              <a:buNone/>
            </a:pPr>
            <a:r>
              <a:rPr lang="en-US" dirty="0"/>
              <a:t>One evening many years ago, I was working the circulation desk, and a detective came in and asked to see what items a certain patron had checked out. The patron in question was under investigation for a crime, and a book from the library where I worked was found in his possession. </a:t>
            </a:r>
            <a:endParaRPr dirty="0"/>
          </a:p>
          <a:p>
            <a:pPr marL="0" marR="90589" indent="0">
              <a:lnSpc>
                <a:spcPct val="115000"/>
              </a:lnSpc>
              <a:buSzPts val="1100"/>
              <a:buFontTx/>
              <a:buNone/>
            </a:pPr>
            <a:endParaRPr b="1" dirty="0"/>
          </a:p>
          <a:p>
            <a:pPr marL="0" marR="90589" indent="0">
              <a:lnSpc>
                <a:spcPct val="115000"/>
              </a:lnSpc>
              <a:buFontTx/>
              <a:buNone/>
            </a:pPr>
            <a:r>
              <a:rPr lang="en-US" dirty="0"/>
              <a:t>In my case, I asked for ID and asked if he had a search warrant. I also called over the staff member in charge for the evening. The detective did not have a warrant, so we referred him to the library branch manager and library director.</a:t>
            </a:r>
            <a:endParaRPr dirty="0"/>
          </a:p>
          <a:p>
            <a:pPr marL="0" indent="0">
              <a:buFontTx/>
              <a:buNone/>
            </a:pPr>
            <a:endParaRPr dirty="0"/>
          </a:p>
          <a:p>
            <a:pPr marL="0" marR="90589" indent="0">
              <a:lnSpc>
                <a:spcPct val="115000"/>
              </a:lnSpc>
              <a:buSzPts val="1100"/>
              <a:buFontTx/>
              <a:buNone/>
            </a:pPr>
            <a:r>
              <a:rPr lang="en-US" b="1" dirty="0"/>
              <a:t>Have any of you ever been approached by law enforcement looking for information about a patron? </a:t>
            </a:r>
          </a:p>
          <a:p>
            <a:pPr marL="0" marR="90589" indent="0">
              <a:lnSpc>
                <a:spcPct val="115000"/>
              </a:lnSpc>
              <a:buSzPts val="1100"/>
              <a:buFontTx/>
              <a:buNone/>
            </a:pPr>
            <a:endParaRPr lang="en-US" b="1" dirty="0"/>
          </a:p>
          <a:p>
            <a:pPr marL="0" marR="90589" indent="0">
              <a:lnSpc>
                <a:spcPct val="115000"/>
              </a:lnSpc>
              <a:buSzPts val="1100"/>
              <a:buFontTx/>
              <a:buNone/>
            </a:pPr>
            <a:r>
              <a:rPr lang="en-US" b="1" dirty="0"/>
              <a:t>Would you have handled it differently? – Let us know in the chat</a:t>
            </a:r>
            <a:endParaRPr b="1" dirty="0"/>
          </a:p>
          <a:p>
            <a:pPr marL="0" marR="90589" indent="0">
              <a:lnSpc>
                <a:spcPct val="115000"/>
              </a:lnSpc>
              <a:buSzPts val="1100"/>
              <a:buFontTx/>
              <a:buNone/>
            </a:pPr>
            <a:endParaRPr b="1" dirty="0"/>
          </a:p>
          <a:p>
            <a:pPr marL="0" marR="90589" indent="0">
              <a:lnSpc>
                <a:spcPct val="115000"/>
              </a:lnSpc>
              <a:buClr>
                <a:schemeClr val="dk1"/>
              </a:buClr>
              <a:buSzPts val="1100"/>
              <a:buFontTx/>
              <a:buNone/>
            </a:pPr>
            <a:r>
              <a:rPr lang="en-US" b="1" dirty="0"/>
              <a:t>Yes/No - broach subject of consistency.</a:t>
            </a:r>
            <a:endParaRPr b="1" dirty="0"/>
          </a:p>
          <a:p>
            <a:pPr marL="931774" indent="0">
              <a:lnSpc>
                <a:spcPct val="115000"/>
              </a:lnSpc>
              <a:buClr>
                <a:schemeClr val="dk1"/>
              </a:buClr>
              <a:buSzPts val="1100"/>
              <a:buFontTx/>
              <a:buNone/>
            </a:pPr>
            <a:r>
              <a:rPr lang="en-US" i="1" dirty="0"/>
              <a:t> </a:t>
            </a:r>
            <a:endParaRPr i="1" dirty="0"/>
          </a:p>
          <a:p>
            <a:pPr marL="931774" marR="90589" indent="0">
              <a:lnSpc>
                <a:spcPct val="105000"/>
              </a:lnSpc>
              <a:buClr>
                <a:schemeClr val="dk1"/>
              </a:buClr>
              <a:buSzPts val="1100"/>
              <a:buFontTx/>
              <a:buNone/>
            </a:pPr>
            <a:endParaRPr i="1" dirty="0">
              <a:solidFill>
                <a:srgbClr val="6E6E6E"/>
              </a:solidFill>
            </a:endParaRPr>
          </a:p>
          <a:p>
            <a:pPr marL="931774" marR="90589" indent="0">
              <a:lnSpc>
                <a:spcPct val="105000"/>
              </a:lnSpc>
              <a:buClr>
                <a:schemeClr val="dk1"/>
              </a:buClr>
              <a:buSzPts val="1100"/>
            </a:pPr>
            <a:endParaRPr i="1" dirty="0">
              <a:solidFill>
                <a:srgbClr val="6E6E6E"/>
              </a:solidFill>
            </a:endParaRPr>
          </a:p>
          <a:p>
            <a:pPr marL="0" indent="0"/>
            <a:endParaRPr dirty="0"/>
          </a:p>
          <a:p>
            <a:pPr marL="0" indent="0"/>
            <a:endParaRPr dirty="0"/>
          </a:p>
        </p:txBody>
      </p:sp>
      <p:sp>
        <p:nvSpPr>
          <p:cNvPr id="164" name="Google Shape;164;p9: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11</a:t>
            </a:fld>
            <a:endParaRPr dirty="0"/>
          </a:p>
        </p:txBody>
      </p:sp>
    </p:spTree>
    <p:extLst>
      <p:ext uri="{BB962C8B-B14F-4D97-AF65-F5344CB8AC3E}">
        <p14:creationId xmlns:p14="http://schemas.microsoft.com/office/powerpoint/2010/main" val="344786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8669cee23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8669cee23_0_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marR="90589" indent="0">
              <a:lnSpc>
                <a:spcPct val="105000"/>
              </a:lnSpc>
              <a:buClr>
                <a:schemeClr val="dk1"/>
              </a:buClr>
              <a:buSzPts val="1100"/>
              <a:buFontTx/>
              <a:buNone/>
            </a:pPr>
            <a:r>
              <a:rPr lang="en-US" b="1" dirty="0"/>
              <a:t>11:29-11:34</a:t>
            </a:r>
          </a:p>
          <a:p>
            <a:pPr marL="0" marR="90589" indent="0">
              <a:lnSpc>
                <a:spcPct val="105000"/>
              </a:lnSpc>
              <a:buClr>
                <a:schemeClr val="dk1"/>
              </a:buClr>
              <a:buSzPts val="1100"/>
              <a:buFontTx/>
              <a:buNone/>
            </a:pPr>
            <a:endParaRPr lang="en-US" b="1" dirty="0"/>
          </a:p>
          <a:p>
            <a:pPr marL="0" marR="90589" indent="0">
              <a:lnSpc>
                <a:spcPct val="105000"/>
              </a:lnSpc>
              <a:buClr>
                <a:schemeClr val="dk1"/>
              </a:buClr>
              <a:buSzPts val="1100"/>
              <a:buFontTx/>
              <a:buNone/>
            </a:pPr>
            <a:r>
              <a:rPr lang="en-US" b="1" dirty="0"/>
              <a:t>Need for consistency &amp; equal treatment – </a:t>
            </a:r>
          </a:p>
          <a:p>
            <a:pPr marL="0" marR="90589" indent="0">
              <a:lnSpc>
                <a:spcPct val="105000"/>
              </a:lnSpc>
              <a:buFontTx/>
              <a:buNone/>
            </a:pPr>
            <a:endParaRPr lang="en-US" dirty="0"/>
          </a:p>
          <a:p>
            <a:pPr marL="0" marR="90589" indent="0">
              <a:lnSpc>
                <a:spcPct val="105000"/>
              </a:lnSpc>
              <a:buFontTx/>
              <a:buNone/>
            </a:pPr>
            <a:r>
              <a:rPr lang="en-US" dirty="0"/>
              <a:t>So, we have covered quite a bit of information so far, from defining patron privacy and confidentiality, to the Colorado Library Law, to your library policy. </a:t>
            </a:r>
          </a:p>
          <a:p>
            <a:pPr marL="0" marR="90589" indent="0">
              <a:lnSpc>
                <a:spcPct val="105000"/>
              </a:lnSpc>
              <a:buFontTx/>
              <a:buNone/>
            </a:pPr>
            <a:endParaRPr lang="en-US" dirty="0"/>
          </a:p>
          <a:p>
            <a:pPr marL="0" marR="90589" indent="0">
              <a:lnSpc>
                <a:spcPct val="105000"/>
              </a:lnSpc>
              <a:buFontTx/>
              <a:buNone/>
            </a:pPr>
            <a:r>
              <a:rPr lang="en-US" dirty="0"/>
              <a:t>But, what all of this really boils down to is customer service...more specifically consistent, quality customer service. </a:t>
            </a:r>
          </a:p>
          <a:p>
            <a:pPr marL="0" marR="90589" indent="0">
              <a:lnSpc>
                <a:spcPct val="105000"/>
              </a:lnSpc>
              <a:buFontTx/>
              <a:buNone/>
            </a:pPr>
            <a:r>
              <a:rPr lang="en-US" dirty="0"/>
              <a:t>Consistent application of policies and procedures as we uphold privacy and confidentiality.</a:t>
            </a:r>
            <a:endParaRPr dirty="0"/>
          </a:p>
          <a:p>
            <a:pPr marL="0" marR="90589" indent="0">
              <a:lnSpc>
                <a:spcPct val="105000"/>
              </a:lnSpc>
              <a:buFontTx/>
              <a:buNone/>
            </a:pPr>
            <a:endParaRPr lang="en-US" dirty="0"/>
          </a:p>
          <a:p>
            <a:pPr marL="0" marR="90589" lvl="0" indent="0" algn="l" defTabSz="914400" rtl="0" eaLnBrk="1" fontAlgn="auto" latinLnBrk="0" hangingPunct="1">
              <a:lnSpc>
                <a:spcPct val="105000"/>
              </a:lnSpc>
              <a:spcBef>
                <a:spcPts val="0"/>
              </a:spcBef>
              <a:spcAft>
                <a:spcPts val="0"/>
              </a:spcAft>
              <a:buClr>
                <a:srgbClr val="000000"/>
              </a:buClr>
              <a:buSzPts val="1400"/>
              <a:buFontTx/>
              <a:buNone/>
              <a:tabLst/>
              <a:defRPr/>
            </a:pPr>
            <a:r>
              <a:rPr lang="en-US" b="1" dirty="0"/>
              <a:t>CLICK</a:t>
            </a:r>
          </a:p>
          <a:p>
            <a:pPr marL="0" marR="90589" indent="0">
              <a:lnSpc>
                <a:spcPct val="105000"/>
              </a:lnSpc>
              <a:buFontTx/>
              <a:buNone/>
            </a:pPr>
            <a:endParaRPr dirty="0"/>
          </a:p>
          <a:p>
            <a:pPr marL="0" marR="90589" indent="0">
              <a:lnSpc>
                <a:spcPct val="105000"/>
              </a:lnSpc>
              <a:buFontTx/>
              <a:buNone/>
            </a:pPr>
            <a:r>
              <a:rPr lang="en-US" dirty="0"/>
              <a:t>What makes patron privacy sticky, and what makes situations sticky, is that there is sometimes tension between these areas. </a:t>
            </a:r>
          </a:p>
          <a:p>
            <a:pPr marL="0" marR="90589" indent="0">
              <a:lnSpc>
                <a:spcPct val="105000"/>
              </a:lnSpc>
              <a:buFontTx/>
              <a:buNone/>
            </a:pPr>
            <a:endParaRPr lang="en-US" dirty="0"/>
          </a:p>
          <a:p>
            <a:pPr marL="0" marR="90589" indent="0">
              <a:lnSpc>
                <a:spcPct val="105000"/>
              </a:lnSpc>
              <a:buFontTx/>
              <a:buNone/>
            </a:pPr>
            <a:r>
              <a:rPr lang="en-US" dirty="0"/>
              <a:t>We may wish to provide the customer the service they are asking for, but that contradicts our policies. We may want to uphold our professional values and ethics, and Colorado Library Law, but we have a law enforcement officer putting pressure on us to turn over patron information. It’s these tensions that make it difficult for us in the moment to make the right decision, and that’s one reason why it’s important for us to always provide service that is consistent with professional ethics and library law and policy. Once again, speaking to your procedures and guidelines.</a:t>
            </a:r>
          </a:p>
          <a:p>
            <a:pPr marL="0" marR="90589" indent="0">
              <a:lnSpc>
                <a:spcPct val="105000"/>
              </a:lnSpc>
              <a:buFontTx/>
              <a:buNone/>
            </a:pPr>
            <a:endParaRPr lang="en-US" dirty="0"/>
          </a:p>
          <a:p>
            <a:pPr marL="0" marR="90589" indent="0">
              <a:lnSpc>
                <a:spcPct val="105000"/>
              </a:lnSpc>
              <a:buFontTx/>
              <a:buNone/>
            </a:pPr>
            <a:r>
              <a:rPr lang="en-US" dirty="0"/>
              <a:t>And important to talk about issues as they arise in your day-to-day work.</a:t>
            </a:r>
            <a:endParaRPr dirty="0"/>
          </a:p>
          <a:p>
            <a:pPr marL="0" marR="90589" indent="0">
              <a:lnSpc>
                <a:spcPct val="105000"/>
              </a:lnSpc>
              <a:buFontTx/>
              <a:buNone/>
            </a:pPr>
            <a:endParaRPr dirty="0"/>
          </a:p>
          <a:p>
            <a:pPr marL="0" marR="90589" indent="0">
              <a:lnSpc>
                <a:spcPct val="105000"/>
              </a:lnSpc>
              <a:buFontTx/>
              <a:buNone/>
            </a:pPr>
            <a:r>
              <a:rPr lang="en-US" b="1" dirty="0"/>
              <a:t>Discussion: Challenges to consistency</a:t>
            </a:r>
            <a:r>
              <a:rPr lang="en-US" dirty="0"/>
              <a:t> Raise hands</a:t>
            </a:r>
          </a:p>
          <a:p>
            <a:pPr marL="0" marR="90589" indent="0">
              <a:lnSpc>
                <a:spcPct val="105000"/>
              </a:lnSpc>
              <a:buFontTx/>
              <a:buNone/>
            </a:pPr>
            <a:r>
              <a:rPr lang="en-US" dirty="0"/>
              <a:t>Have you ever experienced inconstant use of privacy policies?</a:t>
            </a:r>
            <a:endParaRPr dirty="0"/>
          </a:p>
          <a:p>
            <a:pPr marL="0" marR="90589" indent="0">
              <a:lnSpc>
                <a:spcPct val="105000"/>
              </a:lnSpc>
              <a:buFontTx/>
              <a:buNone/>
            </a:pPr>
            <a:r>
              <a:rPr lang="en-US" dirty="0"/>
              <a:t>	Example: one staffer will look up patron spouse information and share it, but not another</a:t>
            </a:r>
          </a:p>
          <a:p>
            <a:pPr marL="0" marR="90589" indent="0">
              <a:lnSpc>
                <a:spcPct val="105000"/>
              </a:lnSpc>
              <a:buFontTx/>
              <a:buNone/>
            </a:pPr>
            <a:endParaRPr lang="en-US" dirty="0"/>
          </a:p>
          <a:p>
            <a:pPr marL="0" marR="90589" indent="0">
              <a:lnSpc>
                <a:spcPct val="105000"/>
              </a:lnSpc>
              <a:buFontTx/>
              <a:buNone/>
            </a:pPr>
            <a:r>
              <a:rPr lang="en-US" dirty="0"/>
              <a:t>What are some ways to address that in your organization? - CHAT</a:t>
            </a:r>
            <a:endParaRPr dirty="0"/>
          </a:p>
          <a:p>
            <a:pPr marL="0" marR="90589" indent="0">
              <a:lnSpc>
                <a:spcPct val="105000"/>
              </a:lnSpc>
              <a:buFontTx/>
              <a:buNone/>
            </a:pPr>
            <a:endParaRPr lang="en-US" dirty="0"/>
          </a:p>
          <a:p>
            <a:pPr marL="0" marR="90589" indent="0">
              <a:lnSpc>
                <a:spcPct val="105000"/>
              </a:lnSpc>
              <a:buFontTx/>
              <a:buNone/>
            </a:pPr>
            <a:r>
              <a:rPr lang="en-US" b="1" dirty="0">
                <a:solidFill>
                  <a:srgbClr val="FF0000"/>
                </a:solidFill>
              </a:rPr>
              <a:t>CLICK</a:t>
            </a:r>
            <a:endParaRPr b="1" dirty="0">
              <a:solidFill>
                <a:srgbClr val="FF0000"/>
              </a:solidFill>
            </a:endParaRPr>
          </a:p>
          <a:p>
            <a:pPr marL="0" marR="90589" indent="0">
              <a:lnSpc>
                <a:spcPct val="105000"/>
              </a:lnSpc>
              <a:buFontTx/>
              <a:buNone/>
            </a:pPr>
            <a:r>
              <a:rPr lang="en-US" dirty="0"/>
              <a:t>Quote, transition to scenarios</a:t>
            </a:r>
            <a:endParaRPr dirty="0"/>
          </a:p>
          <a:p>
            <a:pPr marL="0" indent="0"/>
            <a:endParaRPr dirty="0"/>
          </a:p>
        </p:txBody>
      </p:sp>
      <p:sp>
        <p:nvSpPr>
          <p:cNvPr id="171" name="Google Shape;171;g48669cee23_0_1:notes"/>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pPr algn="r"/>
            <a:fld id="{00000000-1234-1234-1234-123412341234}" type="slidenum">
              <a:rPr lang="en-US"/>
              <a:pPr algn="r"/>
              <a:t>12</a:t>
            </a:fld>
            <a:endParaRPr dirty="0"/>
          </a:p>
        </p:txBody>
      </p:sp>
    </p:spTree>
    <p:extLst>
      <p:ext uri="{BB962C8B-B14F-4D97-AF65-F5344CB8AC3E}">
        <p14:creationId xmlns:p14="http://schemas.microsoft.com/office/powerpoint/2010/main" val="365303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FontTx/>
              <a:buNone/>
            </a:pPr>
            <a:r>
              <a:rPr lang="en-US" b="1" dirty="0"/>
              <a:t>11:34-11:35</a:t>
            </a:r>
          </a:p>
          <a:p>
            <a:pPr marL="0" indent="0">
              <a:buFontTx/>
              <a:buNone/>
            </a:pPr>
            <a:endParaRPr lang="en-US" dirty="0"/>
          </a:p>
          <a:p>
            <a:pPr marL="0" indent="0">
              <a:buFontTx/>
              <a:buNone/>
            </a:pPr>
            <a:r>
              <a:rPr lang="en-US" dirty="0"/>
              <a:t>Ok, so now it is time to practice!</a:t>
            </a:r>
          </a:p>
          <a:p>
            <a:pPr marL="0" indent="0">
              <a:buFontTx/>
              <a:buNone/>
            </a:pPr>
            <a:endParaRPr lang="en-US" dirty="0"/>
          </a:p>
          <a:p>
            <a:pPr marL="0" indent="0">
              <a:buFontTx/>
              <a:buNone/>
            </a:pPr>
            <a:r>
              <a:rPr lang="en-US" dirty="0"/>
              <a:t>As we chat about these scenarios, I want you to consider:</a:t>
            </a:r>
          </a:p>
          <a:p>
            <a:pPr marL="0" indent="0">
              <a:buFontTx/>
              <a:buNone/>
            </a:pPr>
            <a:endParaRPr lang="en-US" b="1" dirty="0"/>
          </a:p>
          <a:p>
            <a:pPr marL="637337" lvl="1" indent="-171450"/>
            <a:r>
              <a:rPr lang="en-US" dirty="0"/>
              <a:t>ALA Code of Ethics</a:t>
            </a:r>
            <a:endParaRPr dirty="0"/>
          </a:p>
          <a:p>
            <a:pPr marL="637337" lvl="1" indent="-171450"/>
            <a:r>
              <a:rPr lang="en-US" dirty="0"/>
              <a:t>Colorado Library Law – or your state law</a:t>
            </a:r>
            <a:endParaRPr dirty="0"/>
          </a:p>
          <a:p>
            <a:pPr marL="637337" lvl="1" indent="-171450"/>
            <a:r>
              <a:rPr lang="en-US" dirty="0"/>
              <a:t>Your Library Policies and guidelines</a:t>
            </a:r>
            <a:endParaRPr dirty="0"/>
          </a:p>
          <a:p>
            <a:pPr marL="0" indent="0">
              <a:buFontTx/>
              <a:buNone/>
            </a:pPr>
            <a:endParaRPr lang="en-US" dirty="0"/>
          </a:p>
          <a:p>
            <a:pPr marL="0" indent="0">
              <a:buNone/>
            </a:pPr>
            <a:endParaRPr dirty="0"/>
          </a:p>
          <a:p>
            <a:pPr marL="0" indent="0"/>
            <a:endParaRPr dirty="0"/>
          </a:p>
          <a:p>
            <a:pPr marL="0" indent="0"/>
            <a:endParaRPr dirty="0"/>
          </a:p>
        </p:txBody>
      </p:sp>
      <p:sp>
        <p:nvSpPr>
          <p:cNvPr id="179" name="Google Shape;179;p10: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13</a:t>
            </a:fld>
            <a:endParaRPr dirty="0"/>
          </a:p>
        </p:txBody>
      </p:sp>
    </p:spTree>
    <p:extLst>
      <p:ext uri="{BB962C8B-B14F-4D97-AF65-F5344CB8AC3E}">
        <p14:creationId xmlns:p14="http://schemas.microsoft.com/office/powerpoint/2010/main" val="107299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marR="0" indent="0">
              <a:lnSpc>
                <a:spcPct val="107000"/>
              </a:lnSpc>
              <a:spcBef>
                <a:spcPts val="0"/>
              </a:spcBef>
              <a:spcAft>
                <a:spcPts val="0"/>
              </a:spcAft>
              <a:buNone/>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11:35-11:43</a:t>
            </a:r>
          </a:p>
          <a:p>
            <a:pPr marL="0" marR="0" indent="0">
              <a:lnSpc>
                <a:spcPct val="107000"/>
              </a:lnSpc>
              <a:spcBef>
                <a:spcPts val="0"/>
              </a:spcBef>
              <a:spcAft>
                <a:spcPts val="0"/>
              </a:spcAft>
              <a:buNone/>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Ok, first scenario:</a:t>
            </a:r>
          </a:p>
          <a:p>
            <a:pPr marL="0" marR="0" indent="0">
              <a:lnSpc>
                <a:spcPct val="107000"/>
              </a:lnSpc>
              <a:spcBef>
                <a:spcPts val="0"/>
              </a:spcBef>
              <a:spcAft>
                <a:spcPts val="0"/>
              </a:spcAft>
              <a:buNone/>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between helping patrons on the floor, you overhear two staff members talking about a patron near the circulation desk. “He is definitely a bit creepy! I bet he lives alone. He is just so awkward!” The other staff member responds by laughing, “I know, I helped him check out some items last week, and he was checking out books on dating and how to find your soulmate!”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890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makes this situation sticky? Where it the tension?  Why is consistency important?</a:t>
            </a:r>
          </a:p>
          <a:p>
            <a:pPr marL="342900" marR="8890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14</a:t>
            </a:fld>
            <a:endParaRPr dirty="0"/>
          </a:p>
        </p:txBody>
      </p:sp>
    </p:spTree>
    <p:extLst>
      <p:ext uri="{BB962C8B-B14F-4D97-AF65-F5344CB8AC3E}">
        <p14:creationId xmlns:p14="http://schemas.microsoft.com/office/powerpoint/2010/main" val="67935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890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8890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should you do? What should you say?</a:t>
            </a:r>
          </a:p>
          <a:p>
            <a:pPr marL="342900" marR="8890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15</a:t>
            </a:fld>
            <a:endParaRPr dirty="0"/>
          </a:p>
        </p:txBody>
      </p:sp>
    </p:spTree>
    <p:extLst>
      <p:ext uri="{BB962C8B-B14F-4D97-AF65-F5344CB8AC3E}">
        <p14:creationId xmlns:p14="http://schemas.microsoft.com/office/powerpoint/2010/main" val="129814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marR="88900" lvl="0" indent="0" fontAlgn="base">
              <a:lnSpc>
                <a:spcPct val="107000"/>
              </a:lnSpc>
              <a:spcBef>
                <a:spcPts val="0"/>
              </a:spcBef>
              <a:spcAft>
                <a:spcPts val="0"/>
              </a:spcAft>
              <a:buSzPts val="1000"/>
              <a:buFont typeface="+mj-lt"/>
              <a:buNone/>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staff are talking near the self-checkout machines. Does this change your response?</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16</a:t>
            </a:fld>
            <a:endParaRPr dirty="0"/>
          </a:p>
        </p:txBody>
      </p:sp>
    </p:spTree>
    <p:extLst>
      <p:ext uri="{BB962C8B-B14F-4D97-AF65-F5344CB8AC3E}">
        <p14:creationId xmlns:p14="http://schemas.microsoft.com/office/powerpoint/2010/main" val="2930302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marR="0" lvl="0" indent="0" fontAlgn="base">
              <a:lnSpc>
                <a:spcPct val="107000"/>
              </a:lnSpc>
              <a:spcBef>
                <a:spcPts val="0"/>
              </a:spcBef>
              <a:spcAft>
                <a:spcPts val="0"/>
              </a:spcAft>
              <a:buSzPts val="1000"/>
              <a:buFont typeface="+mj-lt"/>
              <a:buNone/>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mother complains that her child saw this patron looking at pornography on the computer. Does this change your response?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17</a:t>
            </a:fld>
            <a:endParaRPr dirty="0"/>
          </a:p>
        </p:txBody>
      </p:sp>
    </p:spTree>
    <p:extLst>
      <p:ext uri="{BB962C8B-B14F-4D97-AF65-F5344CB8AC3E}">
        <p14:creationId xmlns:p14="http://schemas.microsoft.com/office/powerpoint/2010/main" val="3852893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110"/>
              <a:buNone/>
            </a:pPr>
            <a:r>
              <a:rPr lang="en-US" sz="1100" b="1" dirty="0"/>
              <a:t>11:43-11:51</a:t>
            </a:r>
          </a:p>
          <a:p>
            <a:pPr marL="0" indent="0">
              <a:buClr>
                <a:schemeClr val="dk1"/>
              </a:buClr>
              <a:buSzPts val="1110"/>
              <a:buNone/>
            </a:pPr>
            <a:endParaRPr lang="en-US" sz="1100" dirty="0"/>
          </a:p>
          <a:p>
            <a:pPr marL="0" indent="0">
              <a:buClr>
                <a:schemeClr val="dk1"/>
              </a:buClr>
              <a:buSzPts val="1110"/>
              <a:buNone/>
            </a:pPr>
            <a:r>
              <a:rPr lang="en-US" sz="1100" dirty="0"/>
              <a:t>Next scenario:</a:t>
            </a:r>
          </a:p>
          <a:p>
            <a:pPr marL="0" indent="0">
              <a:buClr>
                <a:schemeClr val="dk1"/>
              </a:buClr>
              <a:buSzPts val="1110"/>
              <a:buNone/>
            </a:pPr>
            <a:endParaRPr lang="en-US" sz="1100" dirty="0"/>
          </a:p>
          <a:p>
            <a:pPr marL="0" marR="0" indent="0">
              <a:lnSpc>
                <a:spcPct val="107000"/>
              </a:lnSpc>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patron wants to know what is checked out on his wife’s card so that he can return the items while she is out of town.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makes this situation sticky? Where it the tension? Why is consistency important?</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18</a:t>
            </a:fld>
            <a:endParaRPr dirty="0"/>
          </a:p>
        </p:txBody>
      </p:sp>
    </p:spTree>
    <p:extLst>
      <p:ext uri="{BB962C8B-B14F-4D97-AF65-F5344CB8AC3E}">
        <p14:creationId xmlns:p14="http://schemas.microsoft.com/office/powerpoint/2010/main" val="382441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342900" marR="0" lvl="0" indent="-342900" fontAlgn="base">
              <a:lnSpc>
                <a:spcPct val="107000"/>
              </a:lnSpc>
              <a:spcBef>
                <a:spcPts val="0"/>
              </a:spcBef>
              <a:spcAft>
                <a:spcPts val="0"/>
              </a:spcAft>
              <a:buSzPts val="1000"/>
              <a:buFont typeface="+mj-lt"/>
              <a:buAutoNum type="arabicPeriod"/>
              <a:tabLst>
                <a:tab pos="4572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should you do? What should you say?</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19</a:t>
            </a:fld>
            <a:endParaRPr dirty="0"/>
          </a:p>
        </p:txBody>
      </p:sp>
    </p:spTree>
    <p:extLst>
      <p:ext uri="{BB962C8B-B14F-4D97-AF65-F5344CB8AC3E}">
        <p14:creationId xmlns:p14="http://schemas.microsoft.com/office/powerpoint/2010/main" val="80273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898b155a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4898b155a4_0_0: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None/>
            </a:pPr>
            <a:r>
              <a:rPr lang="sv-SE" sz="1100" b="1" dirty="0">
                <a:solidFill>
                  <a:srgbClr val="0000FF"/>
                </a:solidFill>
              </a:rPr>
              <a:t>CK 1 minute – 11:01 – 11:02</a:t>
            </a:r>
          </a:p>
          <a:p>
            <a:pPr marL="0" indent="0">
              <a:buClr>
                <a:schemeClr val="dk1"/>
              </a:buClr>
              <a:buNone/>
            </a:pPr>
            <a:r>
              <a:rPr lang="en-US" sz="1100" dirty="0"/>
              <a:t>So, why a session on patron privacy and confidentiality? </a:t>
            </a:r>
          </a:p>
          <a:p>
            <a:pPr marL="0" indent="0">
              <a:buClr>
                <a:schemeClr val="dk1"/>
              </a:buClr>
              <a:buNone/>
            </a:pPr>
            <a:endParaRPr lang="en-US" sz="1100" dirty="0"/>
          </a:p>
          <a:p>
            <a:pPr marL="0" indent="0">
              <a:buClr>
                <a:schemeClr val="dk1"/>
              </a:buClr>
              <a:buNone/>
            </a:pPr>
            <a:r>
              <a:rPr lang="en-US" sz="1100" dirty="0"/>
              <a:t>All of us in this room have a wide variety of education and experience, yet we are all called to support a common set of professional values. Upholding patron privacy and protecting confidentiality is one of those professional values.</a:t>
            </a:r>
            <a:endParaRPr sz="1100" dirty="0"/>
          </a:p>
          <a:p>
            <a:pPr marL="0" indent="0">
              <a:buClr>
                <a:schemeClr val="dk1"/>
              </a:buClr>
              <a:buNone/>
            </a:pPr>
            <a:endParaRPr sz="1100" dirty="0"/>
          </a:p>
          <a:p>
            <a:pPr marL="0" indent="0">
              <a:lnSpc>
                <a:spcPct val="115000"/>
              </a:lnSpc>
              <a:buClr>
                <a:schemeClr val="dk1"/>
              </a:buClr>
              <a:buSzPts val="1100"/>
              <a:buNone/>
            </a:pPr>
            <a:r>
              <a:rPr lang="en-US" sz="1100" dirty="0"/>
              <a:t>I hope to have a discussion with you today, so I welcome your questions and ideas throughout the session.</a:t>
            </a:r>
            <a:endParaRPr sz="1100" dirty="0"/>
          </a:p>
          <a:p>
            <a:pPr marL="0" indent="0">
              <a:lnSpc>
                <a:spcPct val="115000"/>
              </a:lnSpc>
              <a:buClr>
                <a:schemeClr val="dk1"/>
              </a:buClr>
              <a:buSzPts val="1100"/>
              <a:buNone/>
            </a:pPr>
            <a:endParaRPr sz="1100" dirty="0"/>
          </a:p>
          <a:p>
            <a:pPr marL="0" indent="0">
              <a:buClr>
                <a:schemeClr val="dk1"/>
              </a:buClr>
              <a:buNone/>
            </a:pPr>
            <a:r>
              <a:rPr lang="en-US" sz="1100" dirty="0"/>
              <a:t>Note, as we go through today's session, we will also be talking about ethics, laws and policies related to our profession…I am not a lawyer, nor do I play one on TV.</a:t>
            </a:r>
            <a:endParaRPr sz="1100" dirty="0"/>
          </a:p>
          <a:p>
            <a:pPr marL="0" indent="0">
              <a:lnSpc>
                <a:spcPct val="115000"/>
              </a:lnSpc>
              <a:buClr>
                <a:schemeClr val="dk1"/>
              </a:buClr>
              <a:buSzPts val="1100"/>
            </a:pPr>
            <a:endParaRPr sz="1100" dirty="0"/>
          </a:p>
          <a:p>
            <a:pPr marL="0" indent="0">
              <a:buClr>
                <a:schemeClr val="dk1"/>
              </a:buClr>
            </a:pPr>
            <a:endParaRPr sz="1100" dirty="0"/>
          </a:p>
          <a:p>
            <a:pPr marL="0" indent="0"/>
            <a:endParaRPr dirty="0"/>
          </a:p>
          <a:p>
            <a:pPr marL="931774" indent="0">
              <a:lnSpc>
                <a:spcPct val="115000"/>
              </a:lnSpc>
              <a:buClr>
                <a:schemeClr val="dk1"/>
              </a:buClr>
              <a:buSzPts val="1100"/>
              <a:buNone/>
            </a:pPr>
            <a:endParaRPr i="1" dirty="0">
              <a:solidFill>
                <a:srgbClr val="6E6E6E"/>
              </a:solidFill>
            </a:endParaRPr>
          </a:p>
          <a:p>
            <a:pPr marL="931774" marR="90589" indent="0">
              <a:lnSpc>
                <a:spcPct val="105000"/>
              </a:lnSpc>
              <a:buClr>
                <a:schemeClr val="dk1"/>
              </a:buClr>
              <a:buSzPts val="1100"/>
            </a:pPr>
            <a:endParaRPr i="1" dirty="0">
              <a:solidFill>
                <a:srgbClr val="6E6E6E"/>
              </a:solidFill>
            </a:endParaRPr>
          </a:p>
          <a:p>
            <a:pPr marL="0" indent="0"/>
            <a:endParaRPr dirty="0"/>
          </a:p>
          <a:p>
            <a:pPr marL="0" indent="0"/>
            <a:endParaRPr dirty="0"/>
          </a:p>
        </p:txBody>
      </p:sp>
      <p:sp>
        <p:nvSpPr>
          <p:cNvPr id="95" name="Google Shape;95;g4898b155a4_0_0: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a:t>
            </a:fld>
            <a:endParaRPr dirty="0"/>
          </a:p>
        </p:txBody>
      </p:sp>
    </p:spTree>
    <p:extLst>
      <p:ext uri="{BB962C8B-B14F-4D97-AF65-F5344CB8AC3E}">
        <p14:creationId xmlns:p14="http://schemas.microsoft.com/office/powerpoint/2010/main" val="3262636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342900" marR="0" lvl="0" indent="-342900" fontAlgn="base">
              <a:lnSpc>
                <a:spcPct val="107000"/>
              </a:lnSpc>
              <a:spcBef>
                <a:spcPts val="0"/>
              </a:spcBef>
              <a:spcAft>
                <a:spcPts val="0"/>
              </a:spcAft>
              <a:buSzPts val="1000"/>
              <a:buFont typeface="+mj-lt"/>
              <a:buAutoNum type="arabicPeriod"/>
              <a:tabLst>
                <a:tab pos="4572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next time the patron comes in, he is asking to see what his 16-year-old daughter has checked out. When you check the daughter's account, you see that she checked out a book about teenage pregnancy. </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100" dirty="0">
              <a:solidFill>
                <a:srgbClr val="000000"/>
              </a:solidFill>
              <a:effectLst/>
              <a:latin typeface="Calibri" panose="020F0502020204030204" pitchFamily="34" charset="0"/>
              <a:cs typeface="Calibri" panose="020F0502020204030204" pitchFamily="34"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100" dirty="0">
                <a:solidFill>
                  <a:srgbClr val="000000"/>
                </a:solidFill>
                <a:effectLst/>
                <a:latin typeface="Calibri" panose="020F0502020204030204" pitchFamily="34" charset="0"/>
                <a:cs typeface="Calibri" panose="020F0502020204030204" pitchFamily="34" charset="0"/>
              </a:rPr>
              <a:t>Does this change anything?</a:t>
            </a: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20</a:t>
            </a:fld>
            <a:endParaRPr dirty="0"/>
          </a:p>
        </p:txBody>
      </p:sp>
    </p:spTree>
    <p:extLst>
      <p:ext uri="{BB962C8B-B14F-4D97-AF65-F5344CB8AC3E}">
        <p14:creationId xmlns:p14="http://schemas.microsoft.com/office/powerpoint/2010/main" val="177065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342900" marR="0" lvl="0" indent="-342900" fontAlgn="base">
              <a:lnSpc>
                <a:spcPct val="107000"/>
              </a:lnSpc>
              <a:spcBef>
                <a:spcPts val="0"/>
              </a:spcBef>
              <a:spcAft>
                <a:spcPts val="0"/>
              </a:spcAft>
              <a:buSzPts val="1000"/>
              <a:buFont typeface="+mj-lt"/>
              <a:buAutoNum type="arabicPeriod"/>
              <a:tabLst>
                <a:tab pos="4572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of the books on the child’s record is about dealing with a family member who is an alcoholic. What should you do?</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this change anything?</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21</a:t>
            </a:fld>
            <a:endParaRPr dirty="0"/>
          </a:p>
        </p:txBody>
      </p:sp>
    </p:spTree>
    <p:extLst>
      <p:ext uri="{BB962C8B-B14F-4D97-AF65-F5344CB8AC3E}">
        <p14:creationId xmlns:p14="http://schemas.microsoft.com/office/powerpoint/2010/main" val="414484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110"/>
              <a:buNone/>
            </a:pPr>
            <a:r>
              <a:rPr lang="en-US" sz="1100" b="1" dirty="0"/>
              <a:t>11:51 - 11:58</a:t>
            </a:r>
          </a:p>
          <a:p>
            <a:pPr marL="0" indent="0">
              <a:buClr>
                <a:schemeClr val="dk1"/>
              </a:buClr>
              <a:buSzPts val="1110"/>
              <a:buNone/>
            </a:pPr>
            <a:r>
              <a:rPr lang="en-US" sz="1100" dirty="0"/>
              <a:t>Last scenario:</a:t>
            </a:r>
          </a:p>
          <a:p>
            <a:pPr marL="0" indent="0">
              <a:buClr>
                <a:schemeClr val="dk1"/>
              </a:buClr>
              <a:buSzPts val="1110"/>
              <a:buNone/>
            </a:pPr>
            <a:endParaRPr lang="en-US" sz="1100" dirty="0"/>
          </a:p>
          <a:p>
            <a:pPr marL="0" marR="0" indent="0">
              <a:lnSpc>
                <a:spcPct val="107000"/>
              </a:lnSpc>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frantic mom calls looking for her 11-year-old son, who did not show up after school. He loves the library, and she is wondering if you can page him, or look for him.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makes this situation sticky? Where it the tension? Why is consistency important?</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son is a regular at the library, and he recently confided to you that there has been trouble at home. Does this change your response?</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mother asks what books the son has checked out recently. What do you do?</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haven’t seen the son in over a week, which is unusual. Does this change your response?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22</a:t>
            </a:fld>
            <a:endParaRPr dirty="0"/>
          </a:p>
        </p:txBody>
      </p:sp>
    </p:spTree>
    <p:extLst>
      <p:ext uri="{BB962C8B-B14F-4D97-AF65-F5344CB8AC3E}">
        <p14:creationId xmlns:p14="http://schemas.microsoft.com/office/powerpoint/2010/main" val="1754590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should you do? What should you say?</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son is a regular at the library, and he recently confided to you that there has been trouble at home. Does this change your response?</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mother asks what books the son has checked out recently. What do you do?</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haven’t seen the son in over a week, which is unusual. Does this change your response?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23</a:t>
            </a:fld>
            <a:endParaRPr dirty="0"/>
          </a:p>
        </p:txBody>
      </p:sp>
    </p:spTree>
    <p:extLst>
      <p:ext uri="{BB962C8B-B14F-4D97-AF65-F5344CB8AC3E}">
        <p14:creationId xmlns:p14="http://schemas.microsoft.com/office/powerpoint/2010/main" val="2383209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son is a regular at the library, and he recently confided to you that there has been trouble at home. </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Does this change your response?</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24</a:t>
            </a:fld>
            <a:endParaRPr dirty="0"/>
          </a:p>
        </p:txBody>
      </p:sp>
    </p:spTree>
    <p:extLst>
      <p:ext uri="{BB962C8B-B14F-4D97-AF65-F5344CB8AC3E}">
        <p14:creationId xmlns:p14="http://schemas.microsoft.com/office/powerpoint/2010/main" val="4237612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0"/>
              </a:spcAft>
              <a:buSzPts val="1000"/>
              <a:buFont typeface="+mj-lt"/>
              <a:buNone/>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haven’t seen the son in over a week, which is unusual. </a:t>
            </a:r>
          </a:p>
          <a:p>
            <a:pPr marL="342900" marR="0" lvl="0" indent="-342900" fontAlgn="base">
              <a:lnSpc>
                <a:spcPct val="107000"/>
              </a:lnSpc>
              <a:spcBef>
                <a:spcPts val="0"/>
              </a:spcBef>
              <a:spcAft>
                <a:spcPts val="0"/>
              </a:spcAft>
              <a:buSzPts val="1000"/>
              <a:buFont typeface="+mj-lt"/>
              <a:buAutoNum type="arabicPeriod"/>
              <a:tabLst>
                <a:tab pos="457200" algn="l"/>
              </a:tabLs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0"/>
              </a:spcAft>
              <a:buSzPts val="1000"/>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Does this change your response?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10"/>
              <a:buNone/>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25</a:t>
            </a:fld>
            <a:endParaRPr dirty="0"/>
          </a:p>
        </p:txBody>
      </p:sp>
    </p:spTree>
    <p:extLst>
      <p:ext uri="{BB962C8B-B14F-4D97-AF65-F5344CB8AC3E}">
        <p14:creationId xmlns:p14="http://schemas.microsoft.com/office/powerpoint/2010/main" val="1083286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FontTx/>
              <a:buNone/>
            </a:pPr>
            <a:r>
              <a:rPr lang="en-US" b="1" dirty="0"/>
              <a:t>11:58-12:00</a:t>
            </a:r>
          </a:p>
          <a:p>
            <a:pPr marL="0" indent="0">
              <a:buFontTx/>
              <a:buNone/>
            </a:pPr>
            <a:endParaRPr lang="en-US" b="0" dirty="0"/>
          </a:p>
          <a:p>
            <a:pPr marL="0" indent="0">
              <a:buFontTx/>
              <a:buNone/>
            </a:pPr>
            <a:r>
              <a:rPr lang="en-US" b="0" dirty="0"/>
              <a:t>Hopefully, you can see that many of the situations that you all deal with on a daily basis are not as clear cut. There are often nuances, circumstances, and even ethical dilemmas that come into play. </a:t>
            </a:r>
            <a:endParaRPr dirty="0"/>
          </a:p>
          <a:p>
            <a:pPr marL="0" indent="0">
              <a:buFontTx/>
              <a:buNone/>
            </a:pPr>
            <a:endParaRPr lang="en-US" b="0" dirty="0"/>
          </a:p>
          <a:p>
            <a:pPr marL="0" indent="0">
              <a:buFontTx/>
              <a:buNone/>
            </a:pPr>
            <a:r>
              <a:rPr lang="en-US" b="0" dirty="0"/>
              <a:t>But, if we can use the common values that frame our profession as inspiration to provide exceptional, consistent and equitable service to our patrons and remember that our library policies are there to direct that service, much of the guesswork can be minimized.</a:t>
            </a:r>
            <a:endParaRPr b="0" dirty="0"/>
          </a:p>
          <a:p>
            <a:pPr marL="0" indent="0">
              <a:buFontTx/>
              <a:buNone/>
            </a:pPr>
            <a:endParaRPr b="1" dirty="0"/>
          </a:p>
          <a:p>
            <a:pPr marL="0" indent="0">
              <a:buFontTx/>
              <a:buNone/>
            </a:pPr>
            <a:r>
              <a:rPr lang="en-US" b="1" dirty="0"/>
              <a:t>My challenge to you: </a:t>
            </a:r>
            <a:r>
              <a:rPr lang="en-US" dirty="0"/>
              <a:t>continue building on what we started with the scenarios and see if you can develop actual scripts (or prompts) that you can use when these sticky situations arise.</a:t>
            </a:r>
          </a:p>
          <a:p>
            <a:pPr marL="0" indent="0">
              <a:buFontTx/>
              <a:buNone/>
            </a:pPr>
            <a:endParaRPr lang="en-US" dirty="0"/>
          </a:p>
          <a:p>
            <a:pPr marL="158750" indent="0">
              <a:buFont typeface="Arial" panose="020B0604020202020204" pitchFamily="34" charset="0"/>
              <a:buNone/>
            </a:pPr>
            <a:r>
              <a:rPr lang="en-US" b="1" dirty="0"/>
              <a:t>ALA  also created free downloadable Privacy field guides </a:t>
            </a:r>
            <a:r>
              <a:rPr lang="en-US" dirty="0"/>
              <a:t>– great tools to help you discuss privacy with others – 7 guides</a:t>
            </a:r>
          </a:p>
          <a:p>
            <a:pPr lvl="1">
              <a:buFont typeface="Arial" panose="020B0604020202020204" pitchFamily="34" charset="0"/>
              <a:buChar char="•"/>
            </a:pPr>
            <a:r>
              <a:rPr lang="en-US" dirty="0"/>
              <a:t>Staff</a:t>
            </a:r>
          </a:p>
          <a:p>
            <a:pPr lvl="1">
              <a:buFont typeface="Arial" panose="020B0604020202020204" pitchFamily="34" charset="0"/>
              <a:buChar char="•"/>
            </a:pPr>
            <a:r>
              <a:rPr lang="en-US" dirty="0"/>
              <a:t>Patrons</a:t>
            </a:r>
          </a:p>
          <a:p>
            <a:pPr lvl="1">
              <a:buFont typeface="Arial" panose="020B0604020202020204" pitchFamily="34" charset="0"/>
              <a:buChar char="•"/>
            </a:pPr>
            <a:r>
              <a:rPr lang="en-US" dirty="0"/>
              <a:t>Groups</a:t>
            </a:r>
          </a:p>
          <a:p>
            <a:pPr lvl="1">
              <a:buFont typeface="Arial" panose="020B0604020202020204" pitchFamily="34" charset="0"/>
              <a:buChar char="•"/>
            </a:pPr>
            <a:r>
              <a:rPr lang="en-US" dirty="0"/>
              <a:t>vendors</a:t>
            </a:r>
          </a:p>
          <a:p>
            <a:pPr lvl="1">
              <a:buFont typeface="Arial" panose="020B0604020202020204" pitchFamily="34" charset="0"/>
              <a:buChar char="•"/>
            </a:pPr>
            <a:endParaRPr lang="en-US" dirty="0"/>
          </a:p>
          <a:p>
            <a:pPr marL="158750" indent="0">
              <a:buNone/>
            </a:pPr>
            <a:r>
              <a:rPr lang="en-US" dirty="0"/>
              <a:t>Listed in the resources in your handout</a:t>
            </a:r>
          </a:p>
          <a:p>
            <a:pPr marL="0" indent="0">
              <a:buFontTx/>
              <a:buNone/>
            </a:pPr>
            <a:endParaRPr b="1" dirty="0"/>
          </a:p>
          <a:p>
            <a:pPr marL="0" indent="0">
              <a:buFontTx/>
              <a:buNone/>
            </a:pPr>
            <a:r>
              <a:rPr lang="en-US" b="1" dirty="0"/>
              <a:t>Questions?</a:t>
            </a:r>
          </a:p>
        </p:txBody>
      </p:sp>
      <p:sp>
        <p:nvSpPr>
          <p:cNvPr id="205" name="Google Shape;205;p12: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26</a:t>
            </a:fld>
            <a:endParaRPr dirty="0"/>
          </a:p>
        </p:txBody>
      </p:sp>
    </p:spTree>
    <p:extLst>
      <p:ext uri="{BB962C8B-B14F-4D97-AF65-F5344CB8AC3E}">
        <p14:creationId xmlns:p14="http://schemas.microsoft.com/office/powerpoint/2010/main" val="304264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8: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110"/>
              <a:buNone/>
            </a:pPr>
            <a:r>
              <a:rPr lang="en-US" sz="1100" b="1" dirty="0">
                <a:solidFill>
                  <a:srgbClr val="000000"/>
                </a:solidFill>
              </a:rPr>
              <a:t>11:02-11:03</a:t>
            </a:r>
          </a:p>
          <a:p>
            <a:pPr marL="0" indent="0">
              <a:buClr>
                <a:schemeClr val="dk1"/>
              </a:buClr>
              <a:buSzPts val="1110"/>
              <a:buNone/>
            </a:pPr>
            <a:endParaRPr lang="en-US" sz="1100" b="1" dirty="0">
              <a:solidFill>
                <a:srgbClr val="000000"/>
              </a:solidFill>
            </a:endParaRPr>
          </a:p>
          <a:p>
            <a:pPr marL="0" indent="0">
              <a:buClr>
                <a:schemeClr val="dk1"/>
              </a:buClr>
              <a:buSzPts val="1110"/>
              <a:buNone/>
            </a:pPr>
            <a:r>
              <a:rPr lang="en-US" sz="1100" b="1" dirty="0">
                <a:solidFill>
                  <a:srgbClr val="000000"/>
                </a:solidFill>
              </a:rPr>
              <a:t>What is Privacy </a:t>
            </a:r>
          </a:p>
          <a:p>
            <a:pPr marL="0" indent="0">
              <a:buClr>
                <a:schemeClr val="dk1"/>
              </a:buClr>
              <a:buSzPts val="1110"/>
              <a:buNone/>
            </a:pPr>
            <a:endParaRPr lang="en-US" sz="1100" b="1" dirty="0">
              <a:solidFill>
                <a:srgbClr val="0000FF"/>
              </a:solidFill>
            </a:endParaRPr>
          </a:p>
          <a:p>
            <a:pPr marL="0" indent="0">
              <a:buClr>
                <a:schemeClr val="dk1"/>
              </a:buClr>
              <a:buSzPts val="1110"/>
              <a:buNone/>
            </a:pPr>
            <a:r>
              <a:rPr lang="en-US" sz="1100" b="1" dirty="0">
                <a:solidFill>
                  <a:srgbClr val="0000FF"/>
                </a:solidFill>
              </a:rPr>
              <a:t>Discussion -</a:t>
            </a:r>
            <a:endParaRPr sz="1100" b="1" dirty="0">
              <a:solidFill>
                <a:srgbClr val="0000FF"/>
              </a:solidFill>
            </a:endParaRPr>
          </a:p>
          <a:p>
            <a:pPr marL="0" indent="0">
              <a:buClr>
                <a:schemeClr val="dk1"/>
              </a:buClr>
              <a:buSzPts val="1110"/>
              <a:buNone/>
            </a:pPr>
            <a:r>
              <a:rPr lang="en-US" sz="1100" dirty="0"/>
              <a:t>What is privacy in regard to how we serve our patrons? Anyone want to give a definition or explanation?</a:t>
            </a:r>
            <a:endParaRPr sz="1100" dirty="0"/>
          </a:p>
          <a:p>
            <a:pPr marL="332569" indent="-171450">
              <a:buSzPts val="1110"/>
            </a:pPr>
            <a:r>
              <a:rPr lang="en-US" sz="1100" dirty="0"/>
              <a:t>Right to seek information without judgment or consequences </a:t>
            </a:r>
            <a:endParaRPr sz="1100" dirty="0"/>
          </a:p>
          <a:p>
            <a:pPr marL="332569" indent="-171450">
              <a:buSzPts val="1110"/>
            </a:pPr>
            <a:r>
              <a:rPr lang="en-US" sz="1100" dirty="0"/>
              <a:t>The user is in charge of what personal information is shared</a:t>
            </a:r>
            <a:endParaRPr dirty="0"/>
          </a:p>
          <a:p>
            <a:pPr marL="0" indent="0">
              <a:buNone/>
            </a:pPr>
            <a:endParaRPr sz="1100" dirty="0"/>
          </a:p>
          <a:p>
            <a:pPr marL="0" indent="0">
              <a:buNone/>
            </a:pPr>
            <a:r>
              <a:rPr lang="en-US" sz="1100" dirty="0"/>
              <a:t>As you can see on this slide, privacy is clearly outlined in the ALA Code of Ethics – Article III. </a:t>
            </a:r>
          </a:p>
          <a:p>
            <a:pPr marL="257175" lvl="0" indent="-257175" algn="l" rtl="0">
              <a:spcBef>
                <a:spcPts val="0"/>
              </a:spcBef>
              <a:spcAft>
                <a:spcPts val="0"/>
              </a:spcAft>
              <a:buClr>
                <a:schemeClr val="dk1"/>
              </a:buClr>
              <a:buSzPts val="2800"/>
              <a:buNone/>
            </a:pPr>
            <a:r>
              <a:rPr lang="en-US" sz="1100" dirty="0"/>
              <a:t>“We protect each library user's right to privacy and</a:t>
            </a:r>
            <a:endParaRPr lang="en-US" dirty="0"/>
          </a:p>
          <a:p>
            <a:pPr marL="257175" lvl="0" indent="-257175" algn="l" rtl="0">
              <a:spcBef>
                <a:spcPts val="420"/>
              </a:spcBef>
              <a:spcAft>
                <a:spcPts val="0"/>
              </a:spcAft>
              <a:buClr>
                <a:schemeClr val="dk1"/>
              </a:buClr>
              <a:buSzPts val="2800"/>
              <a:buNone/>
            </a:pPr>
            <a:r>
              <a:rPr lang="en-US" sz="1100" dirty="0"/>
              <a:t>confidentiality with respect to information sought or</a:t>
            </a:r>
            <a:endParaRPr lang="en-US" dirty="0"/>
          </a:p>
          <a:p>
            <a:pPr marL="257175" lvl="0" indent="-257175" algn="l" rtl="0">
              <a:spcBef>
                <a:spcPts val="420"/>
              </a:spcBef>
              <a:spcAft>
                <a:spcPts val="0"/>
              </a:spcAft>
              <a:buClr>
                <a:schemeClr val="dk1"/>
              </a:buClr>
              <a:buSzPts val="2800"/>
              <a:buNone/>
            </a:pPr>
            <a:r>
              <a:rPr lang="en-US" sz="1100" dirty="0"/>
              <a:t>Received and resources consulted, borrowed, acquired</a:t>
            </a:r>
            <a:endParaRPr lang="en-US" dirty="0"/>
          </a:p>
          <a:p>
            <a:pPr marL="257175" lvl="0" indent="-257175" algn="l" rtl="0">
              <a:spcBef>
                <a:spcPts val="420"/>
              </a:spcBef>
              <a:spcAft>
                <a:spcPts val="0"/>
              </a:spcAft>
              <a:buClr>
                <a:schemeClr val="dk1"/>
              </a:buClr>
              <a:buSzPts val="2800"/>
              <a:buNone/>
            </a:pPr>
            <a:r>
              <a:rPr lang="en-US" sz="1100" dirty="0"/>
              <a:t>or transmitted.”</a:t>
            </a:r>
            <a:endParaRPr lang="en-US" dirty="0"/>
          </a:p>
          <a:p>
            <a:pPr marL="0" indent="0">
              <a:buNone/>
            </a:pPr>
            <a:endParaRPr lang="en-US" sz="1100" dirty="0"/>
          </a:p>
          <a:p>
            <a:pPr marL="0" indent="0">
              <a:buNone/>
            </a:pPr>
            <a:endParaRPr lang="en-US" sz="1100" dirty="0"/>
          </a:p>
          <a:p>
            <a:pPr marL="0" indent="0">
              <a:buNone/>
            </a:pPr>
            <a:r>
              <a:rPr lang="en-US" sz="1100" dirty="0"/>
              <a:t>It is a core value of our profession. But where does this value come from, outside of our profession?</a:t>
            </a:r>
          </a:p>
          <a:p>
            <a:pPr marL="0" indent="0">
              <a:buNone/>
            </a:pPr>
            <a:endParaRPr lang="en-US" sz="1100" dirty="0"/>
          </a:p>
          <a:p>
            <a:pPr marL="0" indent="0">
              <a:buNone/>
            </a:pPr>
            <a:endParaRPr sz="1100" dirty="0"/>
          </a:p>
          <a:p>
            <a:pPr marL="0" indent="0">
              <a:buClr>
                <a:schemeClr val="dk1"/>
              </a:buClr>
              <a:buSzPts val="1110"/>
            </a:pPr>
            <a:endParaRPr sz="1100" dirty="0"/>
          </a:p>
        </p:txBody>
      </p:sp>
      <p:sp>
        <p:nvSpPr>
          <p:cNvPr id="102" name="Google Shape;102;p8: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3</a:t>
            </a:fld>
            <a:endParaRPr dirty="0"/>
          </a:p>
        </p:txBody>
      </p:sp>
    </p:spTree>
    <p:extLst>
      <p:ext uri="{BB962C8B-B14F-4D97-AF65-F5344CB8AC3E}">
        <p14:creationId xmlns:p14="http://schemas.microsoft.com/office/powerpoint/2010/main" val="243788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11:-3-11:05</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U.S. Constitution</a:t>
            </a:r>
            <a:r>
              <a:rPr lang="en-US" dirty="0"/>
              <a:t> </a:t>
            </a:r>
            <a:r>
              <a:rPr lang="en-US" b="1" dirty="0"/>
              <a:t>1st Amendment </a:t>
            </a:r>
            <a:r>
              <a:rPr lang="en-US" dirty="0"/>
              <a:t>- freedom of speech, thought and inquiry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494949"/>
                </a:solidFill>
                <a:effectLst/>
                <a:latin typeface="Arial" panose="020B0604020202020204" pitchFamily="34" charset="0"/>
              </a:rPr>
              <a:t>The First Amendment gives everyone residing in the United States the right to hear all sides of every issue and to make their own judgments about those issues without government interference or limitations. The First Amendment allows individuals to speak, publish, read and view what they wish.</a:t>
            </a:r>
            <a:endParaRPr lang="en-US" b="1" dirty="0"/>
          </a:p>
          <a:p>
            <a:endParaRPr lang="en-US" dirty="0"/>
          </a:p>
          <a:p>
            <a:pPr marL="158750" indent="0">
              <a:buNone/>
            </a:pPr>
            <a:r>
              <a:rPr lang="en-US" dirty="0"/>
              <a:t>So, what other professional documents relate to privacy?</a:t>
            </a:r>
          </a:p>
          <a:p>
            <a:pPr marL="158750" indent="0">
              <a:buFont typeface="Arial" panose="020B0604020202020204" pitchFamily="34" charset="0"/>
              <a:buNone/>
            </a:pPr>
            <a:endParaRPr lang="en-US" b="1" dirty="0"/>
          </a:p>
          <a:p>
            <a:pPr marL="158750" indent="0">
              <a:buFont typeface="Arial" panose="020B0604020202020204" pitchFamily="34" charset="0"/>
              <a:buNone/>
            </a:pPr>
            <a:r>
              <a:rPr lang="en-US" b="1" dirty="0"/>
              <a:t>ALA Bill of Rights</a:t>
            </a:r>
          </a:p>
          <a:p>
            <a:pPr marL="158750" indent="0">
              <a:buFont typeface="Arial" panose="020B0604020202020204" pitchFamily="34" charset="0"/>
              <a:buNone/>
            </a:pPr>
            <a:r>
              <a:rPr lang="en-US" b="0" i="0" dirty="0">
                <a:solidFill>
                  <a:srgbClr val="494949"/>
                </a:solidFill>
                <a:effectLst/>
                <a:latin typeface="Arial" panose="020B0604020202020204" pitchFamily="34" charset="0"/>
              </a:rPr>
              <a:t>All people, regardless of origin, age, background, or views, possess a right to privacy and confidentiality in their library use. Libraries should advocate for, educate about, and protect people’s privacy, safeguarding all library use data, including personally identifiable information.</a:t>
            </a:r>
            <a:endParaRPr lang="en-US" dirty="0"/>
          </a:p>
          <a:p>
            <a:pPr>
              <a:buFont typeface="Arial" panose="020B0604020202020204" pitchFamily="34" charset="0"/>
              <a:buChar char="•"/>
            </a:pPr>
            <a:endParaRPr lang="en-US" b="1"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56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66e79d29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4866e79d29_0_2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100"/>
              <a:buFontTx/>
              <a:buNone/>
            </a:pPr>
            <a:r>
              <a:rPr lang="en-US" b="1" dirty="0"/>
              <a:t>11:05-11:09</a:t>
            </a:r>
          </a:p>
          <a:p>
            <a:pPr marL="0" indent="0">
              <a:buClr>
                <a:schemeClr val="dk1"/>
              </a:buClr>
              <a:buSzPts val="1100"/>
              <a:buFontTx/>
              <a:buNone/>
            </a:pPr>
            <a:endParaRPr lang="en-US" dirty="0"/>
          </a:p>
          <a:p>
            <a:pPr marL="0" indent="0">
              <a:buClr>
                <a:schemeClr val="dk1"/>
              </a:buClr>
              <a:buSzPts val="1100"/>
              <a:buFontTx/>
              <a:buNone/>
            </a:pPr>
            <a:r>
              <a:rPr lang="en-US" dirty="0"/>
              <a:t>So, what is confidentiality? How is it different from privacy?</a:t>
            </a:r>
            <a:endParaRPr dirty="0"/>
          </a:p>
          <a:p>
            <a:pPr marL="792633" lvl="1" indent="-171450">
              <a:lnSpc>
                <a:spcPct val="115000"/>
              </a:lnSpc>
              <a:buClr>
                <a:schemeClr val="dk1"/>
              </a:buClr>
              <a:buSzPts val="1200"/>
            </a:pPr>
            <a:r>
              <a:rPr lang="en-US" dirty="0"/>
              <a:t>Patrons = automatic right to privacy</a:t>
            </a:r>
            <a:endParaRPr dirty="0"/>
          </a:p>
          <a:p>
            <a:pPr marL="792633" lvl="1" indent="-171450">
              <a:lnSpc>
                <a:spcPct val="115000"/>
              </a:lnSpc>
              <a:buClr>
                <a:schemeClr val="dk1"/>
              </a:buClr>
              <a:buSzPts val="1200"/>
            </a:pPr>
            <a:r>
              <a:rPr lang="en-US" dirty="0"/>
              <a:t>Confidentiality is our responsibility as library staff to protect users’ personal information.</a:t>
            </a:r>
            <a:endParaRPr dirty="0"/>
          </a:p>
          <a:p>
            <a:pPr marL="0" indent="0">
              <a:buClr>
                <a:schemeClr val="dk1"/>
              </a:buClr>
              <a:buFontTx/>
              <a:buNone/>
            </a:pPr>
            <a:endParaRPr sz="1100" dirty="0"/>
          </a:p>
          <a:p>
            <a:pPr marL="0" indent="0">
              <a:lnSpc>
                <a:spcPct val="115000"/>
              </a:lnSpc>
              <a:buClr>
                <a:schemeClr val="dk1"/>
              </a:buClr>
              <a:buSzPts val="1100"/>
              <a:buFontTx/>
              <a:buNone/>
            </a:pPr>
            <a:r>
              <a:rPr lang="en-US" dirty="0"/>
              <a:t>So, has anyone heard of PI and PII? Define? </a:t>
            </a:r>
          </a:p>
          <a:p>
            <a:pPr marL="0" indent="0">
              <a:lnSpc>
                <a:spcPct val="115000"/>
              </a:lnSpc>
              <a:buClr>
                <a:schemeClr val="dk1"/>
              </a:buClr>
              <a:buSzPts val="1100"/>
              <a:buFontTx/>
              <a:buNone/>
            </a:pPr>
            <a:endParaRPr lang="en-US" b="1" dirty="0"/>
          </a:p>
          <a:p>
            <a:pPr marL="0" indent="0">
              <a:lnSpc>
                <a:spcPct val="115000"/>
              </a:lnSpc>
              <a:buClr>
                <a:schemeClr val="dk1"/>
              </a:buClr>
              <a:buSzPts val="1100"/>
              <a:buFontTx/>
              <a:buNone/>
            </a:pPr>
            <a:r>
              <a:rPr lang="en-US" b="1" dirty="0"/>
              <a:t>PI – Personal Information </a:t>
            </a:r>
            <a:r>
              <a:rPr lang="en-US" dirty="0"/>
              <a:t>- </a:t>
            </a:r>
            <a:r>
              <a:rPr lang="en-US" b="0" i="0" dirty="0">
                <a:solidFill>
                  <a:srgbClr val="383838"/>
                </a:solidFill>
                <a:effectLst/>
                <a:latin typeface="IBM Plex Sans" panose="020B0604020202020204" pitchFamily="34" charset="0"/>
              </a:rPr>
              <a:t>PI includes a Colorado resident’s first name or first initial and last name in combination with other Personal Identifiable Information.</a:t>
            </a:r>
          </a:p>
          <a:p>
            <a:pPr marL="0" indent="0">
              <a:lnSpc>
                <a:spcPct val="115000"/>
              </a:lnSpc>
              <a:buClr>
                <a:schemeClr val="dk1"/>
              </a:buClr>
              <a:buSzPts val="1100"/>
              <a:buFontTx/>
              <a:buNone/>
            </a:pPr>
            <a:endParaRPr lang="en-US" dirty="0"/>
          </a:p>
          <a:p>
            <a:pPr marL="0" indent="0">
              <a:lnSpc>
                <a:spcPct val="115000"/>
              </a:lnSpc>
              <a:buClr>
                <a:schemeClr val="dk1"/>
              </a:buClr>
              <a:buSzPts val="1100"/>
              <a:buFontTx/>
              <a:buNone/>
            </a:pPr>
            <a:r>
              <a:rPr lang="en-US" b="1" dirty="0"/>
              <a:t>PII - </a:t>
            </a:r>
            <a:r>
              <a:rPr lang="en-US" b="1" i="0" dirty="0">
                <a:solidFill>
                  <a:srgbClr val="212121"/>
                </a:solidFill>
                <a:effectLst/>
                <a:latin typeface="Source Sans Pro" panose="020B0503030403020204" pitchFamily="34" charset="0"/>
              </a:rPr>
              <a:t>Personal Identifiable Information </a:t>
            </a:r>
            <a:r>
              <a:rPr lang="en-US" b="0" i="0" dirty="0">
                <a:solidFill>
                  <a:srgbClr val="212121"/>
                </a:solidFill>
                <a:effectLst/>
                <a:latin typeface="Source Sans Pro" panose="020B0503030403020204" pitchFamily="34" charset="0"/>
              </a:rPr>
              <a:t>– Information that distinguished individuals from one another – for example name, telephone number or address</a:t>
            </a:r>
          </a:p>
          <a:p>
            <a:pPr marL="0" indent="0">
              <a:lnSpc>
                <a:spcPct val="115000"/>
              </a:lnSpc>
              <a:buClr>
                <a:schemeClr val="dk1"/>
              </a:buClr>
              <a:buSzPts val="1100"/>
              <a:buFontTx/>
              <a:buNone/>
            </a:pPr>
            <a:endParaRPr lang="en-US" b="0" i="0" dirty="0">
              <a:solidFill>
                <a:srgbClr val="212121"/>
              </a:solidFill>
              <a:effectLst/>
              <a:latin typeface="Source Sans Pro" panose="020B0503030403020204" pitchFamily="34" charset="0"/>
            </a:endParaRPr>
          </a:p>
          <a:p>
            <a:pPr marL="0" indent="0">
              <a:lnSpc>
                <a:spcPct val="115000"/>
              </a:lnSpc>
              <a:buClr>
                <a:schemeClr val="dk1"/>
              </a:buClr>
              <a:buSzPts val="1100"/>
              <a:buNone/>
            </a:pPr>
            <a:endParaRPr dirty="0"/>
          </a:p>
          <a:p>
            <a:pPr marL="0" indent="0">
              <a:lnSpc>
                <a:spcPct val="115000"/>
              </a:lnSpc>
              <a:buClr>
                <a:schemeClr val="dk1"/>
              </a:buClr>
              <a:buSzPts val="1100"/>
            </a:pPr>
            <a:endParaRPr dirty="0"/>
          </a:p>
          <a:p>
            <a:pPr marL="465887" indent="0">
              <a:lnSpc>
                <a:spcPct val="115000"/>
              </a:lnSpc>
              <a:buClr>
                <a:schemeClr val="dk1"/>
              </a:buClr>
              <a:buSzPts val="1100"/>
            </a:pPr>
            <a:endParaRPr dirty="0"/>
          </a:p>
          <a:p>
            <a:pPr marL="0" indent="0">
              <a:lnSpc>
                <a:spcPct val="115000"/>
              </a:lnSpc>
              <a:buClr>
                <a:schemeClr val="dk1"/>
              </a:buClr>
              <a:buSzPts val="1100"/>
            </a:pPr>
            <a:endParaRPr dirty="0">
              <a:solidFill>
                <a:srgbClr val="FF0000"/>
              </a:solidFill>
            </a:endParaRPr>
          </a:p>
          <a:p>
            <a:pPr marL="0" indent="0">
              <a:buClr>
                <a:schemeClr val="dk1"/>
              </a:buClr>
              <a:buSzPts val="1110"/>
            </a:pPr>
            <a:endParaRPr sz="1100" dirty="0"/>
          </a:p>
          <a:p>
            <a:pPr marL="0" indent="0">
              <a:lnSpc>
                <a:spcPct val="115000"/>
              </a:lnSpc>
            </a:pPr>
            <a:endParaRPr b="1" dirty="0">
              <a:solidFill>
                <a:srgbClr val="741B47"/>
              </a:solidFill>
            </a:endParaRPr>
          </a:p>
          <a:p>
            <a:pPr marL="0" indent="0">
              <a:lnSpc>
                <a:spcPct val="115000"/>
              </a:lnSpc>
            </a:pPr>
            <a:endParaRPr dirty="0"/>
          </a:p>
          <a:p>
            <a:pPr marL="0" indent="0">
              <a:buClr>
                <a:schemeClr val="dk1"/>
              </a:buClr>
              <a:buSzPts val="1110"/>
            </a:pPr>
            <a:endParaRPr sz="1100" dirty="0"/>
          </a:p>
        </p:txBody>
      </p:sp>
      <p:sp>
        <p:nvSpPr>
          <p:cNvPr id="110" name="Google Shape;110;g4866e79d29_0_2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5</a:t>
            </a:fld>
            <a:endParaRPr dirty="0"/>
          </a:p>
        </p:txBody>
      </p:sp>
    </p:spTree>
    <p:extLst>
      <p:ext uri="{BB962C8B-B14F-4D97-AF65-F5344CB8AC3E}">
        <p14:creationId xmlns:p14="http://schemas.microsoft.com/office/powerpoint/2010/main" val="362644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866e79d29_0_6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4866e79d29_0_6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lnSpc>
                <a:spcPct val="115000"/>
              </a:lnSpc>
              <a:buClr>
                <a:schemeClr val="dk1"/>
              </a:buClr>
              <a:buSzPts val="1100"/>
              <a:buFontTx/>
              <a:buNone/>
            </a:pPr>
            <a:r>
              <a:rPr lang="en-US" b="1" dirty="0">
                <a:solidFill>
                  <a:schemeClr val="hlink"/>
                </a:solidFill>
              </a:rPr>
              <a:t>11:09-11:12</a:t>
            </a:r>
          </a:p>
          <a:p>
            <a:pPr marL="0" indent="0">
              <a:lnSpc>
                <a:spcPct val="115000"/>
              </a:lnSpc>
              <a:buClr>
                <a:schemeClr val="dk1"/>
              </a:buClr>
              <a:buSzPts val="1100"/>
              <a:buFontTx/>
              <a:buNone/>
            </a:pPr>
            <a:endParaRPr lang="en-US" b="1" dirty="0">
              <a:solidFill>
                <a:schemeClr val="hlink"/>
              </a:solidFill>
            </a:endParaRPr>
          </a:p>
          <a:p>
            <a:pPr marL="0" indent="0">
              <a:lnSpc>
                <a:spcPct val="115000"/>
              </a:lnSpc>
              <a:buClr>
                <a:schemeClr val="dk1"/>
              </a:buClr>
              <a:buSzPts val="1100"/>
              <a:buFontTx/>
              <a:buNone/>
            </a:pPr>
            <a:r>
              <a:rPr lang="en-US" b="1" dirty="0">
                <a:solidFill>
                  <a:schemeClr val="hlink"/>
                </a:solidFill>
              </a:rPr>
              <a:t>Brainstorm/discussion (CK)</a:t>
            </a:r>
            <a:r>
              <a:rPr lang="en-US" dirty="0"/>
              <a:t>: What are some examples of information that we need to keep confidential? Use the chat box to add your thoughts</a:t>
            </a:r>
          </a:p>
          <a:p>
            <a:pPr marL="0" indent="0">
              <a:lnSpc>
                <a:spcPct val="115000"/>
              </a:lnSpc>
              <a:buClr>
                <a:schemeClr val="dk1"/>
              </a:buClr>
              <a:buSzPts val="1100"/>
              <a:buFontTx/>
              <a:buNone/>
            </a:pPr>
            <a:endParaRPr dirty="0"/>
          </a:p>
          <a:p>
            <a:pPr marL="792633" lvl="1" indent="-171450">
              <a:lnSpc>
                <a:spcPct val="115000"/>
              </a:lnSpc>
              <a:buClr>
                <a:schemeClr val="dk1"/>
              </a:buClr>
              <a:buSzPts val="1200"/>
            </a:pPr>
            <a:r>
              <a:rPr lang="en-US" dirty="0"/>
              <a:t>Circ records</a:t>
            </a:r>
            <a:endParaRPr dirty="0"/>
          </a:p>
          <a:p>
            <a:pPr marL="792633" lvl="1" indent="-171450">
              <a:lnSpc>
                <a:spcPct val="115000"/>
              </a:lnSpc>
              <a:buClr>
                <a:schemeClr val="dk1"/>
              </a:buClr>
              <a:buSzPts val="1200"/>
            </a:pPr>
            <a:r>
              <a:rPr lang="en-US" dirty="0"/>
              <a:t>Computer use</a:t>
            </a:r>
            <a:endParaRPr dirty="0"/>
          </a:p>
          <a:p>
            <a:pPr marL="792633" lvl="1" indent="-171450">
              <a:lnSpc>
                <a:spcPct val="115000"/>
              </a:lnSpc>
              <a:buClr>
                <a:schemeClr val="dk1"/>
              </a:buClr>
              <a:buSzPts val="1200"/>
            </a:pPr>
            <a:r>
              <a:rPr lang="en-US" dirty="0"/>
              <a:t>Program attendance</a:t>
            </a:r>
            <a:endParaRPr dirty="0"/>
          </a:p>
          <a:p>
            <a:pPr marL="792633" lvl="1" indent="-171450">
              <a:lnSpc>
                <a:spcPct val="115000"/>
              </a:lnSpc>
              <a:buClr>
                <a:schemeClr val="dk1"/>
              </a:buClr>
              <a:buSzPts val="1200"/>
            </a:pPr>
            <a:r>
              <a:rPr lang="en-US" dirty="0"/>
              <a:t>Presence in library</a:t>
            </a:r>
            <a:endParaRPr dirty="0"/>
          </a:p>
          <a:p>
            <a:pPr marL="792633" lvl="1" indent="-171450">
              <a:lnSpc>
                <a:spcPct val="115000"/>
              </a:lnSpc>
              <a:buClr>
                <a:schemeClr val="dk1"/>
              </a:buClr>
              <a:buSzPts val="1200"/>
            </a:pPr>
            <a:r>
              <a:rPr lang="en-US" dirty="0"/>
              <a:t>Database use</a:t>
            </a:r>
            <a:endParaRPr dirty="0"/>
          </a:p>
          <a:p>
            <a:pPr marL="792633" lvl="1" indent="-171450">
              <a:lnSpc>
                <a:spcPct val="115000"/>
              </a:lnSpc>
              <a:buClr>
                <a:schemeClr val="dk1"/>
              </a:buClr>
              <a:buSzPts val="1200"/>
            </a:pPr>
            <a:r>
              <a:rPr lang="en-US" dirty="0"/>
              <a:t>Hold slips</a:t>
            </a:r>
            <a:endParaRPr dirty="0"/>
          </a:p>
          <a:p>
            <a:pPr marL="792633" lvl="1" indent="-171450">
              <a:lnSpc>
                <a:spcPct val="115000"/>
              </a:lnSpc>
              <a:buClr>
                <a:schemeClr val="dk1"/>
              </a:buClr>
              <a:buSzPts val="1200"/>
            </a:pPr>
            <a:r>
              <a:rPr lang="en-US" b="0" i="0" dirty="0">
                <a:solidFill>
                  <a:srgbClr val="666666"/>
                </a:solidFill>
                <a:effectLst/>
                <a:latin typeface="Open Sans" panose="020B0606030504020204" pitchFamily="34" charset="0"/>
              </a:rPr>
              <a:t>library card number</a:t>
            </a:r>
          </a:p>
          <a:p>
            <a:pPr marL="792633" lvl="1" indent="-171450">
              <a:lnSpc>
                <a:spcPct val="115000"/>
              </a:lnSpc>
              <a:buClr>
                <a:schemeClr val="dk1"/>
              </a:buClr>
              <a:buSzPts val="1200"/>
            </a:pPr>
            <a:r>
              <a:rPr lang="en-US" b="0" i="0" dirty="0">
                <a:solidFill>
                  <a:srgbClr val="666666"/>
                </a:solidFill>
                <a:effectLst/>
                <a:latin typeface="Open Sans" panose="020B0606030504020204" pitchFamily="34" charset="0"/>
              </a:rPr>
              <a:t>financial information relating to a patron and his or her account</a:t>
            </a:r>
          </a:p>
          <a:p>
            <a:pPr marL="621183" lvl="1" indent="0">
              <a:lnSpc>
                <a:spcPct val="115000"/>
              </a:lnSpc>
              <a:buClr>
                <a:schemeClr val="dk1"/>
              </a:buClr>
              <a:buSzPts val="1200"/>
              <a:buNone/>
            </a:pPr>
            <a:endParaRPr lang="en-US" b="0" i="0" dirty="0">
              <a:solidFill>
                <a:srgbClr val="666666"/>
              </a:solidFill>
              <a:effectLst/>
              <a:latin typeface="Open Sans" panose="020B0606030504020204" pitchFamily="34" charset="0"/>
            </a:endParaRPr>
          </a:p>
          <a:p>
            <a:pPr marL="621183" lvl="1" indent="0">
              <a:lnSpc>
                <a:spcPct val="115000"/>
              </a:lnSpc>
              <a:buClr>
                <a:schemeClr val="dk1"/>
              </a:buClr>
              <a:buSzPts val="1200"/>
              <a:buNone/>
            </a:pPr>
            <a:r>
              <a:rPr lang="en-US" dirty="0"/>
              <a:t>More than just name, address etc. PII can actually be used to develop a picture of your tastes and interests - often inaccurate</a:t>
            </a:r>
          </a:p>
          <a:p>
            <a:pPr marL="621183" lvl="1" indent="0">
              <a:lnSpc>
                <a:spcPct val="115000"/>
              </a:lnSpc>
              <a:buClr>
                <a:schemeClr val="dk1"/>
              </a:buClr>
              <a:buSzPts val="1200"/>
              <a:buFontTx/>
              <a:buNone/>
            </a:pPr>
            <a:endParaRPr lang="en-US" b="1" dirty="0">
              <a:solidFill>
                <a:srgbClr val="741B47"/>
              </a:solidFill>
            </a:endParaRPr>
          </a:p>
          <a:p>
            <a:pPr marL="621183" lvl="1" indent="0">
              <a:lnSpc>
                <a:spcPct val="115000"/>
              </a:lnSpc>
              <a:buClr>
                <a:schemeClr val="dk1"/>
              </a:buClr>
              <a:buSzPts val="1200"/>
              <a:buFontTx/>
              <a:buNone/>
            </a:pPr>
            <a:r>
              <a:rPr lang="en-US" b="1" dirty="0">
                <a:solidFill>
                  <a:srgbClr val="741B47"/>
                </a:solidFill>
              </a:rPr>
              <a:t>Show of hands, do you think your reading histories are a good representation of you as an individual?</a:t>
            </a:r>
          </a:p>
          <a:p>
            <a:pPr marL="621183" lvl="1" indent="0">
              <a:lnSpc>
                <a:spcPct val="115000"/>
              </a:lnSpc>
              <a:buClr>
                <a:schemeClr val="dk1"/>
              </a:buClr>
              <a:buSzPts val="1200"/>
              <a:buFontTx/>
              <a:buNone/>
            </a:pPr>
            <a:endParaRPr lang="en-US" b="0" dirty="0">
              <a:solidFill>
                <a:srgbClr val="741B47"/>
              </a:solidFill>
            </a:endParaRPr>
          </a:p>
          <a:p>
            <a:pPr marL="621183" lvl="1" indent="0">
              <a:lnSpc>
                <a:spcPct val="115000"/>
              </a:lnSpc>
              <a:buClr>
                <a:schemeClr val="dk1"/>
              </a:buClr>
              <a:buSzPts val="1200"/>
              <a:buFontTx/>
              <a:buNone/>
            </a:pPr>
            <a:r>
              <a:rPr lang="en-US" b="0" dirty="0">
                <a:solidFill>
                  <a:srgbClr val="741B47"/>
                </a:solidFill>
              </a:rPr>
              <a:t>Me murder mysteries and serial killer novels – yikes</a:t>
            </a:r>
          </a:p>
          <a:p>
            <a:pPr marL="621183" lvl="1" indent="0">
              <a:lnSpc>
                <a:spcPct val="115000"/>
              </a:lnSpc>
              <a:buClr>
                <a:schemeClr val="dk1"/>
              </a:buClr>
              <a:buSzPts val="1200"/>
              <a:buFontTx/>
              <a:buNone/>
            </a:pPr>
            <a:endParaRPr lang="en-US" b="1" dirty="0">
              <a:solidFill>
                <a:srgbClr val="741B47"/>
              </a:solidFill>
            </a:endParaRPr>
          </a:p>
          <a:p>
            <a:pPr marL="621183" lvl="1" indent="0">
              <a:lnSpc>
                <a:spcPct val="115000"/>
              </a:lnSpc>
              <a:buClr>
                <a:schemeClr val="dk1"/>
              </a:buClr>
              <a:buSzPts val="1200"/>
              <a:buFontTx/>
              <a:buNone/>
            </a:pPr>
            <a:r>
              <a:rPr lang="en-US" b="1" dirty="0">
                <a:solidFill>
                  <a:srgbClr val="741B47"/>
                </a:solidFill>
              </a:rPr>
              <a:t>Questions up to this point?</a:t>
            </a:r>
            <a:endParaRPr b="1" dirty="0">
              <a:solidFill>
                <a:srgbClr val="741B47"/>
              </a:solidFill>
            </a:endParaRPr>
          </a:p>
          <a:p>
            <a:pPr marL="0" indent="0">
              <a:lnSpc>
                <a:spcPct val="115000"/>
              </a:lnSpc>
              <a:buFontTx/>
              <a:buNone/>
            </a:pPr>
            <a:endParaRPr dirty="0"/>
          </a:p>
          <a:p>
            <a:pPr marL="0" indent="0">
              <a:buClr>
                <a:schemeClr val="dk1"/>
              </a:buClr>
              <a:buSzPts val="1110"/>
            </a:pPr>
            <a:endParaRPr sz="1100" dirty="0"/>
          </a:p>
        </p:txBody>
      </p:sp>
      <p:sp>
        <p:nvSpPr>
          <p:cNvPr id="118" name="Google Shape;118;g4866e79d29_0_6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6</a:t>
            </a:fld>
            <a:endParaRPr dirty="0"/>
          </a:p>
        </p:txBody>
      </p:sp>
    </p:spTree>
    <p:extLst>
      <p:ext uri="{BB962C8B-B14F-4D97-AF65-F5344CB8AC3E}">
        <p14:creationId xmlns:p14="http://schemas.microsoft.com/office/powerpoint/2010/main" val="71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866e79d29_0_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4866e79d29_0_28: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lnSpc>
                <a:spcPct val="115000"/>
              </a:lnSpc>
              <a:buFontTx/>
              <a:buNone/>
            </a:pPr>
            <a:r>
              <a:rPr lang="en-US" b="1" dirty="0"/>
              <a:t>11:12-11:14</a:t>
            </a:r>
          </a:p>
          <a:p>
            <a:pPr marL="0" indent="0">
              <a:lnSpc>
                <a:spcPct val="115000"/>
              </a:lnSpc>
              <a:buFontTx/>
              <a:buNone/>
            </a:pPr>
            <a:endParaRPr lang="en-US" b="1" dirty="0"/>
          </a:p>
          <a:p>
            <a:pPr marL="0" indent="0">
              <a:lnSpc>
                <a:spcPct val="115000"/>
              </a:lnSpc>
              <a:buFontTx/>
              <a:buNone/>
            </a:pPr>
            <a:r>
              <a:rPr lang="en-US" dirty="0"/>
              <a:t>Privacy is also the law. Many states provide guarantees of privacy in their constitutions and statute law, Colorado included.</a:t>
            </a:r>
            <a:endParaRPr dirty="0"/>
          </a:p>
          <a:p>
            <a:pPr marL="621183" lvl="1" indent="0">
              <a:lnSpc>
                <a:spcPct val="115000"/>
              </a:lnSpc>
              <a:buClr>
                <a:schemeClr val="dk1"/>
              </a:buClr>
              <a:buSzPts val="1200"/>
              <a:buFontTx/>
              <a:buNone/>
            </a:pPr>
            <a:endParaRPr lang="en-US" b="1" dirty="0"/>
          </a:p>
          <a:p>
            <a:pPr marL="621183" lvl="1" indent="0">
              <a:lnSpc>
                <a:spcPct val="115000"/>
              </a:lnSpc>
              <a:buClr>
                <a:schemeClr val="dk1"/>
              </a:buClr>
              <a:buSzPts val="1200"/>
              <a:buFontTx/>
              <a:buNone/>
            </a:pPr>
            <a:r>
              <a:rPr lang="en-US" b="1" dirty="0"/>
              <a:t>On this slide is a copy of the Colorado Library Law </a:t>
            </a:r>
            <a:r>
              <a:rPr lang="en-US" dirty="0"/>
              <a:t>– </a:t>
            </a:r>
            <a:r>
              <a:rPr lang="en-US" b="1" dirty="0"/>
              <a:t>Section 119 </a:t>
            </a:r>
            <a:r>
              <a:rPr lang="en-US" dirty="0"/>
              <a:t>–</a:t>
            </a:r>
          </a:p>
          <a:p>
            <a:pPr marL="621183" lvl="1" indent="0">
              <a:lnSpc>
                <a:spcPct val="115000"/>
              </a:lnSpc>
              <a:buClr>
                <a:schemeClr val="dk1"/>
              </a:buClr>
              <a:buSzPts val="1200"/>
              <a:buFontTx/>
              <a:buNone/>
            </a:pPr>
            <a:r>
              <a:rPr lang="en-US" dirty="0"/>
              <a:t>If this is too hard to read, it is also on p. 3 of your workbook.</a:t>
            </a:r>
          </a:p>
          <a:p>
            <a:pPr marL="621183" lvl="1" indent="0">
              <a:lnSpc>
                <a:spcPct val="115000"/>
              </a:lnSpc>
              <a:buClr>
                <a:schemeClr val="dk1"/>
              </a:buClr>
              <a:buSzPts val="1200"/>
              <a:buFontTx/>
              <a:buNone/>
            </a:pPr>
            <a:endParaRPr lang="en-US" dirty="0"/>
          </a:p>
          <a:p>
            <a:pPr marL="621183" lvl="1" indent="0">
              <a:lnSpc>
                <a:spcPct val="115000"/>
              </a:lnSpc>
              <a:buClr>
                <a:schemeClr val="dk1"/>
              </a:buClr>
              <a:buSzPts val="1200"/>
              <a:buFontTx/>
              <a:buNone/>
            </a:pPr>
            <a:r>
              <a:rPr lang="en-US" b="1" dirty="0"/>
              <a:t>Colorado Library Law </a:t>
            </a:r>
            <a:r>
              <a:rPr lang="en-US" dirty="0"/>
              <a:t>says that a library may not disclose any record or other information that identifies a person as having requested or obtained specific materials or service, or as otherwise having used the library.</a:t>
            </a:r>
            <a:endParaRPr b="1" dirty="0"/>
          </a:p>
          <a:p>
            <a:pPr marL="621183" lvl="1" indent="0">
              <a:buClr>
                <a:schemeClr val="dk1"/>
              </a:buClr>
              <a:buSzPts val="1200"/>
              <a:buFontTx/>
              <a:buNone/>
            </a:pPr>
            <a:r>
              <a:rPr lang="en-US" b="1" u="sng" dirty="0">
                <a:solidFill>
                  <a:srgbClr val="1155CC"/>
                </a:solidFill>
                <a:hlinkClick r:id="rId3"/>
              </a:rPr>
              <a:t>Colorado Library Law</a:t>
            </a:r>
            <a:r>
              <a:rPr lang="en-US" b="1" dirty="0"/>
              <a:t> (PDF)</a:t>
            </a:r>
          </a:p>
          <a:p>
            <a:pPr marL="621183" lvl="1" indent="0">
              <a:buClr>
                <a:schemeClr val="dk1"/>
              </a:buClr>
              <a:buSzPts val="1200"/>
              <a:buFontTx/>
              <a:buNone/>
            </a:pPr>
            <a:r>
              <a:rPr lang="en-US" b="1" dirty="0"/>
              <a:t>In your playbook and link in resources</a:t>
            </a:r>
          </a:p>
          <a:p>
            <a:pPr marL="621183" lvl="1" indent="0">
              <a:buClr>
                <a:schemeClr val="dk1"/>
              </a:buClr>
              <a:buSzPts val="1200"/>
              <a:buFont typeface="Calibri"/>
              <a:buNone/>
            </a:pPr>
            <a:endParaRPr lang="en-US" b="1" dirty="0"/>
          </a:p>
          <a:p>
            <a:pPr marL="931774" lvl="1" indent="-310591">
              <a:buClr>
                <a:schemeClr val="dk1"/>
              </a:buClr>
              <a:buSzPts val="1200"/>
              <a:buFont typeface="Calibri"/>
              <a:buChar char="○"/>
            </a:pPr>
            <a:endParaRPr lang="en-US" b="1" dirty="0"/>
          </a:p>
          <a:p>
            <a:pPr marL="0" indent="0">
              <a:buClr>
                <a:schemeClr val="dk1"/>
              </a:buClr>
              <a:buSzPts val="1110"/>
            </a:pPr>
            <a:endParaRPr sz="1100" dirty="0"/>
          </a:p>
        </p:txBody>
      </p:sp>
      <p:sp>
        <p:nvSpPr>
          <p:cNvPr id="128" name="Google Shape;128;g4866e79d29_0_28: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7</a:t>
            </a:fld>
            <a:endParaRPr dirty="0"/>
          </a:p>
        </p:txBody>
      </p:sp>
    </p:spTree>
    <p:extLst>
      <p:ext uri="{BB962C8B-B14F-4D97-AF65-F5344CB8AC3E}">
        <p14:creationId xmlns:p14="http://schemas.microsoft.com/office/powerpoint/2010/main" val="429180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866e79d29_0_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4866e79d29_0_80: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lnSpc>
                <a:spcPct val="115000"/>
              </a:lnSpc>
              <a:buSzPts val="1100"/>
              <a:buFontTx/>
              <a:buNone/>
            </a:pPr>
            <a:r>
              <a:rPr lang="en-US" b="1" dirty="0">
                <a:solidFill>
                  <a:srgbClr val="741B47"/>
                </a:solidFill>
              </a:rPr>
              <a:t>11:14-11:17</a:t>
            </a:r>
          </a:p>
          <a:p>
            <a:pPr marL="0" indent="0">
              <a:lnSpc>
                <a:spcPct val="115000"/>
              </a:lnSpc>
              <a:buSzPts val="1100"/>
              <a:buFontTx/>
              <a:buNone/>
            </a:pPr>
            <a:endParaRPr lang="en-US" b="1" dirty="0">
              <a:solidFill>
                <a:srgbClr val="741B47"/>
              </a:solidFill>
            </a:endParaRPr>
          </a:p>
          <a:p>
            <a:pPr marL="0" indent="0">
              <a:lnSpc>
                <a:spcPct val="115000"/>
              </a:lnSpc>
              <a:buSzPts val="1100"/>
              <a:buFontTx/>
              <a:buNone/>
            </a:pPr>
            <a:r>
              <a:rPr lang="en-US" b="1" dirty="0">
                <a:solidFill>
                  <a:srgbClr val="741B47"/>
                </a:solidFill>
              </a:rPr>
              <a:t>Discussion/presentation</a:t>
            </a:r>
            <a:r>
              <a:rPr lang="en-US" dirty="0"/>
              <a:t>: </a:t>
            </a:r>
          </a:p>
          <a:p>
            <a:pPr marL="0" indent="0">
              <a:lnSpc>
                <a:spcPct val="115000"/>
              </a:lnSpc>
              <a:buSzPts val="1100"/>
              <a:buFontTx/>
              <a:buNone/>
            </a:pPr>
            <a:r>
              <a:rPr lang="en-US" dirty="0"/>
              <a:t>So, according to Colorado Library Law, when can we share confidential information? When are we </a:t>
            </a:r>
            <a:r>
              <a:rPr lang="en-US" i="1" dirty="0"/>
              <a:t>not </a:t>
            </a:r>
            <a:r>
              <a:rPr lang="en-US" dirty="0"/>
              <a:t>allowed to share confidential information? (ask for specific examples from their library)</a:t>
            </a:r>
          </a:p>
          <a:p>
            <a:pPr marL="0" indent="0">
              <a:lnSpc>
                <a:spcPct val="115000"/>
              </a:lnSpc>
              <a:buSzPts val="1100"/>
              <a:buFontTx/>
              <a:buNone/>
            </a:pPr>
            <a:endParaRPr lang="en-US" dirty="0"/>
          </a:p>
          <a:p>
            <a:pPr marL="0" indent="0">
              <a:lnSpc>
                <a:spcPct val="115000"/>
              </a:lnSpc>
              <a:buSzPts val="1100"/>
              <a:buFontTx/>
              <a:buNone/>
            </a:pPr>
            <a:r>
              <a:rPr lang="en-US" dirty="0"/>
              <a:t>Once again, use the chat area to share your ideas</a:t>
            </a:r>
          </a:p>
          <a:p>
            <a:pPr marL="0" indent="0">
              <a:lnSpc>
                <a:spcPct val="115000"/>
              </a:lnSpc>
              <a:buSzPts val="1100"/>
              <a:buFontTx/>
              <a:buNone/>
            </a:pPr>
            <a:endParaRPr dirty="0"/>
          </a:p>
          <a:p>
            <a:pPr marL="792633" lvl="1" indent="-171450">
              <a:lnSpc>
                <a:spcPct val="115000"/>
              </a:lnSpc>
              <a:buClr>
                <a:schemeClr val="dk1"/>
              </a:buClr>
              <a:buSzPts val="1200"/>
            </a:pPr>
            <a:r>
              <a:rPr lang="en-US" dirty="0"/>
              <a:t>When needed for reasonable operation of the library – example? – overdue notices</a:t>
            </a:r>
            <a:endParaRPr dirty="0"/>
          </a:p>
          <a:p>
            <a:pPr marL="792633" lvl="1" indent="-171450">
              <a:lnSpc>
                <a:spcPct val="115000"/>
              </a:lnSpc>
              <a:buClr>
                <a:schemeClr val="dk1"/>
              </a:buClr>
              <a:buSzPts val="1200"/>
            </a:pPr>
            <a:r>
              <a:rPr lang="en-US" dirty="0"/>
              <a:t>When person allows it through written consent </a:t>
            </a:r>
            <a:endParaRPr dirty="0"/>
          </a:p>
          <a:p>
            <a:pPr marL="792633" lvl="1" indent="-171450">
              <a:lnSpc>
                <a:spcPct val="115000"/>
              </a:lnSpc>
              <a:buClr>
                <a:schemeClr val="dk1"/>
              </a:buClr>
              <a:buSzPts val="1200"/>
            </a:pPr>
            <a:r>
              <a:rPr lang="en-US" dirty="0"/>
              <a:t>When required through subpoena/court order </a:t>
            </a:r>
            <a:endParaRPr dirty="0"/>
          </a:p>
          <a:p>
            <a:pPr marL="792633" lvl="1" indent="-171450">
              <a:lnSpc>
                <a:spcPct val="115000"/>
              </a:lnSpc>
              <a:buClr>
                <a:schemeClr val="dk1"/>
              </a:buClr>
              <a:buSzPts val="1200"/>
            </a:pPr>
            <a:r>
              <a:rPr lang="en-US" dirty="0"/>
              <a:t>When a custodial parent/guardian has access to a minor’s card for purpose of accessing the minors' records on the computer</a:t>
            </a:r>
          </a:p>
          <a:p>
            <a:pPr marL="792633" lvl="1" indent="-171450">
              <a:lnSpc>
                <a:spcPct val="115000"/>
              </a:lnSpc>
              <a:buClr>
                <a:schemeClr val="dk1"/>
              </a:buClr>
              <a:buSzPts val="1200"/>
            </a:pPr>
            <a:endParaRPr lang="en-US" b="1" dirty="0">
              <a:solidFill>
                <a:schemeClr val="hlink"/>
              </a:solidFill>
            </a:endParaRPr>
          </a:p>
          <a:p>
            <a:pPr marL="621183" lvl="1" indent="0">
              <a:lnSpc>
                <a:spcPct val="115000"/>
              </a:lnSpc>
              <a:buClr>
                <a:schemeClr val="dk1"/>
              </a:buClr>
              <a:buSzPts val="1200"/>
              <a:buNone/>
            </a:pPr>
            <a:r>
              <a:rPr lang="en-US" b="1" dirty="0">
                <a:solidFill>
                  <a:schemeClr val="hlink"/>
                </a:solidFill>
              </a:rPr>
              <a:t>What are your policies regarding access to info on a minors card?</a:t>
            </a:r>
            <a:endParaRPr b="1" dirty="0">
              <a:solidFill>
                <a:schemeClr val="hlink"/>
              </a:solidFill>
            </a:endParaRPr>
          </a:p>
          <a:p>
            <a:pPr marL="0" indent="0">
              <a:lnSpc>
                <a:spcPct val="115000"/>
              </a:lnSpc>
            </a:pPr>
            <a:endParaRPr dirty="0"/>
          </a:p>
          <a:p>
            <a:pPr marL="0" indent="0">
              <a:buClr>
                <a:schemeClr val="dk1"/>
              </a:buClr>
              <a:buSzPts val="1110"/>
            </a:pPr>
            <a:endParaRPr sz="1100" dirty="0"/>
          </a:p>
        </p:txBody>
      </p:sp>
      <p:sp>
        <p:nvSpPr>
          <p:cNvPr id="136" name="Google Shape;136;g4866e79d29_0_80: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8</a:t>
            </a:fld>
            <a:endParaRPr dirty="0"/>
          </a:p>
        </p:txBody>
      </p:sp>
    </p:spTree>
    <p:extLst>
      <p:ext uri="{BB962C8B-B14F-4D97-AF65-F5344CB8AC3E}">
        <p14:creationId xmlns:p14="http://schemas.microsoft.com/office/powerpoint/2010/main" val="387383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866e79d29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4866e79d29_0_39: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FontTx/>
              <a:buNone/>
            </a:pPr>
            <a:r>
              <a:rPr lang="en-US" sz="1100" b="1" dirty="0"/>
              <a:t>11:17-11:19</a:t>
            </a:r>
          </a:p>
          <a:p>
            <a:pPr marL="0" indent="0">
              <a:buFontTx/>
              <a:buNone/>
            </a:pPr>
            <a:endParaRPr lang="en-US" sz="1100" b="0" dirty="0"/>
          </a:p>
          <a:p>
            <a:pPr marL="0" indent="0">
              <a:buFontTx/>
              <a:buNone/>
            </a:pPr>
            <a:r>
              <a:rPr lang="en-US" sz="1100" b="0" dirty="0"/>
              <a:t>So, how do we ensure that libraries and library staff uphold patron privacy and confidentiality? And how do we connect library law and our code of Ethics to the work we do everyday?</a:t>
            </a:r>
          </a:p>
          <a:p>
            <a:pPr marL="0" indent="0">
              <a:buFontTx/>
              <a:buNone/>
            </a:pPr>
            <a:endParaRPr lang="en-US" sz="1100" b="1" dirty="0"/>
          </a:p>
          <a:p>
            <a:pPr marL="0" indent="0">
              <a:buFontTx/>
              <a:buNone/>
            </a:pPr>
            <a:r>
              <a:rPr lang="en-US" sz="1100" b="1" dirty="0"/>
              <a:t>Has anyone heard of the Colorado Public Library Standards?</a:t>
            </a:r>
          </a:p>
          <a:p>
            <a:pPr marL="0" indent="0">
              <a:buFontTx/>
              <a:buNone/>
            </a:pPr>
            <a:r>
              <a:rPr lang="en-US" sz="1600" b="0" i="0" dirty="0">
                <a:solidFill>
                  <a:srgbClr val="333333"/>
                </a:solidFill>
                <a:effectLst/>
                <a:latin typeface="SourceSansProRegular"/>
              </a:rPr>
              <a:t>The Colorado Public Library Standards provide both minimum standards for libraries in the Definition of a Public Library</a:t>
            </a:r>
            <a:r>
              <a:rPr lang="en-US" sz="1100" b="1" i="0" dirty="0">
                <a:solidFill>
                  <a:srgbClr val="333333"/>
                </a:solidFill>
                <a:effectLst/>
                <a:latin typeface="SourceSansProRegular"/>
              </a:rPr>
              <a:t>, </a:t>
            </a:r>
            <a:r>
              <a:rPr lang="en-US" sz="1100" b="0" i="0" dirty="0">
                <a:solidFill>
                  <a:srgbClr val="333333"/>
                </a:solidFill>
                <a:effectLst/>
                <a:latin typeface="SourceSansProRegular"/>
              </a:rPr>
              <a:t>a</a:t>
            </a:r>
            <a:r>
              <a:rPr lang="en-US" sz="1600" b="0" i="0" dirty="0">
                <a:solidFill>
                  <a:srgbClr val="333333"/>
                </a:solidFill>
                <a:effectLst/>
                <a:latin typeface="SourceSansProRegular"/>
              </a:rPr>
              <a:t>nd developmental standards in which a library can examine its current services and set goals for a better level of service for the local community. </a:t>
            </a:r>
            <a:endParaRPr lang="en-US" sz="1100" b="1" dirty="0"/>
          </a:p>
          <a:p>
            <a:pPr marL="0" indent="0">
              <a:buFontTx/>
              <a:buNone/>
            </a:pPr>
            <a:r>
              <a:rPr lang="en-US" sz="1100" b="1" dirty="0"/>
              <a:t> </a:t>
            </a:r>
          </a:p>
          <a:p>
            <a:pPr marL="0" indent="0">
              <a:buFontTx/>
              <a:buNone/>
            </a:pPr>
            <a:r>
              <a:rPr lang="en-US" sz="1100" b="1" dirty="0"/>
              <a:t> If we look at the Administration $ Governance Standard, it outlines how libraries are run. What the board does, what the director does. Once again, outlined by Colorado Library Law.</a:t>
            </a:r>
          </a:p>
          <a:p>
            <a:pPr marL="158750" indent="0" algn="l">
              <a:buFontTx/>
              <a:buNone/>
            </a:pPr>
            <a:endParaRPr lang="en-US" sz="1600" b="0" i="0" dirty="0">
              <a:solidFill>
                <a:srgbClr val="333333"/>
              </a:solidFill>
              <a:effectLst/>
              <a:latin typeface="SourceSansProRegular"/>
            </a:endParaRPr>
          </a:p>
          <a:p>
            <a:pPr algn="l">
              <a:buFont typeface="Arial" panose="020B0604020202020204" pitchFamily="34" charset="0"/>
              <a:buChar char="•"/>
            </a:pPr>
            <a:r>
              <a:rPr lang="en-US" sz="2800" b="0" i="0" dirty="0">
                <a:solidFill>
                  <a:srgbClr val="333333"/>
                </a:solidFill>
                <a:effectLst/>
                <a:latin typeface="SourceSansProRegular"/>
              </a:rPr>
              <a:t>Administer the library in accordance with state and local codes and ordinances, including Colorado Library Law, C.R.S. § 24-90-109.</a:t>
            </a:r>
          </a:p>
          <a:p>
            <a:pPr algn="l">
              <a:buFont typeface="Arial" panose="020B0604020202020204" pitchFamily="34" charset="0"/>
              <a:buChar char="•"/>
            </a:pPr>
            <a:r>
              <a:rPr lang="en-US" sz="2800" b="0" i="0" dirty="0">
                <a:solidFill>
                  <a:srgbClr val="333333"/>
                </a:solidFill>
                <a:effectLst/>
                <a:latin typeface="SourceSansProRegular"/>
              </a:rPr>
              <a:t>Comply with federal and state laws applicable to libraries, including but not limited to the Americans with Disabilities Act, the Fair Labor Standards Act, Privacy of User Records (C.R.S. § 24-90-119), Colorado data security laws for government entities (C.R.S. §§ 24-73-101 – 24-73-103), Internet Protection in Public Libraries (C.R.S. § 24-90-601, et seq.), and the Science of Reading (C.R.S. § 24-90-121).</a:t>
            </a:r>
          </a:p>
          <a:p>
            <a:pPr marL="158750" indent="0" algn="l">
              <a:buFontTx/>
              <a:buNone/>
            </a:pPr>
            <a:endParaRPr lang="en-US" sz="1600" b="0" i="0" dirty="0">
              <a:solidFill>
                <a:srgbClr val="333333"/>
              </a:solidFill>
              <a:effectLst/>
              <a:latin typeface="SourceSansProRegular"/>
            </a:endParaRPr>
          </a:p>
          <a:p>
            <a:pPr marL="158750" indent="0" algn="l">
              <a:buFontTx/>
              <a:buNone/>
            </a:pPr>
            <a:r>
              <a:rPr lang="en-US" sz="2400" b="0" i="0" dirty="0">
                <a:solidFill>
                  <a:srgbClr val="333333"/>
                </a:solidFill>
                <a:effectLst/>
                <a:latin typeface="SourceSansProRegular"/>
              </a:rPr>
              <a:t>The library director and staff apply practical and acceptable management practices and standards to the daily operations of the library. </a:t>
            </a:r>
            <a:r>
              <a:rPr lang="en-US" sz="2400" b="1" i="0" dirty="0">
                <a:solidFill>
                  <a:srgbClr val="333333"/>
                </a:solidFill>
                <a:effectLst/>
                <a:latin typeface="SourceSansProRegular"/>
              </a:rPr>
              <a:t>These practices are should be clearly defined in a set of policies adopted by the Library Governing Authority, which are made available to the public. </a:t>
            </a:r>
          </a:p>
          <a:p>
            <a:pPr marL="158750" indent="0" algn="l">
              <a:buFontTx/>
              <a:buNone/>
            </a:pPr>
            <a:endParaRPr lang="en-US" sz="2400" b="1" i="0" dirty="0">
              <a:solidFill>
                <a:srgbClr val="333333"/>
              </a:solidFill>
              <a:effectLst/>
              <a:latin typeface="SourceSansProRegular"/>
            </a:endParaRPr>
          </a:p>
          <a:p>
            <a:pPr marL="158750" indent="0" algn="l">
              <a:buFontTx/>
              <a:buNone/>
            </a:pPr>
            <a:r>
              <a:rPr lang="en-US" sz="2400" b="1" i="0" dirty="0">
                <a:solidFill>
                  <a:srgbClr val="333333"/>
                </a:solidFill>
                <a:effectLst/>
                <a:latin typeface="SourceSansProRegular"/>
              </a:rPr>
              <a:t>So, what policies doe your library have related to Privacy and confidentiality?</a:t>
            </a:r>
            <a:endParaRPr lang="en-US" sz="1600" b="1" i="0" dirty="0">
              <a:solidFill>
                <a:srgbClr val="333333"/>
              </a:solidFill>
              <a:effectLst/>
              <a:latin typeface="SourceSansProRegular"/>
            </a:endParaRPr>
          </a:p>
          <a:p>
            <a:pPr marL="0" indent="0">
              <a:buFontTx/>
              <a:buNone/>
            </a:pPr>
            <a:endParaRPr lang="en-US" sz="1100" b="1" dirty="0"/>
          </a:p>
          <a:p>
            <a:pPr marL="0" indent="0">
              <a:buFontTx/>
              <a:buNone/>
            </a:pPr>
            <a:endParaRPr lang="en-US" sz="1100" b="1" dirty="0"/>
          </a:p>
          <a:p>
            <a:pPr marL="0" indent="0">
              <a:buFontTx/>
              <a:buNone/>
            </a:pPr>
            <a:endParaRPr lang="en-US" sz="1100" b="1" dirty="0"/>
          </a:p>
          <a:p>
            <a:pPr marL="0" indent="0">
              <a:buFontTx/>
              <a:buNone/>
            </a:pPr>
            <a:endParaRPr sz="1100" dirty="0"/>
          </a:p>
          <a:p>
            <a:pPr marL="0" indent="0">
              <a:buClr>
                <a:schemeClr val="dk1"/>
              </a:buClr>
              <a:buSzPts val="1110"/>
            </a:pPr>
            <a:endParaRPr sz="1100" dirty="0"/>
          </a:p>
        </p:txBody>
      </p:sp>
      <p:sp>
        <p:nvSpPr>
          <p:cNvPr id="145" name="Google Shape;145;g4866e79d29_0_39: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9</a:t>
            </a:fld>
            <a:endParaRPr dirty="0"/>
          </a:p>
        </p:txBody>
      </p:sp>
    </p:spTree>
    <p:extLst>
      <p:ext uri="{BB962C8B-B14F-4D97-AF65-F5344CB8AC3E}">
        <p14:creationId xmlns:p14="http://schemas.microsoft.com/office/powerpoint/2010/main" val="97495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lvl="0" algn="ctr">
              <a:spcBef>
                <a:spcPts val="480"/>
              </a:spcBef>
              <a:spcAft>
                <a:spcPts val="0"/>
              </a:spcAft>
              <a:buClr>
                <a:srgbClr val="888888"/>
              </a:buClr>
              <a:buSzPts val="3200"/>
              <a:buNone/>
              <a:defRPr>
                <a:solidFill>
                  <a:srgbClr val="888888"/>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lstStyle>
            <a:lvl1pPr marL="342900" lvl="0" indent="-171450" algn="l">
              <a:spcBef>
                <a:spcPts val="300"/>
              </a:spcBef>
              <a:spcAft>
                <a:spcPts val="0"/>
              </a:spcAft>
              <a:buClr>
                <a:srgbClr val="888888"/>
              </a:buClr>
              <a:buSzPts val="2000"/>
              <a:buNone/>
              <a:defRPr sz="1500">
                <a:solidFill>
                  <a:srgbClr val="888888"/>
                </a:solidFill>
              </a:defRPr>
            </a:lvl1pPr>
            <a:lvl2pPr marL="685800" lvl="1" indent="-171450" algn="l">
              <a:spcBef>
                <a:spcPts val="270"/>
              </a:spcBef>
              <a:spcAft>
                <a:spcPts val="0"/>
              </a:spcAft>
              <a:buClr>
                <a:srgbClr val="888888"/>
              </a:buClr>
              <a:buSzPts val="1800"/>
              <a:buNone/>
              <a:defRPr sz="1350">
                <a:solidFill>
                  <a:srgbClr val="888888"/>
                </a:solidFill>
              </a:defRPr>
            </a:lvl2pPr>
            <a:lvl3pPr marL="1028700" lvl="2" indent="-171450" algn="l">
              <a:spcBef>
                <a:spcPts val="240"/>
              </a:spcBef>
              <a:spcAft>
                <a:spcPts val="0"/>
              </a:spcAft>
              <a:buClr>
                <a:srgbClr val="888888"/>
              </a:buClr>
              <a:buSzPts val="1600"/>
              <a:buNone/>
              <a:defRPr sz="1200">
                <a:solidFill>
                  <a:srgbClr val="888888"/>
                </a:solidFill>
              </a:defRPr>
            </a:lvl3pPr>
            <a:lvl4pPr marL="1371600" lvl="3" indent="-171450" algn="l">
              <a:spcBef>
                <a:spcPts val="210"/>
              </a:spcBef>
              <a:spcAft>
                <a:spcPts val="0"/>
              </a:spcAft>
              <a:buClr>
                <a:srgbClr val="888888"/>
              </a:buClr>
              <a:buSzPts val="1400"/>
              <a:buNone/>
              <a:defRPr sz="1050">
                <a:solidFill>
                  <a:srgbClr val="888888"/>
                </a:solidFill>
              </a:defRPr>
            </a:lvl4pPr>
            <a:lvl5pPr marL="1714500" lvl="4" indent="-171450" algn="l">
              <a:spcBef>
                <a:spcPts val="210"/>
              </a:spcBef>
              <a:spcAft>
                <a:spcPts val="0"/>
              </a:spcAft>
              <a:buClr>
                <a:srgbClr val="888888"/>
              </a:buClr>
              <a:buSzPts val="1400"/>
              <a:buNone/>
              <a:defRPr sz="1050">
                <a:solidFill>
                  <a:srgbClr val="888888"/>
                </a:solidFill>
              </a:defRPr>
            </a:lvl5pPr>
            <a:lvl6pPr marL="2057400" lvl="5" indent="-171450" algn="l">
              <a:spcBef>
                <a:spcPts val="210"/>
              </a:spcBef>
              <a:spcAft>
                <a:spcPts val="0"/>
              </a:spcAft>
              <a:buClr>
                <a:srgbClr val="888888"/>
              </a:buClr>
              <a:buSzPts val="1400"/>
              <a:buNone/>
              <a:defRPr sz="1050">
                <a:solidFill>
                  <a:srgbClr val="888888"/>
                </a:solidFill>
              </a:defRPr>
            </a:lvl6pPr>
            <a:lvl7pPr marL="2400300" lvl="6" indent="-171450" algn="l">
              <a:spcBef>
                <a:spcPts val="210"/>
              </a:spcBef>
              <a:spcAft>
                <a:spcPts val="0"/>
              </a:spcAft>
              <a:buClr>
                <a:srgbClr val="888888"/>
              </a:buClr>
              <a:buSzPts val="1400"/>
              <a:buNone/>
              <a:defRPr sz="1050">
                <a:solidFill>
                  <a:srgbClr val="888888"/>
                </a:solidFill>
              </a:defRPr>
            </a:lvl7pPr>
            <a:lvl8pPr marL="2743200" lvl="7" indent="-171450" algn="l">
              <a:spcBef>
                <a:spcPts val="210"/>
              </a:spcBef>
              <a:spcAft>
                <a:spcPts val="0"/>
              </a:spcAft>
              <a:buClr>
                <a:srgbClr val="888888"/>
              </a:buClr>
              <a:buSzPts val="1400"/>
              <a:buNone/>
              <a:defRPr sz="1050">
                <a:solidFill>
                  <a:srgbClr val="888888"/>
                </a:solidFill>
              </a:defRPr>
            </a:lvl8pPr>
            <a:lvl9pPr marL="3086100" lvl="8" indent="-171450" algn="l">
              <a:spcBef>
                <a:spcPts val="210"/>
              </a:spcBef>
              <a:spcAft>
                <a:spcPts val="0"/>
              </a:spcAft>
              <a:buClr>
                <a:srgbClr val="888888"/>
              </a:buClr>
              <a:buSzPts val="1400"/>
              <a:buNone/>
              <a:defRPr sz="1050">
                <a:solidFill>
                  <a:srgbClr val="888888"/>
                </a:solidFill>
              </a:defRPr>
            </a:lvl9pPr>
          </a:lstStyle>
          <a:p>
            <a:endParaRPr/>
          </a:p>
        </p:txBody>
      </p:sp>
      <p:sp>
        <p:nvSpPr>
          <p:cNvPr id="39" name="Google Shape;39;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45" name="Google Shape;45;p7"/>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46" name="Google Shape;46;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52" name="Google Shape;52;p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53" name="Google Shape;53;p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54" name="Google Shape;54;p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Char char="–"/>
              <a:defRPr sz="2100"/>
            </a:lvl2pPr>
            <a:lvl3pPr marL="1028700" lvl="2" indent="-285750" algn="l">
              <a:spcBef>
                <a:spcPts val="360"/>
              </a:spcBef>
              <a:spcAft>
                <a:spcPts val="0"/>
              </a:spcAft>
              <a:buClr>
                <a:schemeClr val="dk1"/>
              </a:buClr>
              <a:buSzPts val="2400"/>
              <a:buChar char="•"/>
              <a:defRPr sz="1800"/>
            </a:lvl3pPr>
            <a:lvl4pPr marL="1371600" lvl="3" indent="-266700" algn="l">
              <a:spcBef>
                <a:spcPts val="300"/>
              </a:spcBef>
              <a:spcAft>
                <a:spcPts val="0"/>
              </a:spcAft>
              <a:buClr>
                <a:schemeClr val="dk1"/>
              </a:buClr>
              <a:buSzPts val="2000"/>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740863" y="414619"/>
            <a:ext cx="5829300" cy="1102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5400" b="1" dirty="0">
                <a:solidFill>
                  <a:schemeClr val="lt1"/>
                </a:solidFill>
              </a:rPr>
              <a:t>Sticky Situations</a:t>
            </a:r>
            <a:endParaRPr sz="5400" b="1" dirty="0">
              <a:solidFill>
                <a:schemeClr val="lt1"/>
              </a:solidFill>
            </a:endParaRPr>
          </a:p>
        </p:txBody>
      </p:sp>
      <p:sp>
        <p:nvSpPr>
          <p:cNvPr id="90" name="Google Shape;90;p13"/>
          <p:cNvSpPr txBox="1">
            <a:spLocks noGrp="1"/>
          </p:cNvSpPr>
          <p:nvPr>
            <p:ph type="subTitle" idx="1"/>
          </p:nvPr>
        </p:nvSpPr>
        <p:spPr>
          <a:xfrm>
            <a:off x="2255213" y="1856719"/>
            <a:ext cx="4800600" cy="1857375"/>
          </a:xfrm>
          <a:prstGeom prst="rect">
            <a:avLst/>
          </a:prstGeom>
        </p:spPr>
        <p:txBody>
          <a:bodyPr spcFirstLastPara="1" wrap="square" lIns="68569" tIns="34275" rIns="68569" bIns="34275" anchor="t" anchorCtr="0">
            <a:noAutofit/>
          </a:bodyPr>
          <a:lstStyle/>
          <a:p>
            <a:pPr marL="0" lvl="0" indent="0" algn="ctr" rtl="0">
              <a:spcBef>
                <a:spcPts val="480"/>
              </a:spcBef>
              <a:spcAft>
                <a:spcPts val="0"/>
              </a:spcAft>
              <a:buNone/>
            </a:pPr>
            <a:r>
              <a:rPr lang="en-US" sz="4000" dirty="0"/>
              <a:t>Patron Privacy and Customer Service</a:t>
            </a:r>
            <a:endParaRPr sz="4000" dirty="0"/>
          </a:p>
          <a:p>
            <a:pPr marL="0" lvl="0" indent="0" algn="ctr" rtl="0">
              <a:spcBef>
                <a:spcPts val="480"/>
              </a:spcBef>
              <a:spcAft>
                <a:spcPts val="0"/>
              </a:spcAft>
              <a:buNone/>
            </a:pPr>
            <a:r>
              <a:rPr lang="en-US" dirty="0"/>
              <a:t>Christine Kreger</a:t>
            </a:r>
            <a:endParaRPr dirty="0"/>
          </a:p>
          <a:p>
            <a:pPr marL="0" lvl="0" indent="0" algn="l" rtl="0">
              <a:spcBef>
                <a:spcPts val="480"/>
              </a:spcBef>
              <a:spcAft>
                <a:spcPts val="0"/>
              </a:spcAft>
              <a:buNone/>
            </a:pPr>
            <a:endParaRPr dirty="0"/>
          </a:p>
        </p:txBody>
      </p:sp>
      <p:pic>
        <p:nvPicPr>
          <p:cNvPr id="91" name="Google Shape;91;p13" descr="Colorado State Library Logo"/>
          <p:cNvPicPr preferRelativeResize="0"/>
          <p:nvPr/>
        </p:nvPicPr>
        <p:blipFill>
          <a:blip r:embed="rId3">
            <a:alphaModFix/>
          </a:blip>
          <a:stretch>
            <a:fillRect/>
          </a:stretch>
        </p:blipFill>
        <p:spPr>
          <a:xfrm>
            <a:off x="2455650" y="4053694"/>
            <a:ext cx="4144070" cy="968531"/>
          </a:xfrm>
          <a:prstGeom prst="rect">
            <a:avLst/>
          </a:prstGeom>
          <a:noFill/>
          <a:ln>
            <a:noFill/>
          </a:ln>
        </p:spPr>
      </p:pic>
    </p:spTree>
    <p:extLst>
      <p:ext uri="{BB962C8B-B14F-4D97-AF65-F5344CB8AC3E}">
        <p14:creationId xmlns:p14="http://schemas.microsoft.com/office/powerpoint/2010/main" val="200767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457199" y="-954330"/>
            <a:ext cx="8229600" cy="857250"/>
          </a:xfrm>
          <a:prstGeom prst="rect">
            <a:avLst/>
          </a:prstGeom>
        </p:spPr>
        <p:txBody>
          <a:bodyPr spcFirstLastPara="1" vert="horz" lIns="68580" tIns="34290" rIns="68580" bIns="34290" rtlCol="0" anchor="ctr" anchorCtr="0">
            <a:normAutofit/>
          </a:bodyPr>
          <a:lstStyle/>
          <a:p>
            <a:pPr marL="0" lvl="0" indent="0" algn="l">
              <a:lnSpc>
                <a:spcPct val="90000"/>
              </a:lnSpc>
              <a:spcBef>
                <a:spcPct val="0"/>
              </a:spcBef>
              <a:spcAft>
                <a:spcPts val="0"/>
              </a:spcAft>
              <a:buClr>
                <a:schemeClr val="lt1"/>
              </a:buClr>
              <a:buSzPts val="4400"/>
            </a:pPr>
            <a:r>
              <a:rPr lang="en-US" sz="2625" b="1" kern="1200" dirty="0">
                <a:solidFill>
                  <a:schemeClr val="tx1"/>
                </a:solidFill>
                <a:latin typeface="+mj-lt"/>
                <a:ea typeface="+mj-ea"/>
                <a:cs typeface="+mj-cs"/>
              </a:rPr>
              <a:t>Library Policies</a:t>
            </a:r>
          </a:p>
        </p:txBody>
      </p:sp>
      <p:sp>
        <p:nvSpPr>
          <p:cNvPr id="8" name="TextBox 7">
            <a:extLst>
              <a:ext uri="{FF2B5EF4-FFF2-40B4-BE49-F238E27FC236}">
                <a16:creationId xmlns:a16="http://schemas.microsoft.com/office/drawing/2014/main" id="{A2D2D37C-A555-533F-435F-53FCF061D396}"/>
              </a:ext>
            </a:extLst>
          </p:cNvPr>
          <p:cNvSpPr txBox="1"/>
          <p:nvPr/>
        </p:nvSpPr>
        <p:spPr>
          <a:xfrm>
            <a:off x="1143000" y="4830976"/>
            <a:ext cx="6861494" cy="215444"/>
          </a:xfrm>
          <a:prstGeom prst="rect">
            <a:avLst/>
          </a:prstGeom>
          <a:noFill/>
        </p:spPr>
        <p:txBody>
          <a:bodyPr wrap="square" rtlCol="0">
            <a:spAutoFit/>
          </a:bodyPr>
          <a:lstStyle/>
          <a:p>
            <a:pPr algn="ctr"/>
            <a:r>
              <a:rPr lang="en-US" sz="800" dirty="0">
                <a:solidFill>
                  <a:schemeClr val="tx1"/>
                </a:solidFill>
              </a:rPr>
              <a:t>https://www.library.littletonco.gov/About-Us/Library-Information/Policies/Patron-Privacy-Policy</a:t>
            </a:r>
          </a:p>
        </p:txBody>
      </p:sp>
      <p:pic>
        <p:nvPicPr>
          <p:cNvPr id="15" name="Picture 14" descr="Screenshot of the Bemis Public Library's Paton Privacy Policy">
            <a:extLst>
              <a:ext uri="{FF2B5EF4-FFF2-40B4-BE49-F238E27FC236}">
                <a16:creationId xmlns:a16="http://schemas.microsoft.com/office/drawing/2014/main" id="{5FEE0FD3-7C31-3DBB-EB31-ECEC3AB0F22B}"/>
              </a:ext>
            </a:extLst>
          </p:cNvPr>
          <p:cNvPicPr>
            <a:picLocks noChangeAspect="1"/>
          </p:cNvPicPr>
          <p:nvPr/>
        </p:nvPicPr>
        <p:blipFill>
          <a:blip r:embed="rId3"/>
          <a:stretch>
            <a:fillRect/>
          </a:stretch>
        </p:blipFill>
        <p:spPr>
          <a:xfrm>
            <a:off x="671866" y="0"/>
            <a:ext cx="7800267" cy="4830976"/>
          </a:xfrm>
          <a:prstGeom prst="rect">
            <a:avLst/>
          </a:prstGeom>
        </p:spPr>
      </p:pic>
    </p:spTree>
    <p:extLst>
      <p:ext uri="{BB962C8B-B14F-4D97-AF65-F5344CB8AC3E}">
        <p14:creationId xmlns:p14="http://schemas.microsoft.com/office/powerpoint/2010/main" val="144995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67" name="Google Shape;167;p22" descr="A man holding a pen and a book"/>
          <p:cNvPicPr preferRelativeResize="0"/>
          <p:nvPr/>
        </p:nvPicPr>
        <p:blipFill rotWithShape="1">
          <a:blip r:embed="rId3"/>
          <a:srcRect t="12239" b="12239"/>
          <a:stretch/>
        </p:blipFill>
        <p:spPr>
          <a:xfrm>
            <a:off x="3454947" y="7"/>
            <a:ext cx="4546054" cy="5143493"/>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p:spPr>
      </p:pic>
      <p:sp useBgFill="1">
        <p:nvSpPr>
          <p:cNvPr id="179" name="Freeform: Shape 178">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2789464" cy="51435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81" name="Freeform: Shape 180">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2783749" cy="51435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Google Shape;166;p22"/>
          <p:cNvSpPr txBox="1">
            <a:spLocks noGrp="1"/>
          </p:cNvSpPr>
          <p:nvPr>
            <p:ph type="title"/>
          </p:nvPr>
        </p:nvSpPr>
        <p:spPr>
          <a:xfrm>
            <a:off x="1411864" y="841772"/>
            <a:ext cx="2263140" cy="2403101"/>
          </a:xfrm>
          <a:prstGeom prst="rect">
            <a:avLst/>
          </a:prstGeom>
        </p:spPr>
        <p:txBody>
          <a:bodyPr spcFirstLastPara="1" vert="horz" lIns="68580" tIns="34290" rIns="68580" bIns="34290" rtlCol="0" anchor="b" anchorCtr="0">
            <a:normAutofit/>
          </a:bodyPr>
          <a:lstStyle/>
          <a:p>
            <a:pPr marL="0" lvl="0" indent="0" algn="l">
              <a:lnSpc>
                <a:spcPct val="90000"/>
              </a:lnSpc>
              <a:spcBef>
                <a:spcPct val="0"/>
              </a:spcBef>
              <a:spcAft>
                <a:spcPts val="0"/>
              </a:spcAft>
              <a:buClr>
                <a:schemeClr val="lt1"/>
              </a:buClr>
              <a:buSzPts val="4400"/>
            </a:pPr>
            <a:r>
              <a:rPr lang="en-US" sz="3150" b="1" kern="1200" dirty="0">
                <a:solidFill>
                  <a:schemeClr val="tx1"/>
                </a:solidFill>
                <a:latin typeface="+mj-lt"/>
                <a:ea typeface="+mj-ea"/>
                <a:cs typeface="+mj-cs"/>
              </a:rPr>
              <a:t>Once Upon a Time...</a:t>
            </a:r>
          </a:p>
        </p:txBody>
      </p:sp>
      <p:sp>
        <p:nvSpPr>
          <p:cNvPr id="183" name="Rectangle 1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56740" y="326101"/>
            <a:ext cx="109728" cy="396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5" name="Rectangle 1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578" y="3410190"/>
            <a:ext cx="22631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0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Title 1">
            <a:extLst>
              <a:ext uri="{FF2B5EF4-FFF2-40B4-BE49-F238E27FC236}">
                <a16:creationId xmlns:a16="http://schemas.microsoft.com/office/drawing/2014/main" id="{D9C6DC4A-CA98-4972-F61E-19CCCAFECDD9}"/>
              </a:ext>
            </a:extLst>
          </p:cNvPr>
          <p:cNvSpPr>
            <a:spLocks noGrp="1"/>
          </p:cNvSpPr>
          <p:nvPr>
            <p:ph type="title" idx="4294967295"/>
          </p:nvPr>
        </p:nvSpPr>
        <p:spPr>
          <a:xfrm>
            <a:off x="485776" y="-857250"/>
            <a:ext cx="8229600" cy="857250"/>
          </a:xfrm>
        </p:spPr>
        <p:txBody>
          <a:bodyPr/>
          <a:lstStyle/>
          <a:p>
            <a:r>
              <a:rPr lang="en-US" dirty="0"/>
              <a:t>Natural</a:t>
            </a:r>
            <a:r>
              <a:rPr lang="en-US" baseline="0" dirty="0"/>
              <a:t> Tension</a:t>
            </a:r>
            <a:endParaRPr lang="en-US" dirty="0"/>
          </a:p>
        </p:txBody>
      </p:sp>
      <p:pic>
        <p:nvPicPr>
          <p:cNvPr id="173" name="Google Shape;173;p23" descr="Boxes with the words Values, Ethics, Laws, Policies, and Customer Service lined up horizontally with a double sided red arrow showing alignment across all."/>
          <p:cNvPicPr preferRelativeResize="0"/>
          <p:nvPr/>
        </p:nvPicPr>
        <p:blipFill>
          <a:blip r:embed="rId3">
            <a:alphaModFix/>
          </a:blip>
          <a:stretch>
            <a:fillRect/>
          </a:stretch>
        </p:blipFill>
        <p:spPr>
          <a:xfrm>
            <a:off x="1486819" y="161888"/>
            <a:ext cx="6339170" cy="3869494"/>
          </a:xfrm>
          <a:prstGeom prst="rect">
            <a:avLst/>
          </a:prstGeom>
          <a:noFill/>
          <a:ln>
            <a:noFill/>
          </a:ln>
        </p:spPr>
      </p:pic>
      <p:pic>
        <p:nvPicPr>
          <p:cNvPr id="174" name="Google Shape;174;p23" descr="A quote from Libraries: Ab American Value which read: &quot;Change is constant, but these principles transcend change and endure in a dynamic technological, social and political environment.&quot;"/>
          <p:cNvPicPr preferRelativeResize="0"/>
          <p:nvPr/>
        </p:nvPicPr>
        <p:blipFill>
          <a:blip r:embed="rId4">
            <a:alphaModFix/>
          </a:blip>
          <a:stretch>
            <a:fillRect/>
          </a:stretch>
        </p:blipFill>
        <p:spPr>
          <a:xfrm>
            <a:off x="1375173" y="3538210"/>
            <a:ext cx="6450806" cy="1493044"/>
          </a:xfrm>
          <a:prstGeom prst="rect">
            <a:avLst/>
          </a:prstGeom>
          <a:noFill/>
          <a:ln>
            <a:noFill/>
          </a:ln>
        </p:spPr>
      </p:pic>
      <p:sp>
        <p:nvSpPr>
          <p:cNvPr id="175" name="Google Shape;175;p23">
            <a:extLst>
              <a:ext uri="{C183D7F6-B498-43B3-948B-1728B52AA6E4}">
                <adec:decorative xmlns:adec="http://schemas.microsoft.com/office/drawing/2017/decorative" val="1"/>
              </a:ext>
            </a:extLst>
          </p:cNvPr>
          <p:cNvSpPr/>
          <p:nvPr/>
        </p:nvSpPr>
        <p:spPr>
          <a:xfrm>
            <a:off x="2083031" y="2513456"/>
            <a:ext cx="5298975" cy="259200"/>
          </a:xfrm>
          <a:prstGeom prst="leftRightArrow">
            <a:avLst>
              <a:gd name="adj1" fmla="val 50000"/>
              <a:gd name="adj2" fmla="val 50000"/>
            </a:avLst>
          </a:prstGeom>
          <a:solidFill>
            <a:srgbClr val="CC0000"/>
          </a:solidFill>
          <a:ln w="9525" cap="flat" cmpd="sng">
            <a:solidFill>
              <a:srgbClr val="660000"/>
            </a:solidFill>
            <a:prstDash val="solid"/>
            <a:round/>
            <a:headEnd type="none" w="sm" len="sm"/>
            <a:tailEnd type="none" w="sm" len="sm"/>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p>
        </p:txBody>
      </p:sp>
    </p:spTree>
    <p:extLst>
      <p:ext uri="{BB962C8B-B14F-4D97-AF65-F5344CB8AC3E}">
        <p14:creationId xmlns:p14="http://schemas.microsoft.com/office/powerpoint/2010/main" val="7051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100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a:spLocks noGrp="1"/>
          </p:cNvSpPr>
          <p:nvPr>
            <p:ph type="title" idx="4294967295"/>
          </p:nvPr>
        </p:nvSpPr>
        <p:spPr>
          <a:xfrm>
            <a:off x="1428750" y="742950"/>
            <a:ext cx="3371850" cy="30861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a:effectLst/>
        </p:spPr>
        <p:txBody>
          <a:bodyPr rot="0" spcFirstLastPara="1" vertOverflow="overflow" horzOverflow="overflow" vert="horz" wrap="square" lIns="68569" tIns="34275" rIns="68569"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chemeClr val="lt1"/>
                </a:solidFill>
                <a:effectLst/>
                <a:uLnTx/>
                <a:uFillTx/>
                <a:latin typeface="Calibri"/>
                <a:ea typeface="Calibri"/>
                <a:cs typeface="Calibri"/>
                <a:sym typeface="Calibri"/>
              </a:rPr>
              <a:t>Scenarios</a:t>
            </a:r>
          </a:p>
        </p:txBody>
      </p:sp>
      <p:sp>
        <p:nvSpPr>
          <p:cNvPr id="183" name="Google Shape;183;p24">
            <a:extLst>
              <a:ext uri="{C183D7F6-B498-43B3-948B-1728B52AA6E4}">
                <adec:decorative xmlns:adec="http://schemas.microsoft.com/office/drawing/2017/decorative" val="1"/>
              </a:ext>
            </a:extLst>
          </p:cNvPr>
          <p:cNvSpPr/>
          <p:nvPr/>
        </p:nvSpPr>
        <p:spPr>
          <a:xfrm>
            <a:off x="4972050" y="4000500"/>
            <a:ext cx="800100" cy="914400"/>
          </a:xfrm>
          <a:prstGeom prst="flowChartExtract">
            <a:avLst/>
          </a:prstGeom>
          <a:solidFill>
            <a:schemeClr val="accent1"/>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
        <p:nvSpPr>
          <p:cNvPr id="184" name="Google Shape;184;p24">
            <a:extLst>
              <a:ext uri="{C183D7F6-B498-43B3-948B-1728B52AA6E4}">
                <adec:decorative xmlns:adec="http://schemas.microsoft.com/office/drawing/2017/decorative" val="1"/>
              </a:ext>
            </a:extLst>
          </p:cNvPr>
          <p:cNvSpPr/>
          <p:nvPr/>
        </p:nvSpPr>
        <p:spPr>
          <a:xfrm>
            <a:off x="6172200" y="4000500"/>
            <a:ext cx="800100" cy="914400"/>
          </a:xfrm>
          <a:prstGeom prst="flowChartExtract">
            <a:avLst/>
          </a:prstGeom>
          <a:solidFill>
            <a:schemeClr val="accent1"/>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
        <p:nvSpPr>
          <p:cNvPr id="185" name="Google Shape;185;p24">
            <a:extLst>
              <a:ext uri="{C183D7F6-B498-43B3-948B-1728B52AA6E4}">
                <adec:decorative xmlns:adec="http://schemas.microsoft.com/office/drawing/2017/decorative" val="1"/>
              </a:ext>
            </a:extLst>
          </p:cNvPr>
          <p:cNvSpPr/>
          <p:nvPr/>
        </p:nvSpPr>
        <p:spPr>
          <a:xfrm>
            <a:off x="5143500" y="3657600"/>
            <a:ext cx="457200" cy="51435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
        <p:nvSpPr>
          <p:cNvPr id="186" name="Google Shape;186;p24">
            <a:extLst>
              <a:ext uri="{C183D7F6-B498-43B3-948B-1728B52AA6E4}">
                <adec:decorative xmlns:adec="http://schemas.microsoft.com/office/drawing/2017/decorative" val="1"/>
              </a:ext>
            </a:extLst>
          </p:cNvPr>
          <p:cNvSpPr/>
          <p:nvPr/>
        </p:nvSpPr>
        <p:spPr>
          <a:xfrm>
            <a:off x="6343650" y="3600450"/>
            <a:ext cx="457200" cy="51435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
        <p:nvSpPr>
          <p:cNvPr id="187" name="Google Shape;187;p24">
            <a:extLst>
              <a:ext uri="{C183D7F6-B498-43B3-948B-1728B52AA6E4}">
                <adec:decorative xmlns:adec="http://schemas.microsoft.com/office/drawing/2017/decorative" val="1"/>
              </a:ext>
            </a:extLst>
          </p:cNvPr>
          <p:cNvSpPr/>
          <p:nvPr/>
        </p:nvSpPr>
        <p:spPr>
          <a:xfrm>
            <a:off x="5486400" y="3143250"/>
            <a:ext cx="685800" cy="459486"/>
          </a:xfrm>
          <a:prstGeom prst="cloudCallout">
            <a:avLst>
              <a:gd name="adj1" fmla="val -20833"/>
              <a:gd name="adj2" fmla="val 62500"/>
            </a:avLst>
          </a:prstGeom>
          <a:solidFill>
            <a:schemeClr val="accent1"/>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
        <p:nvSpPr>
          <p:cNvPr id="188" name="Google Shape;188;p24">
            <a:extLst>
              <a:ext uri="{C183D7F6-B498-43B3-948B-1728B52AA6E4}">
                <adec:decorative xmlns:adec="http://schemas.microsoft.com/office/drawing/2017/decorative" val="1"/>
              </a:ext>
            </a:extLst>
          </p:cNvPr>
          <p:cNvSpPr/>
          <p:nvPr/>
        </p:nvSpPr>
        <p:spPr>
          <a:xfrm>
            <a:off x="6629400" y="3086100"/>
            <a:ext cx="685800" cy="459486"/>
          </a:xfrm>
          <a:prstGeom prst="cloudCallout">
            <a:avLst>
              <a:gd name="adj1" fmla="val -20833"/>
              <a:gd name="adj2" fmla="val 62500"/>
            </a:avLst>
          </a:prstGeom>
          <a:solidFill>
            <a:schemeClr val="accent1"/>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9675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1</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p:txBody>
          <a:bodyPr/>
          <a:lstStyle/>
          <a:p>
            <a:pPr marL="85725" indent="0">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between helping patrons on the floor, you overhear two staff members talking about a patron near the circulation desk. “He is a bit creepy! I bet he lives alone. He is just so awkward!” The other staff member responds by laughing, “I know, I helped him check out some items last week, and he was checking out books on dating and how to find your soulmate!”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2" name="TextBox 1">
            <a:extLst>
              <a:ext uri="{FF2B5EF4-FFF2-40B4-BE49-F238E27FC236}">
                <a16:creationId xmlns:a16="http://schemas.microsoft.com/office/drawing/2014/main" id="{46692F4E-E20A-83B3-0099-E61E63E7DD9E}"/>
              </a:ext>
            </a:extLst>
          </p:cNvPr>
          <p:cNvSpPr txBox="1"/>
          <p:nvPr/>
        </p:nvSpPr>
        <p:spPr>
          <a:xfrm>
            <a:off x="392811" y="4469935"/>
            <a:ext cx="8555547" cy="523220"/>
          </a:xfrm>
          <a:prstGeom prst="rect">
            <a:avLst/>
          </a:prstGeom>
          <a:noFill/>
        </p:spPr>
        <p:txBody>
          <a:bodyPr wrap="none" rtlCol="0">
            <a:spAutoFit/>
          </a:bodyPr>
          <a:lstStyle/>
          <a:p>
            <a:r>
              <a:rPr lang="en-US" sz="2800" b="1">
                <a:solidFill>
                  <a:srgbClr val="0070C0"/>
                </a:solidFill>
                <a:latin typeface="Calibri" panose="020F0502020204030204" pitchFamily="34" charset="0"/>
                <a:ea typeface="Calibri" panose="020F0502020204030204" pitchFamily="34" charset="0"/>
                <a:cs typeface="Calibri" panose="020F0502020204030204" pitchFamily="34" charset="0"/>
              </a:rPr>
              <a:t>What makes </a:t>
            </a: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this situation sticky? Where is the tension?</a:t>
            </a:r>
          </a:p>
        </p:txBody>
      </p:sp>
    </p:spTree>
    <p:extLst>
      <p:ext uri="{BB962C8B-B14F-4D97-AF65-F5344CB8AC3E}">
        <p14:creationId xmlns:p14="http://schemas.microsoft.com/office/powerpoint/2010/main" val="5618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1170758"/>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1 – What should you do?</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a:xfrm>
            <a:off x="457200" y="1376737"/>
            <a:ext cx="8229600" cy="3394472"/>
          </a:xfrm>
        </p:spPr>
        <p:txBody>
          <a:bodyPr/>
          <a:lstStyle/>
          <a:p>
            <a:pPr marL="85725" indent="0">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between helping patrons on the floor, you overhear two staff members talking about a patron near the circulation desk. “He is a bit creepy! I bet he lives alone. He is just so awkward!” The other staff member responds by laughing, “I know, I helped him check out some items last week, and he was checking out books on dating and how to find your soulmate!”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4" name="TextBox 3">
            <a:extLst>
              <a:ext uri="{FF2B5EF4-FFF2-40B4-BE49-F238E27FC236}">
                <a16:creationId xmlns:a16="http://schemas.microsoft.com/office/drawing/2014/main" id="{31018C74-5E31-147A-1D5A-66B63BCE2C7C}"/>
              </a:ext>
            </a:extLst>
          </p:cNvPr>
          <p:cNvSpPr txBox="1"/>
          <p:nvPr/>
        </p:nvSpPr>
        <p:spPr>
          <a:xfrm>
            <a:off x="1213548" y="4481871"/>
            <a:ext cx="6716903" cy="523220"/>
          </a:xfrm>
          <a:prstGeom prst="rect">
            <a:avLst/>
          </a:prstGeom>
          <a:noFill/>
        </p:spPr>
        <p:txBody>
          <a:bodyPr wrap="none" rtlCol="0">
            <a:spAutoFit/>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What should you do? What should you say?</a:t>
            </a:r>
          </a:p>
        </p:txBody>
      </p:sp>
    </p:spTree>
    <p:extLst>
      <p:ext uri="{BB962C8B-B14F-4D97-AF65-F5344CB8AC3E}">
        <p14:creationId xmlns:p14="http://schemas.microsoft.com/office/powerpoint/2010/main" val="331373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1 – Checkout </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p:txBody>
          <a:bodyPr/>
          <a:lstStyle/>
          <a:p>
            <a:pPr marL="85725" indent="0">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between helping patrons on the floor, you overhear two staff members talking about a patron near the circulation desk. “He is a bit creepy! I bet he lives alone. He is just so awkward!” The other staff member responds by laughing, “I know, I helped him check out some items last week, and he was checking out books on dating and how to find your soulmate!”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4" name="TextBox 3">
            <a:extLst>
              <a:ext uri="{FF2B5EF4-FFF2-40B4-BE49-F238E27FC236}">
                <a16:creationId xmlns:a16="http://schemas.microsoft.com/office/drawing/2014/main" id="{31018C74-5E31-147A-1D5A-66B63BCE2C7C}"/>
              </a:ext>
            </a:extLst>
          </p:cNvPr>
          <p:cNvSpPr txBox="1"/>
          <p:nvPr/>
        </p:nvSpPr>
        <p:spPr>
          <a:xfrm>
            <a:off x="618566" y="4404618"/>
            <a:ext cx="8250977" cy="532903"/>
          </a:xfrm>
          <a:prstGeom prst="rect">
            <a:avLst/>
          </a:prstGeom>
          <a:noFill/>
        </p:spPr>
        <p:txBody>
          <a:bodyPr wrap="none" rtlCol="0">
            <a:spAutoFit/>
          </a:bodyPr>
          <a:lstStyle/>
          <a:p>
            <a:pPr marR="0" lvl="0" fontAlgn="base">
              <a:lnSpc>
                <a:spcPct val="107000"/>
              </a:lnSpc>
              <a:spcBef>
                <a:spcPts val="0"/>
              </a:spcBef>
              <a:spcAft>
                <a:spcPts val="0"/>
              </a:spcAft>
              <a:buSzPts val="1000"/>
              <a:tabLst>
                <a:tab pos="457200" algn="l"/>
              </a:tabLst>
            </a:pP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The staff are talking near the self-checkout machines. </a:t>
            </a:r>
          </a:p>
        </p:txBody>
      </p:sp>
    </p:spTree>
    <p:extLst>
      <p:ext uri="{BB962C8B-B14F-4D97-AF65-F5344CB8AC3E}">
        <p14:creationId xmlns:p14="http://schemas.microsoft.com/office/powerpoint/2010/main" val="204800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1 - Complaint</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p:txBody>
          <a:bodyPr/>
          <a:lstStyle/>
          <a:p>
            <a:pPr marL="85725" indent="0">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between helping patrons on the floor, you overhear two staff members talking about a patron near the circulation desk. “He is a bit creepy! I bet he lives alone. He is just so awkward!” The other staff member responds by laughing, “I know, I helped him check out some items last week, and he was checking out books on dating and how to find your soulmate!”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4" name="TextBox 3">
            <a:extLst>
              <a:ext uri="{FF2B5EF4-FFF2-40B4-BE49-F238E27FC236}">
                <a16:creationId xmlns:a16="http://schemas.microsoft.com/office/drawing/2014/main" id="{31018C74-5E31-147A-1D5A-66B63BCE2C7C}"/>
              </a:ext>
            </a:extLst>
          </p:cNvPr>
          <p:cNvSpPr txBox="1"/>
          <p:nvPr/>
        </p:nvSpPr>
        <p:spPr>
          <a:xfrm>
            <a:off x="785546" y="4254491"/>
            <a:ext cx="7744428" cy="954107"/>
          </a:xfrm>
          <a:prstGeom prst="rect">
            <a:avLst/>
          </a:prstGeom>
          <a:noFill/>
        </p:spPr>
        <p:txBody>
          <a:bodyPr wrap="none" rtlCol="0">
            <a:spAutoFit/>
          </a:bodyPr>
          <a:lstStyle/>
          <a:p>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 mother complains that her child saw this patron </a:t>
            </a:r>
          </a:p>
          <a:p>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looking at pornography on the computer. </a:t>
            </a:r>
            <a:endPar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901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2</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p:txBody>
          <a:bodyPr/>
          <a:lstStyle/>
          <a:p>
            <a:pPr marL="85725" indent="0">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patron wants to know what is checked out on his wife’s card so that he can return the items while she is out of town.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2" name="TextBox 1">
            <a:extLst>
              <a:ext uri="{FF2B5EF4-FFF2-40B4-BE49-F238E27FC236}">
                <a16:creationId xmlns:a16="http://schemas.microsoft.com/office/drawing/2014/main" id="{3AA48E92-8962-6DBD-9095-D78D38C892EB}"/>
              </a:ext>
            </a:extLst>
          </p:cNvPr>
          <p:cNvSpPr txBox="1"/>
          <p:nvPr/>
        </p:nvSpPr>
        <p:spPr>
          <a:xfrm>
            <a:off x="392811" y="4469935"/>
            <a:ext cx="8555547" cy="523220"/>
          </a:xfrm>
          <a:prstGeom prst="rect">
            <a:avLst/>
          </a:prstGeom>
          <a:noFill/>
        </p:spPr>
        <p:txBody>
          <a:bodyPr wrap="none" rtlCol="0">
            <a:spAutoFit/>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What makes this situation sticky? Where is the tension?</a:t>
            </a:r>
          </a:p>
        </p:txBody>
      </p:sp>
    </p:spTree>
    <p:extLst>
      <p:ext uri="{BB962C8B-B14F-4D97-AF65-F5344CB8AC3E}">
        <p14:creationId xmlns:p14="http://schemas.microsoft.com/office/powerpoint/2010/main" val="15662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8"/>
            <a:ext cx="6305710" cy="1337393"/>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2 – What should you do?</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a:xfrm>
            <a:off x="457200" y="1543371"/>
            <a:ext cx="8229600" cy="2426627"/>
          </a:xfrm>
        </p:spPr>
        <p:txBody>
          <a:bodyPr/>
          <a:lstStyle/>
          <a:p>
            <a:pPr marL="85725" indent="0">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patron wants to know what is checked out on his wife’s card so that he can return the items while she is out of town.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2" name="TextBox 1">
            <a:extLst>
              <a:ext uri="{FF2B5EF4-FFF2-40B4-BE49-F238E27FC236}">
                <a16:creationId xmlns:a16="http://schemas.microsoft.com/office/drawing/2014/main" id="{3AA48E92-8962-6DBD-9095-D78D38C892EB}"/>
              </a:ext>
            </a:extLst>
          </p:cNvPr>
          <p:cNvSpPr txBox="1"/>
          <p:nvPr/>
        </p:nvSpPr>
        <p:spPr>
          <a:xfrm>
            <a:off x="1213548" y="4328171"/>
            <a:ext cx="6716903" cy="532903"/>
          </a:xfrm>
          <a:prstGeom prst="rect">
            <a:avLst/>
          </a:prstGeom>
          <a:noFill/>
        </p:spPr>
        <p:txBody>
          <a:bodyPr wrap="none" rtlCol="0">
            <a:spAutoFit/>
          </a:bodyPr>
          <a:lstStyle/>
          <a:p>
            <a:pPr lvl="0" fontAlgn="base">
              <a:lnSpc>
                <a:spcPct val="107000"/>
              </a:lnSpc>
              <a:buSzPts val="1000"/>
              <a:tabLst>
                <a:tab pos="457200" algn="l"/>
              </a:tabLst>
            </a:pPr>
            <a:r>
              <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What should you do? What should you say?</a:t>
            </a:r>
          </a:p>
        </p:txBody>
      </p:sp>
    </p:spTree>
    <p:extLst>
      <p:ext uri="{BB962C8B-B14F-4D97-AF65-F5344CB8AC3E}">
        <p14:creationId xmlns:p14="http://schemas.microsoft.com/office/powerpoint/2010/main" val="287273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a:extLst>
              <a:ext uri="{FF2B5EF4-FFF2-40B4-BE49-F238E27FC236}">
                <a16:creationId xmlns:a16="http://schemas.microsoft.com/office/drawing/2014/main" id="{53B096A9-A749-A2D1-3E11-FE5EBA65784E}"/>
              </a:ext>
            </a:extLst>
          </p:cNvPr>
          <p:cNvSpPr>
            <a:spLocks noGrp="1"/>
          </p:cNvSpPr>
          <p:nvPr>
            <p:ph type="title"/>
          </p:nvPr>
        </p:nvSpPr>
        <p:spPr>
          <a:xfrm>
            <a:off x="457200" y="-857250"/>
            <a:ext cx="8229600" cy="857250"/>
          </a:xfrm>
        </p:spPr>
        <p:txBody>
          <a:bodyPr/>
          <a:lstStyle/>
          <a:p>
            <a:r>
              <a:rPr lang="en-US" dirty="0"/>
              <a:t>Privacy</a:t>
            </a:r>
          </a:p>
        </p:txBody>
      </p:sp>
      <p:sp>
        <p:nvSpPr>
          <p:cNvPr id="98" name="Google Shape;98;p14"/>
          <p:cNvSpPr/>
          <p:nvPr/>
        </p:nvSpPr>
        <p:spPr>
          <a:xfrm>
            <a:off x="1864519" y="885825"/>
            <a:ext cx="5415075" cy="3371850"/>
          </a:xfrm>
          <a:prstGeom prst="round2DiagRect">
            <a:avLst>
              <a:gd name="adj1" fmla="val 16667"/>
              <a:gd name="adj2" fmla="val 0"/>
            </a:avLst>
          </a:prstGeom>
          <a:solidFill>
            <a:schemeClr val="accen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marR="0" lvl="0" indent="0" algn="l" rtl="0">
              <a:spcBef>
                <a:spcPts val="0"/>
              </a:spcBef>
              <a:spcAft>
                <a:spcPts val="0"/>
              </a:spcAft>
              <a:buClr>
                <a:schemeClr val="lt1"/>
              </a:buClr>
              <a:buSzPts val="2800"/>
              <a:buFont typeface="Calibri"/>
              <a:buNone/>
            </a:pPr>
            <a:r>
              <a:rPr lang="en-US" sz="2800" b="0" i="0" u="none" strike="noStrike" cap="none" dirty="0">
                <a:solidFill>
                  <a:schemeClr val="lt1"/>
                </a:solidFill>
                <a:latin typeface="Calibri"/>
                <a:ea typeface="Calibri"/>
                <a:cs typeface="Calibri"/>
                <a:sym typeface="Calibri"/>
              </a:rPr>
              <a:t>“Privacy is essential to the exercise of free speech, free thought, and free association.”</a:t>
            </a:r>
            <a:endParaRPr sz="2800" dirty="0"/>
          </a:p>
          <a:p>
            <a:pPr marL="0" marR="0" lvl="0" indent="0" algn="l" rtl="0">
              <a:spcBef>
                <a:spcPts val="0"/>
              </a:spcBef>
              <a:spcAft>
                <a:spcPts val="0"/>
              </a:spcAft>
              <a:buClr>
                <a:schemeClr val="lt1"/>
              </a:buClr>
              <a:buSzPts val="2400"/>
              <a:buFont typeface="Calibri"/>
              <a:buNone/>
            </a:pPr>
            <a:r>
              <a:rPr lang="en-US" sz="2800" b="0" i="0" u="none" strike="noStrike" cap="none" dirty="0">
                <a:solidFill>
                  <a:schemeClr val="lt1"/>
                </a:solidFill>
                <a:latin typeface="Calibri"/>
                <a:ea typeface="Calibri"/>
                <a:cs typeface="Calibri"/>
                <a:sym typeface="Calibri"/>
              </a:rPr>
              <a:t>-Privacy Tool Kit</a:t>
            </a:r>
            <a:endParaRPr sz="2800" dirty="0"/>
          </a:p>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6800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2 – 16 year old</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a:xfrm>
            <a:off x="457200" y="1200151"/>
            <a:ext cx="8229600" cy="1495121"/>
          </a:xfrm>
        </p:spPr>
        <p:txBody>
          <a:bodyPr/>
          <a:lstStyle/>
          <a:p>
            <a:pPr marL="85725" indent="0">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patron wants to know what is checked out on his wife’s card so that he can return the items while she is out of town.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2" name="TextBox 1">
            <a:extLst>
              <a:ext uri="{FF2B5EF4-FFF2-40B4-BE49-F238E27FC236}">
                <a16:creationId xmlns:a16="http://schemas.microsoft.com/office/drawing/2014/main" id="{3AA48E92-8962-6DBD-9095-D78D38C892EB}"/>
              </a:ext>
            </a:extLst>
          </p:cNvPr>
          <p:cNvSpPr txBox="1"/>
          <p:nvPr/>
        </p:nvSpPr>
        <p:spPr>
          <a:xfrm>
            <a:off x="522514" y="2695272"/>
            <a:ext cx="8294914" cy="2376997"/>
          </a:xfrm>
          <a:prstGeom prst="rect">
            <a:avLst/>
          </a:prstGeom>
          <a:noFill/>
        </p:spPr>
        <p:txBody>
          <a:bodyPr wrap="square" rtlCol="0">
            <a:spAutoFit/>
          </a:bodyPr>
          <a:lstStyle/>
          <a:p>
            <a:pPr lvl="0" fontAlgn="base">
              <a:lnSpc>
                <a:spcPct val="107000"/>
              </a:lnSpc>
              <a:buSzPts val="1000"/>
              <a:tabLst>
                <a:tab pos="457200" algn="l"/>
              </a:tabLst>
            </a:pPr>
            <a:r>
              <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The next time the patron comes in, he is asking to see what his 16-year-old daughter has checked out. When you check the daughter's account, you see that she checked out a book about teenage pregnancy. </a:t>
            </a:r>
          </a:p>
          <a:p>
            <a:pPr marL="342900" lvl="0" indent="-342900" fontAlgn="base">
              <a:lnSpc>
                <a:spcPct val="107000"/>
              </a:lnSpc>
              <a:buSzPts val="1000"/>
              <a:buFont typeface="+mj-lt"/>
              <a:buAutoNum type="arabicPeriod"/>
              <a:tabLst>
                <a:tab pos="457200" algn="l"/>
              </a:tabLst>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8239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8"/>
            <a:ext cx="6305710" cy="1337072"/>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2 – Family issue</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a:xfrm>
            <a:off x="457200" y="1543050"/>
            <a:ext cx="8229600" cy="3394472"/>
          </a:xfrm>
        </p:spPr>
        <p:txBody>
          <a:bodyPr/>
          <a:lstStyle/>
          <a:p>
            <a:pPr marL="85725" indent="0">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patron wants to know what is checked out on his wife’s card so that he can return the items while she is out of town.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2" name="TextBox 1">
            <a:extLst>
              <a:ext uri="{FF2B5EF4-FFF2-40B4-BE49-F238E27FC236}">
                <a16:creationId xmlns:a16="http://schemas.microsoft.com/office/drawing/2014/main" id="{3AA48E92-8962-6DBD-9095-D78D38C892EB}"/>
              </a:ext>
            </a:extLst>
          </p:cNvPr>
          <p:cNvSpPr txBox="1"/>
          <p:nvPr/>
        </p:nvSpPr>
        <p:spPr>
          <a:xfrm>
            <a:off x="457200" y="3482571"/>
            <a:ext cx="8360230" cy="993926"/>
          </a:xfrm>
          <a:prstGeom prst="rect">
            <a:avLst/>
          </a:prstGeom>
          <a:noFill/>
        </p:spPr>
        <p:txBody>
          <a:bodyPr wrap="square" rtlCol="0">
            <a:spAutoFit/>
          </a:bodyPr>
          <a:lstStyle/>
          <a:p>
            <a:pPr lvl="0" fontAlgn="base">
              <a:lnSpc>
                <a:spcPct val="107000"/>
              </a:lnSpc>
              <a:buSzPts val="1000"/>
              <a:tabLst>
                <a:tab pos="457200" algn="l"/>
              </a:tabLst>
            </a:pPr>
            <a:r>
              <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One of the books on the child’s record is about dealing with a family member who is an alcoholic. </a:t>
            </a:r>
            <a:endPar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88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3</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p:txBody>
          <a:bodyPr/>
          <a:lstStyle/>
          <a:p>
            <a:pPr marL="0" marR="0" indent="0">
              <a:lnSpc>
                <a:spcPct val="107000"/>
              </a:lnSpc>
              <a:spcBef>
                <a:spcPts val="0"/>
              </a:spcBef>
              <a:spcAft>
                <a:spcPts val="0"/>
              </a:spcAft>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frantic mom calls looking for her 11-year-old son, who did not show up after school. He loves the library, and she is wondering if you can page him, or look for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2" name="TextBox 1">
            <a:extLst>
              <a:ext uri="{FF2B5EF4-FFF2-40B4-BE49-F238E27FC236}">
                <a16:creationId xmlns:a16="http://schemas.microsoft.com/office/drawing/2014/main" id="{1E0031A7-FD97-1AC7-6536-1A351B16D63A}"/>
              </a:ext>
            </a:extLst>
          </p:cNvPr>
          <p:cNvSpPr txBox="1"/>
          <p:nvPr/>
        </p:nvSpPr>
        <p:spPr>
          <a:xfrm>
            <a:off x="392811" y="4469935"/>
            <a:ext cx="8555547" cy="523220"/>
          </a:xfrm>
          <a:prstGeom prst="rect">
            <a:avLst/>
          </a:prstGeom>
          <a:noFill/>
        </p:spPr>
        <p:txBody>
          <a:bodyPr wrap="none" rtlCol="0">
            <a:spAutoFit/>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What makes this situation sticky? Where is the tension?</a:t>
            </a:r>
          </a:p>
        </p:txBody>
      </p:sp>
    </p:spTree>
    <p:extLst>
      <p:ext uri="{BB962C8B-B14F-4D97-AF65-F5344CB8AC3E}">
        <p14:creationId xmlns:p14="http://schemas.microsoft.com/office/powerpoint/2010/main" val="32490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8"/>
            <a:ext cx="6305710" cy="1260623"/>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3 – What should you do?</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a:xfrm>
            <a:off x="390445" y="1749028"/>
            <a:ext cx="8229600" cy="3394472"/>
          </a:xfrm>
        </p:spPr>
        <p:txBody>
          <a:bodyPr/>
          <a:lstStyle/>
          <a:p>
            <a:pPr marL="0" marR="0" indent="0">
              <a:lnSpc>
                <a:spcPct val="107000"/>
              </a:lnSpc>
              <a:spcBef>
                <a:spcPts val="0"/>
              </a:spcBef>
              <a:spcAft>
                <a:spcPts val="0"/>
              </a:spcAft>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frantic mom calls looking for her 11-year-old son, who did not show up after school. He loves the library, and she is wondering if you can page him, or look for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2" name="TextBox 1">
            <a:extLst>
              <a:ext uri="{FF2B5EF4-FFF2-40B4-BE49-F238E27FC236}">
                <a16:creationId xmlns:a16="http://schemas.microsoft.com/office/drawing/2014/main" id="{1E0031A7-FD97-1AC7-6536-1A351B16D63A}"/>
              </a:ext>
            </a:extLst>
          </p:cNvPr>
          <p:cNvSpPr txBox="1"/>
          <p:nvPr/>
        </p:nvSpPr>
        <p:spPr>
          <a:xfrm>
            <a:off x="1213548" y="4328171"/>
            <a:ext cx="6716903" cy="532903"/>
          </a:xfrm>
          <a:prstGeom prst="rect">
            <a:avLst/>
          </a:prstGeom>
          <a:noFill/>
        </p:spPr>
        <p:txBody>
          <a:bodyPr wrap="none" rtlCol="0">
            <a:spAutoFit/>
          </a:bodyPr>
          <a:lstStyle/>
          <a:p>
            <a:pPr lvl="0" fontAlgn="base">
              <a:lnSpc>
                <a:spcPct val="107000"/>
              </a:lnSpc>
              <a:buSzPts val="1000"/>
              <a:tabLst>
                <a:tab pos="457200" algn="l"/>
              </a:tabLst>
            </a:pPr>
            <a:r>
              <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What should you do? What should you say?</a:t>
            </a:r>
          </a:p>
        </p:txBody>
      </p:sp>
    </p:spTree>
    <p:extLst>
      <p:ext uri="{BB962C8B-B14F-4D97-AF65-F5344CB8AC3E}">
        <p14:creationId xmlns:p14="http://schemas.microsoft.com/office/powerpoint/2010/main" val="473906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133707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3 – Trouble ay home</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a:xfrm>
            <a:off x="457200" y="1749028"/>
            <a:ext cx="8229600" cy="3394472"/>
          </a:xfrm>
        </p:spPr>
        <p:txBody>
          <a:bodyPr/>
          <a:lstStyle/>
          <a:p>
            <a:pPr marL="0" marR="0" indent="0">
              <a:lnSpc>
                <a:spcPct val="107000"/>
              </a:lnSpc>
              <a:spcBef>
                <a:spcPts val="0"/>
              </a:spcBef>
              <a:spcAft>
                <a:spcPts val="0"/>
              </a:spcAft>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frantic mom calls looking for her 11-year-old son, who did not show up after school. He loves the library, and she is wondering if you can page him, or look for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2" name="TextBox 1">
            <a:extLst>
              <a:ext uri="{FF2B5EF4-FFF2-40B4-BE49-F238E27FC236}">
                <a16:creationId xmlns:a16="http://schemas.microsoft.com/office/drawing/2014/main" id="{1E0031A7-FD97-1AC7-6536-1A351B16D63A}"/>
              </a:ext>
            </a:extLst>
          </p:cNvPr>
          <p:cNvSpPr txBox="1"/>
          <p:nvPr/>
        </p:nvSpPr>
        <p:spPr>
          <a:xfrm>
            <a:off x="457200" y="3983414"/>
            <a:ext cx="8229601" cy="954107"/>
          </a:xfrm>
          <a:prstGeom prst="rect">
            <a:avLst/>
          </a:prstGeom>
          <a:noFill/>
        </p:spPr>
        <p:txBody>
          <a:bodyPr wrap="square" rtlCol="0">
            <a:spAutoFit/>
          </a:bodyPr>
          <a:lstStyle/>
          <a:p>
            <a:r>
              <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The son is a regular at the library, and he recently confided to you that there has been trouble at home</a:t>
            </a:r>
            <a:r>
              <a:rPr lang="en-US" sz="2800" dirty="0">
                <a:latin typeface="Calibri" panose="020F0502020204030204" pitchFamily="34" charset="0"/>
                <a:ea typeface="Times New Roman" panose="02020603050405020304" pitchFamily="18" charset="0"/>
                <a:cs typeface="Calibri" panose="020F0502020204030204" pitchFamily="34" charset="0"/>
              </a:rPr>
              <a:t>. </a:t>
            </a:r>
            <a:endPar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674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Scenario 3 - Unusual</a:t>
            </a:r>
            <a:endParaRPr sz="4800" b="1" dirty="0">
              <a:solidFill>
                <a:schemeClr val="lt1"/>
              </a:solidFill>
            </a:endParaRPr>
          </a:p>
        </p:txBody>
      </p:sp>
      <p:sp>
        <p:nvSpPr>
          <p:cNvPr id="3" name="Text Placeholder 2">
            <a:extLst>
              <a:ext uri="{FF2B5EF4-FFF2-40B4-BE49-F238E27FC236}">
                <a16:creationId xmlns:a16="http://schemas.microsoft.com/office/drawing/2014/main" id="{E456E234-BED5-F283-6815-6616103AFAD6}"/>
              </a:ext>
            </a:extLst>
          </p:cNvPr>
          <p:cNvSpPr>
            <a:spLocks noGrp="1"/>
          </p:cNvSpPr>
          <p:nvPr>
            <p:ph type="body" idx="1"/>
          </p:nvPr>
        </p:nvSpPr>
        <p:spPr/>
        <p:txBody>
          <a:bodyPr/>
          <a:lstStyle/>
          <a:p>
            <a:pPr marL="0" marR="0" indent="0">
              <a:lnSpc>
                <a:spcPct val="107000"/>
              </a:lnSpc>
              <a:spcBef>
                <a:spcPts val="0"/>
              </a:spcBef>
              <a:spcAft>
                <a:spcPts val="0"/>
              </a:spcAft>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frantic mom calls looking for her 11-year-old son, who did not show up after school. He loves the library, and she is wondering if you can page him, or look for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dirty="0"/>
          </a:p>
        </p:txBody>
      </p:sp>
      <p:sp>
        <p:nvSpPr>
          <p:cNvPr id="2" name="TextBox 1">
            <a:extLst>
              <a:ext uri="{FF2B5EF4-FFF2-40B4-BE49-F238E27FC236}">
                <a16:creationId xmlns:a16="http://schemas.microsoft.com/office/drawing/2014/main" id="{1E0031A7-FD97-1AC7-6536-1A351B16D63A}"/>
              </a:ext>
            </a:extLst>
          </p:cNvPr>
          <p:cNvSpPr txBox="1"/>
          <p:nvPr/>
        </p:nvSpPr>
        <p:spPr>
          <a:xfrm>
            <a:off x="88011" y="4198642"/>
            <a:ext cx="9153468" cy="532903"/>
          </a:xfrm>
          <a:prstGeom prst="rect">
            <a:avLst/>
          </a:prstGeom>
          <a:noFill/>
        </p:spPr>
        <p:txBody>
          <a:bodyPr wrap="none" rtlCol="0">
            <a:spAutoFit/>
          </a:bodyPr>
          <a:lstStyle/>
          <a:p>
            <a:pPr lvl="0" fontAlgn="base">
              <a:lnSpc>
                <a:spcPct val="107000"/>
              </a:lnSpc>
              <a:buSzPts val="1000"/>
              <a:tabLst>
                <a:tab pos="457200" algn="l"/>
              </a:tabLst>
            </a:pPr>
            <a:r>
              <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You haven’t seen the son in over a week, which is unusual. </a:t>
            </a:r>
          </a:p>
        </p:txBody>
      </p:sp>
    </p:spTree>
    <p:extLst>
      <p:ext uri="{BB962C8B-B14F-4D97-AF65-F5344CB8AC3E}">
        <p14:creationId xmlns:p14="http://schemas.microsoft.com/office/powerpoint/2010/main" val="539591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Title 1">
            <a:extLst>
              <a:ext uri="{FF2B5EF4-FFF2-40B4-BE49-F238E27FC236}">
                <a16:creationId xmlns:a16="http://schemas.microsoft.com/office/drawing/2014/main" id="{98B5D855-1F6B-9FAE-70ED-D03DB27DB0F3}"/>
              </a:ext>
            </a:extLst>
          </p:cNvPr>
          <p:cNvSpPr>
            <a:spLocks noGrp="1"/>
          </p:cNvSpPr>
          <p:nvPr>
            <p:ph type="title" idx="4294967295"/>
          </p:nvPr>
        </p:nvSpPr>
        <p:spPr>
          <a:xfrm>
            <a:off x="582328" y="-968303"/>
            <a:ext cx="8229600" cy="857250"/>
          </a:xfrm>
        </p:spPr>
        <p:txBody>
          <a:bodyPr/>
          <a:lstStyle/>
          <a:p>
            <a:r>
              <a:rPr lang="en-US" dirty="0"/>
              <a:t>Conclusion</a:t>
            </a:r>
          </a:p>
        </p:txBody>
      </p:sp>
      <p:sp>
        <p:nvSpPr>
          <p:cNvPr id="207" name="Google Shape;207;p26"/>
          <p:cNvSpPr/>
          <p:nvPr/>
        </p:nvSpPr>
        <p:spPr>
          <a:xfrm>
            <a:off x="1864519" y="885825"/>
            <a:ext cx="5415075" cy="3371850"/>
          </a:xfrm>
          <a:prstGeom prst="round2DiagRect">
            <a:avLst>
              <a:gd name="adj1" fmla="val 16667"/>
              <a:gd name="adj2" fmla="val 0"/>
            </a:avLst>
          </a:prstGeom>
          <a:solidFill>
            <a:schemeClr val="accen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2100" dirty="0">
                <a:solidFill>
                  <a:schemeClr val="lt1"/>
                </a:solidFill>
                <a:latin typeface="Calibri"/>
                <a:ea typeface="Calibri"/>
                <a:cs typeface="Calibri"/>
                <a:sym typeface="Calibri"/>
              </a:rPr>
              <a:t>“Freedom is found through the portals of our nation’s libraries.” </a:t>
            </a:r>
            <a:endParaRPr sz="21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 David McCullough</a:t>
            </a:r>
            <a:endParaRPr sz="1050" dirty="0"/>
          </a:p>
          <a:p>
            <a:pPr marL="0" marR="0" lvl="0" indent="0" algn="ctr" rtl="0">
              <a:spcBef>
                <a:spcPts val="0"/>
              </a:spcBef>
              <a:spcAft>
                <a:spcPts val="0"/>
              </a:spcAft>
              <a:buNone/>
            </a:pPr>
            <a:endParaRPr sz="135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8079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485900" y="205979"/>
            <a:ext cx="617220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What is Privacy? ALA</a:t>
            </a:r>
            <a:endParaRPr sz="4800" b="1" dirty="0">
              <a:solidFill>
                <a:schemeClr val="lt1"/>
              </a:solidFill>
            </a:endParaRPr>
          </a:p>
        </p:txBody>
      </p:sp>
      <p:sp>
        <p:nvSpPr>
          <p:cNvPr id="105" name="Google Shape;105;p15"/>
          <p:cNvSpPr txBox="1">
            <a:spLocks noGrp="1"/>
          </p:cNvSpPr>
          <p:nvPr>
            <p:ph type="body" idx="1"/>
          </p:nvPr>
        </p:nvSpPr>
        <p:spPr>
          <a:xfrm>
            <a:off x="1485900" y="1200151"/>
            <a:ext cx="6172200" cy="3394472"/>
          </a:xfrm>
          <a:prstGeom prst="rect">
            <a:avLst/>
          </a:prstGeom>
          <a:noFill/>
          <a:ln>
            <a:noFill/>
          </a:ln>
        </p:spPr>
        <p:txBody>
          <a:bodyPr spcFirstLastPara="1" wrap="square" lIns="68569" tIns="34275" rIns="68569" bIns="34275" anchor="t" anchorCtr="0">
            <a:noAutofit/>
          </a:bodyPr>
          <a:lstStyle/>
          <a:p>
            <a:pPr marL="257175" lvl="0" indent="-257175" algn="l" rtl="0">
              <a:spcBef>
                <a:spcPts val="0"/>
              </a:spcBef>
              <a:spcAft>
                <a:spcPts val="0"/>
              </a:spcAft>
              <a:buClr>
                <a:schemeClr val="dk1"/>
              </a:buClr>
              <a:buSzPts val="2800"/>
              <a:buNone/>
            </a:pPr>
            <a:r>
              <a:rPr lang="en-US" sz="2100" dirty="0"/>
              <a:t>We protect each library user's right to privacy and</a:t>
            </a:r>
            <a:endParaRPr dirty="0"/>
          </a:p>
          <a:p>
            <a:pPr marL="257175" lvl="0" indent="-257175" algn="l" rtl="0">
              <a:spcBef>
                <a:spcPts val="420"/>
              </a:spcBef>
              <a:spcAft>
                <a:spcPts val="0"/>
              </a:spcAft>
              <a:buClr>
                <a:schemeClr val="dk1"/>
              </a:buClr>
              <a:buSzPts val="2800"/>
              <a:buNone/>
            </a:pPr>
            <a:r>
              <a:rPr lang="en-US" sz="2100" dirty="0"/>
              <a:t>confidentiality with respect to information sought or</a:t>
            </a:r>
            <a:endParaRPr dirty="0"/>
          </a:p>
          <a:p>
            <a:pPr marL="257175" lvl="0" indent="-257175" algn="l" rtl="0">
              <a:spcBef>
                <a:spcPts val="420"/>
              </a:spcBef>
              <a:spcAft>
                <a:spcPts val="0"/>
              </a:spcAft>
              <a:buClr>
                <a:schemeClr val="dk1"/>
              </a:buClr>
              <a:buSzPts val="2800"/>
              <a:buNone/>
            </a:pPr>
            <a:r>
              <a:rPr lang="en-US" sz="2100" dirty="0"/>
              <a:t>received and resources consulted, borrowed, acquired</a:t>
            </a:r>
            <a:endParaRPr dirty="0"/>
          </a:p>
          <a:p>
            <a:pPr marL="257175" lvl="0" indent="-257175" algn="l" rtl="0">
              <a:spcBef>
                <a:spcPts val="420"/>
              </a:spcBef>
              <a:spcAft>
                <a:spcPts val="0"/>
              </a:spcAft>
              <a:buClr>
                <a:schemeClr val="dk1"/>
              </a:buClr>
              <a:buSzPts val="2800"/>
              <a:buNone/>
            </a:pPr>
            <a:r>
              <a:rPr lang="en-US" sz="2100" dirty="0"/>
              <a:t>or transmitted.</a:t>
            </a:r>
            <a:endParaRPr dirty="0"/>
          </a:p>
          <a:p>
            <a:pPr marL="257175" lvl="0" indent="-257175" algn="l" rtl="0">
              <a:spcBef>
                <a:spcPts val="360"/>
              </a:spcBef>
              <a:spcAft>
                <a:spcPts val="0"/>
              </a:spcAft>
              <a:buClr>
                <a:schemeClr val="dk1"/>
              </a:buClr>
              <a:buSzPts val="2400"/>
              <a:buNone/>
            </a:pPr>
            <a:r>
              <a:rPr lang="en-US" sz="1800" dirty="0"/>
              <a:t>- ALA Code of Ethics Article III</a:t>
            </a:r>
            <a:endParaRPr sz="1800" dirty="0"/>
          </a:p>
          <a:p>
            <a:pPr marL="257175" lvl="0" indent="-257175" algn="l" rtl="0">
              <a:spcBef>
                <a:spcPts val="480"/>
              </a:spcBef>
              <a:spcAft>
                <a:spcPts val="0"/>
              </a:spcAft>
              <a:buClr>
                <a:schemeClr val="dk1"/>
              </a:buClr>
              <a:buSzPts val="3200"/>
              <a:buNone/>
            </a:pPr>
            <a:endParaRPr dirty="0"/>
          </a:p>
        </p:txBody>
      </p:sp>
      <p:sp>
        <p:nvSpPr>
          <p:cNvPr id="106" name="Google Shape;106;p15"/>
          <p:cNvSpPr txBox="1"/>
          <p:nvPr/>
        </p:nvSpPr>
        <p:spPr>
          <a:xfrm>
            <a:off x="3447000" y="4804996"/>
            <a:ext cx="2250000" cy="265050"/>
          </a:xfrm>
          <a:prstGeom prst="rect">
            <a:avLst/>
          </a:prstGeom>
          <a:noFill/>
          <a:ln>
            <a:noFill/>
          </a:ln>
        </p:spPr>
        <p:txBody>
          <a:bodyPr spcFirstLastPara="1" wrap="square" lIns="68569" tIns="68569" rIns="68569" bIns="68569" anchor="ctr" anchorCtr="0">
            <a:noAutofit/>
          </a:bodyPr>
          <a:lstStyle/>
          <a:p>
            <a:pPr marL="0" lvl="0" indent="0" rtl="0">
              <a:spcBef>
                <a:spcPts val="0"/>
              </a:spcBef>
              <a:spcAft>
                <a:spcPts val="0"/>
              </a:spcAft>
              <a:buNone/>
            </a:pPr>
            <a:r>
              <a:rPr lang="en-US" sz="1050" dirty="0"/>
              <a:t>http://www.ala.org/tools/ethics</a:t>
            </a:r>
            <a:endParaRPr sz="1050" dirty="0"/>
          </a:p>
        </p:txBody>
      </p:sp>
    </p:spTree>
    <p:extLst>
      <p:ext uri="{BB962C8B-B14F-4D97-AF65-F5344CB8AC3E}">
        <p14:creationId xmlns:p14="http://schemas.microsoft.com/office/powerpoint/2010/main" val="414058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4;p15">
            <a:extLst>
              <a:ext uri="{FF2B5EF4-FFF2-40B4-BE49-F238E27FC236}">
                <a16:creationId xmlns:a16="http://schemas.microsoft.com/office/drawing/2014/main" id="{D9405A27-A171-DDF3-1597-956665A5CB0C}"/>
              </a:ext>
            </a:extLst>
          </p:cNvPr>
          <p:cNvSpPr txBox="1">
            <a:spLocks noGrp="1"/>
          </p:cNvSpPr>
          <p:nvPr>
            <p:ph type="title"/>
          </p:nvPr>
        </p:nvSpPr>
        <p:spPr>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What is Privacy?</a:t>
            </a:r>
            <a:endParaRPr sz="4800" b="1" dirty="0">
              <a:solidFill>
                <a:schemeClr val="lt1"/>
              </a:solidFill>
            </a:endParaRPr>
          </a:p>
        </p:txBody>
      </p:sp>
      <p:sp>
        <p:nvSpPr>
          <p:cNvPr id="3" name="Text Placeholder 2">
            <a:extLst>
              <a:ext uri="{FF2B5EF4-FFF2-40B4-BE49-F238E27FC236}">
                <a16:creationId xmlns:a16="http://schemas.microsoft.com/office/drawing/2014/main" id="{3032139D-C959-4654-1E9F-11F27729B63E}"/>
              </a:ext>
            </a:extLst>
          </p:cNvPr>
          <p:cNvSpPr>
            <a:spLocks noGrp="1"/>
          </p:cNvSpPr>
          <p:nvPr>
            <p:ph type="body" idx="1"/>
          </p:nvPr>
        </p:nvSpPr>
        <p:spPr/>
        <p:txBody>
          <a:bodyPr/>
          <a:lstStyle/>
          <a:p>
            <a:pPr marL="85725" indent="0">
              <a:buNone/>
            </a:pPr>
            <a:r>
              <a:rPr lang="en-US" sz="2100" b="0" dirty="0">
                <a:solidFill>
                  <a:srgbClr val="494949"/>
                </a:solidFill>
                <a:effectLst/>
                <a:latin typeface="Calibri" panose="020F0502020204030204" pitchFamily="34" charset="0"/>
                <a:cs typeface="Calibri" panose="020F0502020204030204" pitchFamily="34"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 </a:t>
            </a:r>
          </a:p>
          <a:p>
            <a:pPr marL="85725" indent="0">
              <a:buNone/>
            </a:pPr>
            <a:endParaRPr lang="en-US" sz="2100" dirty="0">
              <a:solidFill>
                <a:srgbClr val="494949"/>
              </a:solidFill>
              <a:latin typeface="Calibri" panose="020F0502020204030204" pitchFamily="34" charset="0"/>
              <a:cs typeface="Calibri" panose="020F0502020204030204" pitchFamily="34" charset="0"/>
            </a:endParaRPr>
          </a:p>
          <a:p>
            <a:pPr marL="85725" indent="0">
              <a:buNone/>
            </a:pPr>
            <a:r>
              <a:rPr lang="en-US" sz="2100" b="0" dirty="0">
                <a:solidFill>
                  <a:srgbClr val="494949"/>
                </a:solidFill>
                <a:effectLst/>
                <a:latin typeface="Calibri" panose="020F0502020204030204" pitchFamily="34" charset="0"/>
                <a:cs typeface="Calibri" panose="020F0502020204030204" pitchFamily="34" charset="0"/>
              </a:rPr>
              <a:t>First Amendment of the U.S. Constitution passed by Congress September 25, 1789. Ratified December 15, 1791.</a:t>
            </a:r>
            <a:endParaRPr lang="en-US"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92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52390" y="205979"/>
            <a:ext cx="630571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What is Confidentiality?</a:t>
            </a:r>
            <a:endParaRPr sz="4800" b="1" dirty="0">
              <a:solidFill>
                <a:schemeClr val="lt1"/>
              </a:solidFill>
            </a:endParaRPr>
          </a:p>
        </p:txBody>
      </p:sp>
      <p:sp>
        <p:nvSpPr>
          <p:cNvPr id="113" name="Google Shape;113;p16"/>
          <p:cNvSpPr txBox="1">
            <a:spLocks noGrp="1"/>
          </p:cNvSpPr>
          <p:nvPr>
            <p:ph type="body" idx="1"/>
          </p:nvPr>
        </p:nvSpPr>
        <p:spPr>
          <a:xfrm>
            <a:off x="1485900" y="1200150"/>
            <a:ext cx="6172200" cy="3394575"/>
          </a:xfrm>
          <a:prstGeom prst="rect">
            <a:avLst/>
          </a:prstGeom>
          <a:noFill/>
          <a:ln>
            <a:noFill/>
          </a:ln>
        </p:spPr>
        <p:txBody>
          <a:bodyPr spcFirstLastPara="1" wrap="square" lIns="68569" tIns="34275" rIns="68569" bIns="34275" anchor="t" anchorCtr="0">
            <a:noAutofit/>
          </a:bodyPr>
          <a:lstStyle/>
          <a:p>
            <a:pPr marL="0" lvl="0" indent="0" algn="l" rtl="0">
              <a:spcBef>
                <a:spcPts val="360"/>
              </a:spcBef>
              <a:spcAft>
                <a:spcPts val="0"/>
              </a:spcAft>
              <a:buClr>
                <a:schemeClr val="dk1"/>
              </a:buClr>
              <a:buSzPts val="2400"/>
              <a:buNone/>
            </a:pPr>
            <a:r>
              <a:rPr lang="en-US" sz="2100" dirty="0"/>
              <a:t>Confidentiality exists when a library is in possession of personal information about users and keeps that information private on their behalf. </a:t>
            </a:r>
            <a:endParaRPr sz="2100" dirty="0"/>
          </a:p>
          <a:p>
            <a:pPr marL="0" lvl="0" indent="0" algn="l" rtl="0">
              <a:spcBef>
                <a:spcPts val="360"/>
              </a:spcBef>
              <a:spcAft>
                <a:spcPts val="0"/>
              </a:spcAft>
              <a:buClr>
                <a:schemeClr val="dk1"/>
              </a:buClr>
              <a:buSzPts val="2400"/>
              <a:buNone/>
            </a:pPr>
            <a:r>
              <a:rPr lang="en-US" sz="2100" dirty="0"/>
              <a:t>-ALA Privacy Toolkit</a:t>
            </a:r>
            <a:endParaRPr sz="2100" dirty="0"/>
          </a:p>
          <a:p>
            <a:pPr marL="257175" lvl="0" indent="-257175" algn="l" rtl="0">
              <a:spcBef>
                <a:spcPts val="480"/>
              </a:spcBef>
              <a:spcAft>
                <a:spcPts val="0"/>
              </a:spcAft>
              <a:buClr>
                <a:schemeClr val="dk1"/>
              </a:buClr>
              <a:buSzPts val="3200"/>
              <a:buNone/>
            </a:pPr>
            <a:endParaRPr dirty="0"/>
          </a:p>
        </p:txBody>
      </p:sp>
      <p:sp>
        <p:nvSpPr>
          <p:cNvPr id="114" name="Google Shape;114;p16"/>
          <p:cNvSpPr txBox="1"/>
          <p:nvPr/>
        </p:nvSpPr>
        <p:spPr>
          <a:xfrm>
            <a:off x="2738475" y="4810396"/>
            <a:ext cx="3667050" cy="254250"/>
          </a:xfrm>
          <a:prstGeom prst="rect">
            <a:avLst/>
          </a:prstGeom>
          <a:noFill/>
          <a:ln>
            <a:noFill/>
          </a:ln>
        </p:spPr>
        <p:txBody>
          <a:bodyPr spcFirstLastPara="1" wrap="square" lIns="68569" tIns="68569" rIns="68569" bIns="68569" anchor="ctr" anchorCtr="0">
            <a:noAutofit/>
          </a:bodyPr>
          <a:lstStyle/>
          <a:p>
            <a:pPr marL="0" lvl="0" indent="0" rtl="0">
              <a:spcBef>
                <a:spcPts val="0"/>
              </a:spcBef>
              <a:spcAft>
                <a:spcPts val="0"/>
              </a:spcAft>
              <a:buNone/>
            </a:pPr>
            <a:r>
              <a:rPr lang="en-US" sz="1050" dirty="0">
                <a:latin typeface="Calibri"/>
                <a:ea typeface="Calibri"/>
                <a:cs typeface="Calibri"/>
                <a:sym typeface="Calibri"/>
              </a:rPr>
              <a:t>http://www.ala.org/advocacy/privacy/toolkit/corevalues</a:t>
            </a:r>
            <a:endParaRPr sz="1050" dirty="0">
              <a:latin typeface="Calibri"/>
              <a:ea typeface="Calibri"/>
              <a:cs typeface="Calibri"/>
              <a:sym typeface="Calibri"/>
            </a:endParaRPr>
          </a:p>
        </p:txBody>
      </p:sp>
    </p:spTree>
    <p:extLst>
      <p:ext uri="{BB962C8B-B14F-4D97-AF65-F5344CB8AC3E}">
        <p14:creationId xmlns:p14="http://schemas.microsoft.com/office/powerpoint/2010/main" val="283845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23" name="Google Shape;123;p17">
            <a:extLst>
              <a:ext uri="{C183D7F6-B498-43B3-948B-1728B52AA6E4}">
                <adec:decorative xmlns:adec="http://schemas.microsoft.com/office/drawing/2017/decorative" val="1"/>
              </a:ext>
            </a:extLst>
          </p:cNvPr>
          <p:cNvPicPr preferRelativeResize="0"/>
          <p:nvPr/>
        </p:nvPicPr>
        <p:blipFill rotWithShape="1">
          <a:blip r:embed="rId3"/>
          <a:srcRect l="14163" r="13926"/>
          <a:stretch/>
        </p:blipFill>
        <p:spPr>
          <a:xfrm>
            <a:off x="3155185" y="7"/>
            <a:ext cx="2800859" cy="2551169"/>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121" name="Google Shape;121;p17">
            <a:extLst>
              <a:ext uri="{C183D7F6-B498-43B3-948B-1728B52AA6E4}">
                <adec:decorative xmlns:adec="http://schemas.microsoft.com/office/drawing/2017/decorative" val="1"/>
              </a:ext>
            </a:extLst>
          </p:cNvPr>
          <p:cNvPicPr preferRelativeResize="0"/>
          <p:nvPr/>
        </p:nvPicPr>
        <p:blipFill rotWithShape="1">
          <a:blip r:embed="rId4"/>
          <a:srcRect l="29346" r="6347"/>
          <a:stretch/>
        </p:blipFill>
        <p:spPr>
          <a:xfrm>
            <a:off x="5543169" y="2592325"/>
            <a:ext cx="2457831" cy="2551176"/>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a:noFill/>
        </p:spPr>
      </p:pic>
      <p:pic>
        <p:nvPicPr>
          <p:cNvPr id="122" name="Google Shape;122;p17">
            <a:extLst>
              <a:ext uri="{C183D7F6-B498-43B3-948B-1728B52AA6E4}">
                <adec:decorative xmlns:adec="http://schemas.microsoft.com/office/drawing/2017/decorative" val="1"/>
              </a:ext>
            </a:extLst>
          </p:cNvPr>
          <p:cNvPicPr preferRelativeResize="0"/>
          <p:nvPr/>
        </p:nvPicPr>
        <p:blipFill rotWithShape="1">
          <a:blip r:embed="rId5"/>
          <a:srcRect l="5693" r="21817"/>
          <a:stretch/>
        </p:blipFill>
        <p:spPr>
          <a:xfrm>
            <a:off x="3185022" y="2592324"/>
            <a:ext cx="2770582" cy="2551176"/>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p:spPr>
      </p:pic>
      <p:sp useBgFill="1">
        <p:nvSpPr>
          <p:cNvPr id="131" name="Freeform: Shape 130">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2473389" cy="51435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3" name="Freeform: Shape 132">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2467409" cy="51435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0" name="Google Shape;120;p17"/>
          <p:cNvSpPr txBox="1">
            <a:spLocks noGrp="1"/>
          </p:cNvSpPr>
          <p:nvPr>
            <p:ph type="title"/>
          </p:nvPr>
        </p:nvSpPr>
        <p:spPr>
          <a:xfrm>
            <a:off x="258418" y="906235"/>
            <a:ext cx="3060284" cy="3546495"/>
          </a:xfrm>
          <a:prstGeom prst="rect">
            <a:avLst/>
          </a:prstGeom>
        </p:spPr>
        <p:txBody>
          <a:bodyPr spcFirstLastPara="1" vert="horz" lIns="68580" tIns="34290" rIns="68580" bIns="34290" rtlCol="0" anchor="b" anchorCtr="0">
            <a:noAutofit/>
          </a:bodyPr>
          <a:lstStyle/>
          <a:p>
            <a:pPr marL="0" lvl="0" indent="0" algn="l">
              <a:lnSpc>
                <a:spcPct val="90000"/>
              </a:lnSpc>
              <a:spcBef>
                <a:spcPct val="0"/>
              </a:spcBef>
              <a:spcAft>
                <a:spcPts val="0"/>
              </a:spcAft>
              <a:buClr>
                <a:schemeClr val="lt1"/>
              </a:buClr>
              <a:buSzPts val="4400"/>
            </a:pPr>
            <a:r>
              <a:rPr lang="en-US" sz="3600" b="1" kern="1200" dirty="0">
                <a:solidFill>
                  <a:schemeClr val="tx1"/>
                </a:solidFill>
                <a:latin typeface="Calibri" panose="020F0502020204030204" pitchFamily="34" charset="0"/>
                <a:ea typeface="+mj-ea"/>
                <a:cs typeface="Calibri" panose="020F0502020204030204" pitchFamily="34" charset="0"/>
              </a:rPr>
              <a:t>What are some examples of information we need to keep confidential? </a:t>
            </a:r>
          </a:p>
        </p:txBody>
      </p:sp>
      <p:sp>
        <p:nvSpPr>
          <p:cNvPr id="135" name="Rectangle 134">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61278" y="326101"/>
            <a:ext cx="109728" cy="396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4" name="Google Shape;124;p17">
            <a:extLst>
              <a:ext uri="{C183D7F6-B498-43B3-948B-1728B52AA6E4}">
                <adec:decorative xmlns:adec="http://schemas.microsoft.com/office/drawing/2017/decorative" val="1"/>
              </a:ext>
            </a:extLst>
          </p:cNvPr>
          <p:cNvPicPr preferRelativeResize="0"/>
          <p:nvPr/>
        </p:nvPicPr>
        <p:blipFill rotWithShape="1">
          <a:blip r:embed="rId6"/>
          <a:srcRect r="36505" b="-1"/>
          <a:stretch/>
        </p:blipFill>
        <p:spPr>
          <a:xfrm>
            <a:off x="5555929" y="7"/>
            <a:ext cx="2445072" cy="2551169"/>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a:noFill/>
        </p:spPr>
      </p:pic>
      <p:sp>
        <p:nvSpPr>
          <p:cNvPr id="137" name="Rectangle 136">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89888" y="3408426"/>
            <a:ext cx="1920918"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37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1485900" y="205979"/>
            <a:ext cx="6172200" cy="8572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b="1" dirty="0">
                <a:solidFill>
                  <a:schemeClr val="lt1"/>
                </a:solidFill>
              </a:rPr>
              <a:t>Colorado Library Law</a:t>
            </a:r>
            <a:endParaRPr b="1" dirty="0">
              <a:solidFill>
                <a:schemeClr val="lt1"/>
              </a:solidFill>
            </a:endParaRPr>
          </a:p>
        </p:txBody>
      </p:sp>
      <p:pic>
        <p:nvPicPr>
          <p:cNvPr id="131" name="Google Shape;131;p18" descr="Summary of the Colorado Privacy of User Records Law. Essentially, the law states that a public library may not disclose patron records or information about library use unless needed for library operations; the user consents; a custodial parent/guardian has access to a minor's library card. Disclosure by a library official, employee, or volunteer commits a class 2 petty offense with up to a $300 fine if convicted."/>
          <p:cNvPicPr preferRelativeResize="0"/>
          <p:nvPr/>
        </p:nvPicPr>
        <p:blipFill>
          <a:blip r:embed="rId3">
            <a:alphaModFix/>
          </a:blip>
          <a:stretch>
            <a:fillRect/>
          </a:stretch>
        </p:blipFill>
        <p:spPr>
          <a:xfrm>
            <a:off x="2075260" y="1215300"/>
            <a:ext cx="4993481" cy="3521869"/>
          </a:xfrm>
          <a:prstGeom prst="rect">
            <a:avLst/>
          </a:prstGeom>
          <a:noFill/>
          <a:ln>
            <a:noFill/>
          </a:ln>
        </p:spPr>
      </p:pic>
      <p:sp>
        <p:nvSpPr>
          <p:cNvPr id="132" name="Google Shape;132;p18"/>
          <p:cNvSpPr txBox="1"/>
          <p:nvPr/>
        </p:nvSpPr>
        <p:spPr>
          <a:xfrm>
            <a:off x="3250406" y="4889240"/>
            <a:ext cx="3871125" cy="265950"/>
          </a:xfrm>
          <a:prstGeom prst="rect">
            <a:avLst/>
          </a:prstGeom>
          <a:noFill/>
          <a:ln>
            <a:noFill/>
          </a:ln>
        </p:spPr>
        <p:txBody>
          <a:bodyPr spcFirstLastPara="1" wrap="square" lIns="68569" tIns="68569" rIns="68569" bIns="68569" anchor="ctr" anchorCtr="0">
            <a:noAutofit/>
          </a:bodyPr>
          <a:lstStyle/>
          <a:p>
            <a:pPr marL="0" lvl="0" indent="0" algn="l" rtl="0">
              <a:spcBef>
                <a:spcPts val="0"/>
              </a:spcBef>
              <a:spcAft>
                <a:spcPts val="0"/>
              </a:spcAft>
              <a:buNone/>
            </a:pPr>
            <a:r>
              <a:rPr lang="en-US" sz="1050" dirty="0">
                <a:latin typeface="Calibri"/>
                <a:ea typeface="Calibri"/>
                <a:cs typeface="Calibri"/>
                <a:sym typeface="Calibri"/>
              </a:rPr>
              <a:t>http://www.cde.state.co.us/cdelib/qgprivacy</a:t>
            </a:r>
            <a:endParaRPr sz="1050" dirty="0">
              <a:latin typeface="Calibri"/>
              <a:ea typeface="Calibri"/>
              <a:cs typeface="Calibri"/>
              <a:sym typeface="Calibri"/>
            </a:endParaRPr>
          </a:p>
        </p:txBody>
      </p:sp>
    </p:spTree>
    <p:extLst>
      <p:ext uri="{BB962C8B-B14F-4D97-AF65-F5344CB8AC3E}">
        <p14:creationId xmlns:p14="http://schemas.microsoft.com/office/powerpoint/2010/main" val="76617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41" name="Google Shape;141;p19">
            <a:extLst>
              <a:ext uri="{C183D7F6-B498-43B3-948B-1728B52AA6E4}">
                <adec:decorative xmlns:adec="http://schemas.microsoft.com/office/drawing/2017/decorative" val="1"/>
              </a:ext>
            </a:extLst>
          </p:cNvPr>
          <p:cNvPicPr preferRelativeResize="0"/>
          <p:nvPr/>
        </p:nvPicPr>
        <p:blipFill rotWithShape="1">
          <a:blip r:embed="rId3"/>
          <a:srcRect l="12535" r="33559" b="1"/>
          <a:stretch/>
        </p:blipFill>
        <p:spPr>
          <a:xfrm>
            <a:off x="5940742" y="7"/>
            <a:ext cx="2060258" cy="2551169"/>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p:spPr>
      </p:pic>
      <p:pic>
        <p:nvPicPr>
          <p:cNvPr id="140" name="Google Shape;140;p19">
            <a:extLst>
              <a:ext uri="{C183D7F6-B498-43B3-948B-1728B52AA6E4}">
                <adec:decorative xmlns:adec="http://schemas.microsoft.com/office/drawing/2017/decorative" val="1"/>
              </a:ext>
            </a:extLst>
          </p:cNvPr>
          <p:cNvPicPr preferRelativeResize="0"/>
          <p:nvPr/>
        </p:nvPicPr>
        <p:blipFill rotWithShape="1">
          <a:blip r:embed="rId4"/>
          <a:srcRect l="25195" r="14197" b="1"/>
          <a:stretch/>
        </p:blipFill>
        <p:spPr>
          <a:xfrm>
            <a:off x="4020364" y="7"/>
            <a:ext cx="2316437" cy="2551169"/>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p:spPr>
      </p:pic>
      <p:pic>
        <p:nvPicPr>
          <p:cNvPr id="139" name="Google Shape;139;p19">
            <a:extLst>
              <a:ext uri="{C183D7F6-B498-43B3-948B-1728B52AA6E4}">
                <adec:decorative xmlns:adec="http://schemas.microsoft.com/office/drawing/2017/decorative" val="1"/>
              </a:ext>
            </a:extLst>
          </p:cNvPr>
          <p:cNvPicPr preferRelativeResize="0"/>
          <p:nvPr/>
        </p:nvPicPr>
        <p:blipFill rotWithShape="1">
          <a:blip r:embed="rId5"/>
          <a:srcRect r="-3" b="3258"/>
          <a:stretch/>
        </p:blipFill>
        <p:spPr>
          <a:xfrm>
            <a:off x="4050199" y="2592324"/>
            <a:ext cx="3950801" cy="2551176"/>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p:spPr>
      </p:pic>
      <p:sp useBgFill="1">
        <p:nvSpPr>
          <p:cNvPr id="148" name="Freeform: Shape 147">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3334468" cy="51435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sp useBgFill="1">
        <p:nvSpPr>
          <p:cNvPr id="150" name="Freeform: Shape 149">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3328487" cy="51435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sp>
        <p:nvSpPr>
          <p:cNvPr id="138" name="Google Shape;138;p19"/>
          <p:cNvSpPr txBox="1">
            <a:spLocks noGrp="1"/>
          </p:cNvSpPr>
          <p:nvPr>
            <p:ph type="title"/>
          </p:nvPr>
        </p:nvSpPr>
        <p:spPr>
          <a:xfrm>
            <a:off x="664143" y="1145286"/>
            <a:ext cx="3549527" cy="2077974"/>
          </a:xfrm>
          <a:prstGeom prst="rect">
            <a:avLst/>
          </a:prstGeom>
        </p:spPr>
        <p:txBody>
          <a:bodyPr spcFirstLastPara="1" vert="horz" lIns="68580" tIns="34290" rIns="68580" bIns="34290" rtlCol="0" anchor="b" anchorCtr="0">
            <a:noAutofit/>
          </a:bodyPr>
          <a:lstStyle/>
          <a:p>
            <a:pPr marL="0" lvl="0" indent="0" algn="l">
              <a:lnSpc>
                <a:spcPct val="90000"/>
              </a:lnSpc>
              <a:spcBef>
                <a:spcPct val="0"/>
              </a:spcBef>
              <a:spcAft>
                <a:spcPts val="0"/>
              </a:spcAft>
              <a:buClr>
                <a:schemeClr val="lt1"/>
              </a:buClr>
              <a:buSzPts val="4400"/>
            </a:pPr>
            <a:r>
              <a:rPr lang="en-US" sz="2800" b="1" kern="1200" dirty="0">
                <a:solidFill>
                  <a:schemeClr val="tx1"/>
                </a:solidFill>
                <a:latin typeface="Calibri" panose="020F0502020204030204" pitchFamily="34" charset="0"/>
                <a:ea typeface="+mj-ea"/>
                <a:cs typeface="Calibri" panose="020F0502020204030204" pitchFamily="34" charset="0"/>
              </a:rPr>
              <a:t>When are we allowed to share confidential information?</a:t>
            </a:r>
          </a:p>
          <a:p>
            <a:pPr marL="0" lvl="0" indent="0" algn="l">
              <a:lnSpc>
                <a:spcPct val="90000"/>
              </a:lnSpc>
              <a:spcBef>
                <a:spcPct val="0"/>
              </a:spcBef>
              <a:spcAft>
                <a:spcPts val="0"/>
              </a:spcAft>
              <a:buClr>
                <a:schemeClr val="lt1"/>
              </a:buClr>
              <a:buSzPts val="4400"/>
            </a:pPr>
            <a:r>
              <a:rPr lang="en-US" sz="2800" b="1" kern="1200" dirty="0">
                <a:solidFill>
                  <a:schemeClr val="tx1"/>
                </a:solidFill>
                <a:latin typeface="Calibri" panose="020F0502020204030204" pitchFamily="34" charset="0"/>
                <a:ea typeface="+mj-ea"/>
                <a:cs typeface="Calibri" panose="020F0502020204030204" pitchFamily="34" charset="0"/>
              </a:rPr>
              <a:t> </a:t>
            </a:r>
          </a:p>
          <a:p>
            <a:pPr marL="0" lvl="0" indent="0" algn="l">
              <a:lnSpc>
                <a:spcPct val="90000"/>
              </a:lnSpc>
              <a:spcBef>
                <a:spcPct val="0"/>
              </a:spcBef>
              <a:spcAft>
                <a:spcPts val="0"/>
              </a:spcAft>
              <a:buClr>
                <a:schemeClr val="lt1"/>
              </a:buClr>
              <a:buSzPts val="4400"/>
            </a:pPr>
            <a:r>
              <a:rPr lang="en-US" sz="2800" b="1" kern="1200" dirty="0">
                <a:solidFill>
                  <a:schemeClr val="tx1"/>
                </a:solidFill>
                <a:latin typeface="Calibri" panose="020F0502020204030204" pitchFamily="34" charset="0"/>
                <a:ea typeface="+mj-ea"/>
                <a:cs typeface="Calibri" panose="020F0502020204030204" pitchFamily="34" charset="0"/>
              </a:rPr>
              <a:t>When are we </a:t>
            </a:r>
            <a:r>
              <a:rPr lang="en-US" sz="2800" b="1" i="1" kern="1200" dirty="0">
                <a:solidFill>
                  <a:schemeClr val="tx1"/>
                </a:solidFill>
                <a:latin typeface="Calibri" panose="020F0502020204030204" pitchFamily="34" charset="0"/>
                <a:ea typeface="+mj-ea"/>
                <a:cs typeface="Calibri" panose="020F0502020204030204" pitchFamily="34" charset="0"/>
              </a:rPr>
              <a:t>NOT</a:t>
            </a:r>
            <a:r>
              <a:rPr lang="en-US" sz="2800" b="1" kern="1200" dirty="0">
                <a:solidFill>
                  <a:schemeClr val="tx1"/>
                </a:solidFill>
                <a:latin typeface="Calibri" panose="020F0502020204030204" pitchFamily="34" charset="0"/>
                <a:ea typeface="+mj-ea"/>
                <a:cs typeface="Calibri" panose="020F0502020204030204" pitchFamily="34" charset="0"/>
              </a:rPr>
              <a:t> allowed? </a:t>
            </a:r>
          </a:p>
        </p:txBody>
      </p:sp>
      <p:sp>
        <p:nvSpPr>
          <p:cNvPr id="152" name="Rectangle 151">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61278" y="326101"/>
            <a:ext cx="109728" cy="396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8117" y="3345839"/>
            <a:ext cx="282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99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160289" y="205978"/>
            <a:ext cx="6497811" cy="1218685"/>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marL="0" lvl="0" indent="0" algn="ctr" rtl="0">
              <a:spcBef>
                <a:spcPts val="0"/>
              </a:spcBef>
              <a:spcAft>
                <a:spcPts val="0"/>
              </a:spcAft>
              <a:buClr>
                <a:schemeClr val="lt1"/>
              </a:buClr>
              <a:buSzPts val="4400"/>
              <a:buFont typeface="Calibri"/>
              <a:buNone/>
            </a:pPr>
            <a:r>
              <a:rPr lang="en-US" sz="4800" b="1" dirty="0">
                <a:solidFill>
                  <a:schemeClr val="lt1"/>
                </a:solidFill>
              </a:rPr>
              <a:t>Colorado Public Library Standards</a:t>
            </a:r>
            <a:endParaRPr sz="4800" b="1" dirty="0">
              <a:solidFill>
                <a:schemeClr val="lt1"/>
              </a:solidFill>
            </a:endParaRPr>
          </a:p>
        </p:txBody>
      </p:sp>
      <p:sp>
        <p:nvSpPr>
          <p:cNvPr id="149" name="Google Shape;149;p20"/>
          <p:cNvSpPr txBox="1"/>
          <p:nvPr/>
        </p:nvSpPr>
        <p:spPr>
          <a:xfrm>
            <a:off x="2982922" y="4775999"/>
            <a:ext cx="3178155" cy="375645"/>
          </a:xfrm>
          <a:prstGeom prst="rect">
            <a:avLst/>
          </a:prstGeom>
          <a:noFill/>
          <a:ln>
            <a:noFill/>
          </a:ln>
        </p:spPr>
        <p:txBody>
          <a:bodyPr spcFirstLastPara="1" wrap="square" lIns="68569" tIns="68569" rIns="68569" bIns="68569" anchor="ctr" anchorCtr="0">
            <a:noAutofit/>
          </a:bodyPr>
          <a:lstStyle/>
          <a:p>
            <a:pPr marL="0" lvl="0" indent="0" algn="ctr" rtl="0">
              <a:spcBef>
                <a:spcPts val="0"/>
              </a:spcBef>
              <a:spcAft>
                <a:spcPts val="0"/>
              </a:spcAft>
              <a:buNone/>
            </a:pPr>
            <a:r>
              <a:rPr lang="en-US" sz="1050" dirty="0">
                <a:latin typeface="Calibri"/>
                <a:ea typeface="Calibri"/>
                <a:cs typeface="Calibri"/>
                <a:sym typeface="Calibri"/>
              </a:rPr>
              <a:t>http://www.cde.state.co.us/cdelib/standards/index</a:t>
            </a:r>
            <a:endParaRPr sz="1050" dirty="0">
              <a:latin typeface="Calibri"/>
              <a:ea typeface="Calibri"/>
              <a:cs typeface="Calibri"/>
              <a:sym typeface="Calibri"/>
            </a:endParaRPr>
          </a:p>
        </p:txBody>
      </p:sp>
      <p:pic>
        <p:nvPicPr>
          <p:cNvPr id="5" name="Picture 4" descr="Screenshot of the current Colorado Public Library Standards that include administration and governance, budget and finance, collections, community engagement, evaluation and planning, facilities and infrastructure, library services and programs, library staff, markting anf public relations, and resource sharing.">
            <a:extLst>
              <a:ext uri="{FF2B5EF4-FFF2-40B4-BE49-F238E27FC236}">
                <a16:creationId xmlns:a16="http://schemas.microsoft.com/office/drawing/2014/main" id="{F749726C-9767-D09E-CFA3-2CADE01F4A12}"/>
              </a:ext>
            </a:extLst>
          </p:cNvPr>
          <p:cNvPicPr>
            <a:picLocks noChangeAspect="1"/>
          </p:cNvPicPr>
          <p:nvPr/>
        </p:nvPicPr>
        <p:blipFill>
          <a:blip r:embed="rId3"/>
          <a:stretch>
            <a:fillRect/>
          </a:stretch>
        </p:blipFill>
        <p:spPr>
          <a:xfrm>
            <a:off x="2018116" y="1523765"/>
            <a:ext cx="4782156" cy="3153131"/>
          </a:xfrm>
          <a:prstGeom prst="rect">
            <a:avLst/>
          </a:prstGeom>
        </p:spPr>
      </p:pic>
    </p:spTree>
    <p:extLst>
      <p:ext uri="{BB962C8B-B14F-4D97-AF65-F5344CB8AC3E}">
        <p14:creationId xmlns:p14="http://schemas.microsoft.com/office/powerpoint/2010/main" val="22179666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3736</Words>
  <Application>Microsoft Office PowerPoint</Application>
  <PresentationFormat>On-screen Show (16:9)</PresentationFormat>
  <Paragraphs>393</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Open Sans</vt:lpstr>
      <vt:lpstr>Calibri</vt:lpstr>
      <vt:lpstr>SourceSansProRegular</vt:lpstr>
      <vt:lpstr>IBM Plex Sans</vt:lpstr>
      <vt:lpstr>Arial</vt:lpstr>
      <vt:lpstr>Source Sans Pro</vt:lpstr>
      <vt:lpstr>Office Theme</vt:lpstr>
      <vt:lpstr>Sticky Situations</vt:lpstr>
      <vt:lpstr>Privacy</vt:lpstr>
      <vt:lpstr>What is Privacy? ALA</vt:lpstr>
      <vt:lpstr>What is Privacy?</vt:lpstr>
      <vt:lpstr>What is Confidentiality?</vt:lpstr>
      <vt:lpstr>What are some examples of information we need to keep confidential? </vt:lpstr>
      <vt:lpstr>Colorado Library Law</vt:lpstr>
      <vt:lpstr>When are we allowed to share confidential information?   When are we NOT allowed? </vt:lpstr>
      <vt:lpstr>Colorado Public Library Standards</vt:lpstr>
      <vt:lpstr>Library Policies</vt:lpstr>
      <vt:lpstr>Once Upon a Time...</vt:lpstr>
      <vt:lpstr>Natural Tension</vt:lpstr>
      <vt:lpstr>Scenarios</vt:lpstr>
      <vt:lpstr>Scenario 1</vt:lpstr>
      <vt:lpstr>Scenario 1 – What should you do?</vt:lpstr>
      <vt:lpstr>Scenario 1 – Checkout </vt:lpstr>
      <vt:lpstr>Scenario 1 - Complaint</vt:lpstr>
      <vt:lpstr>Scenario 2</vt:lpstr>
      <vt:lpstr>Scenario 2 – What should you do?</vt:lpstr>
      <vt:lpstr>Scenario 2 – 16 year old</vt:lpstr>
      <vt:lpstr>Scenario 2 – Family issue</vt:lpstr>
      <vt:lpstr>Scenario 3</vt:lpstr>
      <vt:lpstr>Scenario 3 – What should you do?</vt:lpstr>
      <vt:lpstr>Scenario 3 – Trouble ay home</vt:lpstr>
      <vt:lpstr>Scenario 3 - Unusual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presenters will use the microphones in order to accommodate attendees with hearing difficulties.   Enjoy your session!</dc:title>
  <dc:creator>Kreger, Christine</dc:creator>
  <cp:lastModifiedBy>Kreger, Christine</cp:lastModifiedBy>
  <cp:revision>33</cp:revision>
  <dcterms:modified xsi:type="dcterms:W3CDTF">2024-12-10T16:19:59Z</dcterms:modified>
</cp:coreProperties>
</file>