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Nunito"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ERhIocaNVcvCKplSm1SVX4fIk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53171" autoAdjust="0"/>
  </p:normalViewPr>
  <p:slideViewPr>
    <p:cSldViewPr snapToGrid="0">
      <p:cViewPr varScale="1">
        <p:scale>
          <a:sx n="52" d="100"/>
          <a:sy n="52" d="100"/>
        </p:scale>
        <p:origin x="888" y="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993CCD70-3456-4FDF-9304-54B17E470E8E}"/>
    <pc:docChg chg="mod">
      <pc:chgData name="Kreger, Christine" userId="07b08700-4580-4b2b-8f3c-b5ccee8dc705" providerId="ADAL" clId="{993CCD70-3456-4FDF-9304-54B17E470E8E}" dt="2025-01-10T15:26:31.992" v="0"/>
      <pc:docMkLst>
        <pc:docMk/>
      </pc:docMkLst>
    </pc:docChg>
  </pc:docChgLst>
  <pc:docChgLst>
    <pc:chgData name="Kreger, Christine" userId="07b08700-4580-4b2b-8f3c-b5ccee8dc705" providerId="ADAL" clId="{F941C83E-73A3-4CA1-8DD9-916CC40D512D}"/>
    <pc:docChg chg="modSld">
      <pc:chgData name="Kreger, Christine" userId="07b08700-4580-4b2b-8f3c-b5ccee8dc705" providerId="ADAL" clId="{F941C83E-73A3-4CA1-8DD9-916CC40D512D}" dt="2024-08-13T16:07:48.261" v="1304" actId="20577"/>
      <pc:docMkLst>
        <pc:docMk/>
      </pc:docMkLst>
      <pc:sldChg chg="addSp modSp mod">
        <pc:chgData name="Kreger, Christine" userId="07b08700-4580-4b2b-8f3c-b5ccee8dc705" providerId="ADAL" clId="{F941C83E-73A3-4CA1-8DD9-916CC40D512D}" dt="2024-08-13T16:07:06.820" v="1290" actId="13244"/>
        <pc:sldMkLst>
          <pc:docMk/>
          <pc:sldMk cId="0" sldId="259"/>
        </pc:sldMkLst>
      </pc:sldChg>
      <pc:sldChg chg="addSp modSp mod">
        <pc:chgData name="Kreger, Christine" userId="07b08700-4580-4b2b-8f3c-b5ccee8dc705" providerId="ADAL" clId="{F941C83E-73A3-4CA1-8DD9-916CC40D512D}" dt="2024-08-13T16:07:12.470" v="1291" actId="13244"/>
        <pc:sldMkLst>
          <pc:docMk/>
          <pc:sldMk cId="0" sldId="260"/>
        </pc:sldMkLst>
      </pc:sldChg>
      <pc:sldChg chg="addSp modSp mod">
        <pc:chgData name="Kreger, Christine" userId="07b08700-4580-4b2b-8f3c-b5ccee8dc705" providerId="ADAL" clId="{F941C83E-73A3-4CA1-8DD9-916CC40D512D}" dt="2024-08-13T16:07:48.261" v="1304" actId="20577"/>
        <pc:sldMkLst>
          <pc:docMk/>
          <pc:sldMk cId="0" sldId="261"/>
        </pc:sldMkLst>
      </pc:sldChg>
      <pc:sldChg chg="addSp modSp mod">
        <pc:chgData name="Kreger, Christine" userId="07b08700-4580-4b2b-8f3c-b5ccee8dc705" providerId="ADAL" clId="{F941C83E-73A3-4CA1-8DD9-916CC40D512D}" dt="2024-08-13T16:05:18.534" v="1148" actId="20577"/>
        <pc:sldMkLst>
          <pc:docMk/>
          <pc:sldMk cId="0" sldId="262"/>
        </pc:sldMkLst>
      </pc:sldChg>
      <pc:sldChg chg="addSp modSp mod">
        <pc:chgData name="Kreger, Christine" userId="07b08700-4580-4b2b-8f3c-b5ccee8dc705" providerId="ADAL" clId="{F941C83E-73A3-4CA1-8DD9-916CC40D512D}" dt="2024-08-13T16:07:24.626" v="1293" actId="13244"/>
        <pc:sldMkLst>
          <pc:docMk/>
          <pc:sldMk cId="0" sldId="264"/>
        </pc:sldMkLst>
      </pc:sldChg>
      <pc:sldChg chg="addSp modSp mod">
        <pc:chgData name="Kreger, Christine" userId="07b08700-4580-4b2b-8f3c-b5ccee8dc705" providerId="ADAL" clId="{F941C83E-73A3-4CA1-8DD9-916CC40D512D}" dt="2024-08-13T16:05:56.885" v="1203" actId="20577"/>
        <pc:sldMkLst>
          <pc:docMk/>
          <pc:sldMk cId="0" sldId="267"/>
        </pc:sldMkLst>
      </pc:sldChg>
      <pc:sldChg chg="addSp modSp mod">
        <pc:chgData name="Kreger, Christine" userId="07b08700-4580-4b2b-8f3c-b5ccee8dc705" providerId="ADAL" clId="{F941C83E-73A3-4CA1-8DD9-916CC40D512D}" dt="2024-08-13T16:06:34.673" v="1243" actId="20577"/>
        <pc:sldMkLst>
          <pc:docMk/>
          <pc:sldMk cId="0" sldId="269"/>
        </pc:sldMkLst>
      </pc:sldChg>
      <pc:sldChg chg="addSp modSp mod">
        <pc:chgData name="Kreger, Christine" userId="07b08700-4580-4b2b-8f3c-b5ccee8dc705" providerId="ADAL" clId="{F941C83E-73A3-4CA1-8DD9-916CC40D512D}" dt="2024-08-13T16:06:48.883" v="1277" actId="20577"/>
        <pc:sldMkLst>
          <pc:docMk/>
          <pc:sldMk cId="0" sldId="271"/>
        </pc:sldMkLst>
      </pc:sldChg>
      <pc:sldChg chg="addSp modSp mod">
        <pc:chgData name="Kreger, Christine" userId="07b08700-4580-4b2b-8f3c-b5ccee8dc705" providerId="ADAL" clId="{F941C83E-73A3-4CA1-8DD9-916CC40D512D}" dt="2024-08-13T16:07:30.919" v="1294" actId="13244"/>
        <pc:sldMkLst>
          <pc:docMk/>
          <pc:sldMk cId="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15000"/>
              </a:lnSpc>
              <a:spcBef>
                <a:spcPts val="0"/>
              </a:spcBef>
              <a:spcAft>
                <a:spcPts val="10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CK CSL in Session Introduction 12:00- 12:02</a:t>
            </a:r>
          </a:p>
          <a:p>
            <a:pPr marL="0" marR="0" indent="0">
              <a:lnSpc>
                <a:spcPct val="115000"/>
              </a:lnSpc>
              <a:spcBef>
                <a:spcPts val="0"/>
              </a:spcBef>
              <a:spcAft>
                <a:spcPts val="1000"/>
              </a:spcAft>
              <a:buNone/>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CK moves to these slides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endParaRPr b="1" dirty="0">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CK – 12:26-12:29</a:t>
            </a:r>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r>
              <a:rPr lang="en" dirty="0"/>
              <a:t>So, we have talked about the different types of interactions from the library point of view, and how to see things from the patrons point of view, but what about you? You are the ones doing the work.</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CLICK</a:t>
            </a:r>
            <a:endParaRPr b="1"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Customer service is hard in the best of times, but the pandemic has made everything harder. I attended a webinar this summer that mentioned that because we all have our own sets of experiences, we all experienced a different pandemic. Think about that for a moment. My pandemic was a different experience that Kieran’s, or yours.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I think this is critical when it comes to customer service and moving from transaction to transformational. Once again, it is all about people. The people you connect with everyday</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b="1" dirty="0"/>
              <a:t>CLICK</a:t>
            </a:r>
            <a:endParaRPr b="1"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So, if any of you are experiencing a downward spiral. That is ok!</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I am finding this part of the pandemic to be very hard for me, and I have the privilege of working at home. </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b="1" dirty="0"/>
              <a:t>Stress is a cumulative force</a:t>
            </a:r>
            <a:r>
              <a:rPr lang="en" dirty="0"/>
              <a:t>, and we all have had to adapt to so many changes in the last year and a half.</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How many of you are fairly new to the library? That is also a big change!</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So let's see how we can apply the Spiral model to the work you do</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a:solidFill>
                  <a:schemeClr val="dk1"/>
                </a:solidFill>
              </a:rPr>
              <a:t>CK 12:29-12:33</a:t>
            </a:r>
          </a:p>
          <a:p>
            <a:pPr marL="0" lvl="0" indent="0" algn="l" rtl="0">
              <a:spcBef>
                <a:spcPts val="0"/>
              </a:spcBef>
              <a:spcAft>
                <a:spcPts val="0"/>
              </a:spcAft>
              <a:buNone/>
            </a:pPr>
            <a:endParaRPr dirty="0">
              <a:solidFill>
                <a:schemeClr val="dk1"/>
              </a:solidFill>
            </a:endParaRPr>
          </a:p>
          <a:p>
            <a:pPr marL="0" lvl="0" indent="0" algn="l" rtl="0">
              <a:lnSpc>
                <a:spcPct val="115000"/>
              </a:lnSpc>
              <a:spcBef>
                <a:spcPts val="0"/>
              </a:spcBef>
              <a:spcAft>
                <a:spcPts val="0"/>
              </a:spcAft>
              <a:buSzPts val="1100"/>
              <a:buNone/>
            </a:pPr>
            <a:r>
              <a:rPr lang="en" dirty="0">
                <a:solidFill>
                  <a:schemeClr val="dk1"/>
                </a:solidFill>
              </a:rPr>
              <a:t>Let's brainstorm all of the different ways you had to adapt during the pandemic </a:t>
            </a:r>
            <a:endParaRPr dirty="0">
              <a:solidFill>
                <a:schemeClr val="dk1"/>
              </a:solidFill>
            </a:endParaRPr>
          </a:p>
          <a:p>
            <a:pPr marL="0" lvl="0" indent="0" algn="l" rtl="0">
              <a:lnSpc>
                <a:spcPct val="115000"/>
              </a:lnSpc>
              <a:spcBef>
                <a:spcPts val="0"/>
              </a:spcBef>
              <a:spcAft>
                <a:spcPts val="0"/>
              </a:spcAft>
              <a:buSzPts val="1100"/>
              <a:buNone/>
            </a:pPr>
            <a:r>
              <a:rPr lang="en" dirty="0">
                <a:solidFill>
                  <a:srgbClr val="FF0000"/>
                </a:solidFill>
              </a:rPr>
              <a:t>Can we take notes live? Give them something to work from later?</a:t>
            </a:r>
            <a:endParaRPr dirty="0">
              <a:solidFill>
                <a:srgbClr val="FF0000"/>
              </a:solidFill>
            </a:endParaRPr>
          </a:p>
          <a:p>
            <a:pPr marL="0" lvl="0" indent="0" algn="l" rtl="0">
              <a:lnSpc>
                <a:spcPct val="115000"/>
              </a:lnSpc>
              <a:spcBef>
                <a:spcPts val="0"/>
              </a:spcBef>
              <a:spcAft>
                <a:spcPts val="0"/>
              </a:spcAft>
              <a:buSzPts val="1100"/>
              <a:buNone/>
            </a:pPr>
            <a:r>
              <a:rPr lang="en" dirty="0">
                <a:solidFill>
                  <a:schemeClr val="dk1"/>
                </a:solidFill>
              </a:rPr>
              <a:t>(may become small ventfest)</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en" dirty="0">
                <a:solidFill>
                  <a:schemeClr val="dk1"/>
                </a:solidFill>
              </a:rPr>
              <a:t>So, you all have had to adapt to quite a bit this last year. How did you do it?</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t>CK 12:33-12:34</a:t>
            </a:r>
          </a:p>
          <a:p>
            <a:pPr marL="0" lvl="0" indent="0" algn="l" rtl="0">
              <a:lnSpc>
                <a:spcPct val="100000"/>
              </a:lnSpc>
              <a:spcBef>
                <a:spcPts val="0"/>
              </a:spcBef>
              <a:spcAft>
                <a:spcPts val="0"/>
              </a:spcAft>
              <a:buSzPts val="1100"/>
              <a:buNone/>
            </a:pPr>
            <a:endParaRPr lang="en" dirty="0"/>
          </a:p>
          <a:p>
            <a:pPr marL="0" lvl="0" indent="0" algn="l" rtl="0">
              <a:lnSpc>
                <a:spcPct val="100000"/>
              </a:lnSpc>
              <a:spcBef>
                <a:spcPts val="0"/>
              </a:spcBef>
              <a:spcAft>
                <a:spcPts val="0"/>
              </a:spcAft>
              <a:buSzPts val="1100"/>
              <a:buNone/>
            </a:pPr>
            <a:r>
              <a:rPr lang="en" dirty="0"/>
              <a:t>So, whether everything worked smoothly or not, let's take note of the fact...and celebrate that you took the uncertainty, and got creative. You were curious, you explored and discovered.</a:t>
            </a:r>
            <a:endParaRPr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CLICK</a:t>
            </a:r>
          </a:p>
          <a:p>
            <a:pPr marL="0" lvl="0" indent="0" algn="l" rtl="0">
              <a:lnSpc>
                <a:spcPct val="100000"/>
              </a:lnSpc>
              <a:spcBef>
                <a:spcPts val="0"/>
              </a:spcBef>
              <a:spcAft>
                <a:spcPts val="0"/>
              </a:spcAft>
              <a:buSzPts val="1100"/>
              <a:buNone/>
            </a:pPr>
            <a:endParaRPr dirty="0"/>
          </a:p>
          <a:p>
            <a:pPr marL="0" lvl="0" indent="0" algn="l" rtl="0">
              <a:spcBef>
                <a:spcPts val="0"/>
              </a:spcBef>
              <a:spcAft>
                <a:spcPts val="0"/>
              </a:spcAft>
              <a:buClr>
                <a:schemeClr val="dk1"/>
              </a:buClr>
              <a:buSzPts val="1100"/>
              <a:buFont typeface="Arial"/>
              <a:buNone/>
            </a:pPr>
            <a:r>
              <a:rPr lang="en" dirty="0">
                <a:solidFill>
                  <a:schemeClr val="dk1"/>
                </a:solidFill>
              </a:rPr>
              <a:t>You have already been doing the upward spiral!</a:t>
            </a: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t>KH 12:34-12:40</a:t>
            </a:r>
          </a:p>
          <a:p>
            <a:pPr marL="0" lvl="0" indent="0" algn="l" rtl="0">
              <a:spcBef>
                <a:spcPts val="0"/>
              </a:spcBef>
              <a:spcAft>
                <a:spcPts val="0"/>
              </a:spcAft>
              <a:buNone/>
            </a:pPr>
            <a:endParaRPr lang="en" dirty="0">
              <a:solidFill>
                <a:schemeClr val="dk1"/>
              </a:solidFill>
            </a:endParaRPr>
          </a:p>
          <a:p>
            <a:pPr marL="0" lvl="0" indent="0" algn="l" rtl="0">
              <a:spcBef>
                <a:spcPts val="0"/>
              </a:spcBef>
              <a:spcAft>
                <a:spcPts val="0"/>
              </a:spcAft>
              <a:buNone/>
            </a:pPr>
            <a:r>
              <a:rPr lang="en" dirty="0">
                <a:solidFill>
                  <a:schemeClr val="dk1"/>
                </a:solidFill>
              </a:rPr>
              <a:t>So we talked about all of the changes you all have made. Now lets talk about HOW we can be intentional with what we keep. What we choose to move forward with</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Don't be in a rush to “get back to normal”</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Lets keep that curiosity going as we discuss some of the changes you made and what is worth keeping</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We look at notes of what they say they changed. </a:t>
            </a:r>
            <a:endParaRPr b="1" dirty="0">
              <a:solidFill>
                <a:schemeClr val="dk1"/>
              </a:solidFill>
            </a:endParaRPr>
          </a:p>
          <a:p>
            <a:pPr marL="0" lvl="0" indent="0" algn="l" rtl="0">
              <a:spcBef>
                <a:spcPts val="0"/>
              </a:spcBef>
              <a:spcAft>
                <a:spcPts val="0"/>
              </a:spcAft>
              <a:buNone/>
            </a:pPr>
            <a:r>
              <a:rPr lang="en" dirty="0">
                <a:solidFill>
                  <a:schemeClr val="dk1"/>
                </a:solidFill>
              </a:rPr>
              <a:t>Discuss with them how they adapted and we ask them to think about what worked/what did not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b="1" dirty="0">
                <a:solidFill>
                  <a:schemeClr val="dk1"/>
                </a:solidFill>
              </a:rPr>
              <a:t>How do you feel when things dont work out? When you have to adapt again?</a:t>
            </a:r>
            <a:endParaRPr b="1" dirty="0">
              <a:solidFill>
                <a:schemeClr val="dk1"/>
              </a:solidFill>
            </a:endParaRPr>
          </a:p>
          <a:p>
            <a:pPr marL="0" lvl="0" indent="0" algn="l" rtl="0">
              <a:spcBef>
                <a:spcPts val="0"/>
              </a:spcBef>
              <a:spcAft>
                <a:spcPts val="0"/>
              </a:spcAft>
              <a:buNone/>
            </a:pPr>
            <a:endParaRPr b="1" dirty="0">
              <a:solidFill>
                <a:schemeClr val="dk1"/>
              </a:solidFill>
            </a:endParaRPr>
          </a:p>
          <a:p>
            <a:pPr marL="0" lvl="0" indent="0" algn="l" rtl="0">
              <a:lnSpc>
                <a:spcPct val="100000"/>
              </a:lnSpc>
              <a:spcBef>
                <a:spcPts val="0"/>
              </a:spcBef>
              <a:spcAft>
                <a:spcPts val="0"/>
              </a:spcAft>
              <a:buSzPts val="1100"/>
              <a:buNone/>
            </a:pPr>
            <a:r>
              <a:rPr lang="en-US" b="1" dirty="0"/>
              <a:t>Just because somethings don’t work out, remember to use befuddlement to regroup</a:t>
            </a:r>
            <a:endParaRPr b="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KH – 12:40-12:42</a:t>
            </a:r>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r>
              <a:rPr lang="en" dirty="0"/>
              <a:t>So talking about and evaluating as a team or library what is working, and what is not moves us up the spiral. It can be hard to deal with failure. When things don't work. But it is all part of the process as you uncover what DOES work.</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Lets see if we can be more intentional with our discovery, exploration, and possibilities. Learn from failure and mistakes.</a:t>
            </a:r>
            <a:endParaRPr dirty="0"/>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r>
              <a:rPr lang="en" dirty="0">
                <a:solidFill>
                  <a:schemeClr val="dk1"/>
                </a:solidFill>
              </a:rPr>
              <a:t>And this all stems from our own openness and curiosity. Our own path up the spiral</a:t>
            </a:r>
            <a:endParaRPr dirty="0">
              <a:solidFill>
                <a:schemeClr val="dk1"/>
              </a:solidFill>
            </a:endParaRPr>
          </a:p>
          <a:p>
            <a:pPr marL="0" lvl="0" indent="0" algn="l" rtl="0">
              <a:spcBef>
                <a:spcPts val="0"/>
              </a:spcBef>
              <a:spcAft>
                <a:spcPts val="0"/>
              </a:spcAft>
              <a:buNone/>
            </a:pPr>
            <a:endParaRPr lang="en-US"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This moves us all from discovery and possibility to choice and empowerment.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This is where the magic happens. The mindset shift from transactions to transformations.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CK – 12:42-12:47</a:t>
            </a:r>
          </a:p>
          <a:p>
            <a:pPr marL="0" lvl="0" indent="0" algn="l" rtl="0">
              <a:lnSpc>
                <a:spcPct val="115000"/>
              </a:lnSpc>
              <a:spcBef>
                <a:spcPts val="0"/>
              </a:spcBef>
              <a:spcAft>
                <a:spcPts val="0"/>
              </a:spcAft>
              <a:buSzPts val="1100"/>
              <a:buNone/>
            </a:pPr>
            <a:endParaRPr b="1" dirty="0">
              <a:solidFill>
                <a:schemeClr val="dk1"/>
              </a:solidFill>
            </a:endParaRPr>
          </a:p>
          <a:p>
            <a:pPr marL="0" lvl="0" indent="0" algn="l" rtl="0">
              <a:lnSpc>
                <a:spcPct val="115000"/>
              </a:lnSpc>
              <a:spcBef>
                <a:spcPts val="0"/>
              </a:spcBef>
              <a:spcAft>
                <a:spcPts val="0"/>
              </a:spcAft>
              <a:buSzPts val="1100"/>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Mission/Vision/values</a:t>
            </a:r>
            <a:endParaRPr b="1"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1" dirty="0">
                <a:solidFill>
                  <a:schemeClr val="dk1"/>
                </a:solidFill>
              </a:rPr>
              <a:t>What do we drop to keep other things</a:t>
            </a:r>
            <a:endParaRPr b="1"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Who can remember what the mission statement is?</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What still fits with the mission. Vision, values of your org?</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The WHY your organization exists</a:t>
            </a:r>
            <a:endParaRPr dirty="0">
              <a:solidFill>
                <a:schemeClr val="dk1"/>
              </a:solidFill>
            </a:endParaRPr>
          </a:p>
          <a:p>
            <a:pPr marL="457200" lvl="0" indent="-298450" algn="l" rtl="0">
              <a:spcBef>
                <a:spcPts val="0"/>
              </a:spcBef>
              <a:spcAft>
                <a:spcPts val="0"/>
              </a:spcAft>
              <a:buClr>
                <a:schemeClr val="dk1"/>
              </a:buClr>
              <a:buSzPts val="1100"/>
              <a:buChar char="●"/>
            </a:pPr>
            <a:r>
              <a:rPr lang="en" b="1" dirty="0">
                <a:solidFill>
                  <a:schemeClr val="dk1"/>
                </a:solidFill>
              </a:rPr>
              <a:t>Kieran story grocery store curbside</a:t>
            </a:r>
            <a:endParaRPr b="1"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Who is using the service and why</a:t>
            </a:r>
            <a:endParaRPr dirty="0">
              <a:solidFill>
                <a:schemeClr val="dk1"/>
              </a:solidFill>
            </a:endParaRPr>
          </a:p>
          <a:p>
            <a:pPr marL="914400" lvl="1" indent="-298450" algn="l" rtl="0">
              <a:spcBef>
                <a:spcPts val="0"/>
              </a:spcBef>
              <a:spcAft>
                <a:spcPts val="0"/>
              </a:spcAft>
              <a:buClr>
                <a:schemeClr val="dk1"/>
              </a:buClr>
              <a:buSzPts val="1100"/>
              <a:buChar char="○"/>
            </a:pPr>
            <a:r>
              <a:rPr lang="en" dirty="0">
                <a:solidFill>
                  <a:schemeClr val="dk1"/>
                </a:solidFill>
              </a:rPr>
              <a:t>We are the business of people and connecting to the stuff</a:t>
            </a:r>
            <a:endParaRPr dirty="0">
              <a:solidFill>
                <a:schemeClr val="dk1"/>
              </a:solidFill>
            </a:endParaRPr>
          </a:p>
          <a:p>
            <a:pPr marL="45720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457200" lvl="0" indent="-298450" algn="l" rtl="0">
              <a:lnSpc>
                <a:spcPct val="115000"/>
              </a:lnSpc>
              <a:spcBef>
                <a:spcPts val="0"/>
              </a:spcBef>
              <a:spcAft>
                <a:spcPts val="0"/>
              </a:spcAft>
              <a:buClr>
                <a:schemeClr val="dk1"/>
              </a:buClr>
              <a:buSzPts val="1100"/>
              <a:buChar char="●"/>
            </a:pPr>
            <a:r>
              <a:rPr lang="en" b="1" dirty="0">
                <a:solidFill>
                  <a:schemeClr val="dk1"/>
                </a:solidFill>
              </a:rPr>
              <a:t>Keep them in the spiral - frustration = befuddlement</a:t>
            </a:r>
            <a:endParaRPr b="1"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As we review your changes, adaptations, lets focus on that mindset shift from transactions to transformations.</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b="1" dirty="0"/>
              <a:t>CK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12:47-12:52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endParaRPr b="1" dirty="0"/>
          </a:p>
          <a:p>
            <a:pPr marL="0" lvl="0" indent="0" algn="l" rtl="0">
              <a:lnSpc>
                <a:spcPct val="100000"/>
              </a:lnSpc>
              <a:spcBef>
                <a:spcPts val="0"/>
              </a:spcBef>
              <a:spcAft>
                <a:spcPts val="0"/>
              </a:spcAft>
              <a:buSzPts val="1100"/>
              <a:buNone/>
            </a:pPr>
            <a:r>
              <a:rPr lang="en" b="1" dirty="0"/>
              <a:t>Activity - Now let's brainstorm what you should keep vs discard.</a:t>
            </a:r>
            <a:endParaRPr b="1" dirty="0"/>
          </a:p>
          <a:p>
            <a:pPr marL="0" lvl="0" indent="0" algn="l" rtl="0">
              <a:lnSpc>
                <a:spcPct val="100000"/>
              </a:lnSpc>
              <a:spcBef>
                <a:spcPts val="0"/>
              </a:spcBef>
              <a:spcAft>
                <a:spcPts val="0"/>
              </a:spcAft>
              <a:buSzPts val="1100"/>
              <a:buNone/>
            </a:pPr>
            <a:r>
              <a:rPr lang="en" b="1" dirty="0"/>
              <a:t>Let's brainstorm from you shared what you should keep vs discard. What aligns with mission and vision or can align</a:t>
            </a:r>
            <a:endParaRPr b="1" dirty="0"/>
          </a:p>
          <a:p>
            <a:pPr marL="0" lvl="0" indent="0" algn="l" rtl="0">
              <a:lnSpc>
                <a:spcPct val="100000"/>
              </a:lnSpc>
              <a:spcBef>
                <a:spcPts val="0"/>
              </a:spcBef>
              <a:spcAft>
                <a:spcPts val="0"/>
              </a:spcAft>
              <a:buSzPts val="1100"/>
              <a:buNone/>
            </a:pPr>
            <a:endParaRPr dirty="0"/>
          </a:p>
          <a:p>
            <a:pPr marL="0" lvl="0" indent="0" algn="l" rtl="0">
              <a:spcBef>
                <a:spcPts val="0"/>
              </a:spcBef>
              <a:spcAft>
                <a:spcPts val="0"/>
              </a:spcAft>
              <a:buNone/>
            </a:pPr>
            <a:r>
              <a:rPr lang="en" dirty="0">
                <a:solidFill>
                  <a:schemeClr val="dk1"/>
                </a:solidFill>
              </a:rPr>
              <a:t>Moving forward, it is critical to keep having these conversations. Working together as a library, as a team to develop, twerk, hone the services that impact the people you serve.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 dirty="0">
                <a:solidFill>
                  <a:schemeClr val="dk1"/>
                </a:solidFill>
              </a:rPr>
              <a:t>Collaboratively talk about values and goals. For the library, for projects, for staff. Help each other connect the dots between the work you each do, and how that supports organizational values. How the work you all do directly impacts your patrons.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CK -  12:52 - 12:55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one thing from this session you would like to explore or learn more about?</a:t>
            </a:r>
            <a:endParaRPr dirty="0">
              <a:solidFill>
                <a:schemeClr val="dk1"/>
              </a:solidFill>
            </a:endParaRPr>
          </a:p>
          <a:p>
            <a:pPr marL="685800" lvl="0" indent="-228600" algn="l" rtl="0">
              <a:spcBef>
                <a:spcPts val="0"/>
              </a:spcBef>
              <a:spcAft>
                <a:spcPts val="0"/>
              </a:spcAft>
              <a:buFont typeface="+mj-lt"/>
              <a:buAutoNum type="arabicPeriod"/>
            </a:pP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is one thing you can commit to practicing in the next month to make your interactions more transformational?</a:t>
            </a:r>
            <a:endParaRPr dirty="0">
              <a:solidFill>
                <a:schemeClr val="dk1"/>
              </a:solidFill>
            </a:endParaRPr>
          </a:p>
          <a:p>
            <a:pPr marL="685800" lvl="0" indent="-228600" algn="l" rtl="0">
              <a:spcBef>
                <a:spcPts val="0"/>
              </a:spcBef>
              <a:spcAft>
                <a:spcPts val="0"/>
              </a:spcAft>
              <a:buFont typeface="+mj-lt"/>
              <a:buAutoNum type="arabicPeriod"/>
            </a:pP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What are two things your organization can start, stop, or change to transform a service?</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t>12:55-12:58 Questions</a:t>
            </a:r>
          </a:p>
          <a:p>
            <a:pPr marL="0" lvl="0" indent="0" algn="l" rtl="0">
              <a:spcBef>
                <a:spcPts val="0"/>
              </a:spcBef>
              <a:spcAft>
                <a:spcPts val="0"/>
              </a:spcAft>
              <a:buNone/>
            </a:pPr>
            <a:endParaRPr lang="en-US" sz="1800" b="1" dirty="0"/>
          </a:p>
          <a:p>
            <a:pPr marL="0" lvl="0" indent="0" algn="l" rtl="0">
              <a:spcBef>
                <a:spcPts val="0"/>
              </a:spcBef>
              <a:spcAft>
                <a:spcPts val="0"/>
              </a:spcAft>
              <a:buNone/>
            </a:pPr>
            <a:r>
              <a:rPr lang="en-US" sz="1800" b="1" dirty="0"/>
              <a:t>12:58-1:00 – CSL in Session wrap up</a:t>
            </a:r>
          </a:p>
          <a:p>
            <a:pPr marL="0" marR="0" indent="0">
              <a:lnSpc>
                <a:spcPct val="115000"/>
              </a:lnSpc>
              <a:spcBef>
                <a:spcPts val="0"/>
              </a:spcBef>
              <a:spcAft>
                <a:spcPts val="10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t>CK - 12:02 – 12:03</a:t>
            </a:r>
            <a:endParaRPr b="1" dirty="0"/>
          </a:p>
          <a:p>
            <a:pPr marL="0" lvl="0" indent="0" algn="l" rtl="0">
              <a:lnSpc>
                <a:spcPct val="100000"/>
              </a:lnSpc>
              <a:spcBef>
                <a:spcPts val="0"/>
              </a:spcBef>
              <a:spcAft>
                <a:spcPts val="0"/>
              </a:spcAft>
              <a:buSzPts val="1100"/>
              <a:buNone/>
            </a:pPr>
            <a:endParaRPr dirty="0"/>
          </a:p>
          <a:p>
            <a:pPr marL="457200" lvl="0" indent="-298450" algn="l" rtl="0">
              <a:lnSpc>
                <a:spcPct val="115000"/>
              </a:lnSpc>
              <a:spcBef>
                <a:spcPts val="0"/>
              </a:spcBef>
              <a:spcAft>
                <a:spcPts val="0"/>
              </a:spcAft>
              <a:buClr>
                <a:schemeClr val="dk1"/>
              </a:buClr>
              <a:buSzPts val="1100"/>
              <a:buAutoNum type="alphaLcPeriod"/>
            </a:pPr>
            <a:r>
              <a:rPr lang="en" b="1" dirty="0">
                <a:solidFill>
                  <a:schemeClr val="dk1"/>
                </a:solidFill>
              </a:rPr>
              <a:t>What we want you to know</a:t>
            </a:r>
            <a:endParaRPr b="1" dirty="0">
              <a:solidFill>
                <a:schemeClr val="dk1"/>
              </a:solidFill>
            </a:endParaRPr>
          </a:p>
          <a:p>
            <a:pPr marL="914400" lvl="1" indent="-298450" algn="l" rtl="0">
              <a:lnSpc>
                <a:spcPct val="115000"/>
              </a:lnSpc>
              <a:spcBef>
                <a:spcPts val="0"/>
              </a:spcBef>
              <a:spcAft>
                <a:spcPts val="0"/>
              </a:spcAft>
              <a:buClr>
                <a:srgbClr val="202124"/>
              </a:buClr>
              <a:buSzPts val="1100"/>
              <a:buAutoNum type="romanLcPeriod"/>
            </a:pPr>
            <a:r>
              <a:rPr lang="en" dirty="0">
                <a:solidFill>
                  <a:schemeClr val="dk1"/>
                </a:solidFill>
              </a:rPr>
              <a:t>It has been a hard few years with lots of constant change</a:t>
            </a:r>
            <a:endParaRPr dirty="0">
              <a:solidFill>
                <a:schemeClr val="dk1"/>
              </a:solidFill>
            </a:endParaRPr>
          </a:p>
          <a:p>
            <a:pPr marL="914400" lvl="1" indent="-298450" algn="l" rtl="0">
              <a:lnSpc>
                <a:spcPct val="115000"/>
              </a:lnSpc>
              <a:spcBef>
                <a:spcPts val="0"/>
              </a:spcBef>
              <a:spcAft>
                <a:spcPts val="0"/>
              </a:spcAft>
              <a:buClr>
                <a:srgbClr val="202124"/>
              </a:buClr>
              <a:buSzPts val="1100"/>
              <a:buAutoNum type="romanLcPeriod"/>
            </a:pPr>
            <a:r>
              <a:rPr lang="en" dirty="0">
                <a:solidFill>
                  <a:schemeClr val="dk1"/>
                </a:solidFill>
              </a:rPr>
              <a:t>Library work is people work, people can be difficult.</a:t>
            </a:r>
            <a:endParaRPr dirty="0">
              <a:solidFill>
                <a:schemeClr val="dk1"/>
              </a:solidFill>
            </a:endParaRPr>
          </a:p>
          <a:p>
            <a:pPr marL="914400" lvl="0" indent="0" algn="l" rtl="0">
              <a:lnSpc>
                <a:spcPct val="115000"/>
              </a:lnSpc>
              <a:spcBef>
                <a:spcPts val="0"/>
              </a:spcBef>
              <a:spcAft>
                <a:spcPts val="0"/>
              </a:spcAft>
              <a:buClr>
                <a:schemeClr val="dk1"/>
              </a:buClr>
              <a:buSzPts val="1100"/>
              <a:buFont typeface="Arial"/>
              <a:buNone/>
            </a:pPr>
            <a:endParaRPr b="1" dirty="0">
              <a:solidFill>
                <a:schemeClr val="dk1"/>
              </a:solidFill>
            </a:endParaRPr>
          </a:p>
          <a:p>
            <a:pPr marL="457200" lvl="0" indent="-298450" algn="l" rtl="0">
              <a:lnSpc>
                <a:spcPct val="115000"/>
              </a:lnSpc>
              <a:spcBef>
                <a:spcPts val="0"/>
              </a:spcBef>
              <a:spcAft>
                <a:spcPts val="0"/>
              </a:spcAft>
              <a:buClr>
                <a:schemeClr val="dk1"/>
              </a:buClr>
              <a:buSzPts val="1100"/>
              <a:buAutoNum type="alphaLcPeriod"/>
            </a:pPr>
            <a:r>
              <a:rPr lang="en" b="1" dirty="0">
                <a:solidFill>
                  <a:schemeClr val="dk1"/>
                </a:solidFill>
              </a:rPr>
              <a:t>What we are going to do today</a:t>
            </a:r>
            <a:endParaRPr b="1" dirty="0">
              <a:solidFill>
                <a:schemeClr val="dk1"/>
              </a:solidFill>
            </a:endParaRPr>
          </a:p>
          <a:p>
            <a:pPr marL="914400" lvl="1" indent="-298450" algn="l" rtl="0">
              <a:lnSpc>
                <a:spcPct val="115000"/>
              </a:lnSpc>
              <a:spcBef>
                <a:spcPts val="0"/>
              </a:spcBef>
              <a:spcAft>
                <a:spcPts val="0"/>
              </a:spcAft>
              <a:buClr>
                <a:srgbClr val="202124"/>
              </a:buClr>
              <a:buSzPts val="1100"/>
              <a:buAutoNum type="romanLcPeriod"/>
            </a:pPr>
            <a:r>
              <a:rPr lang="en" dirty="0">
                <a:solidFill>
                  <a:schemeClr val="dk1"/>
                </a:solidFill>
              </a:rPr>
              <a:t>Discuss ways staff have adapted over the last 2 years</a:t>
            </a:r>
            <a:endParaRPr dirty="0">
              <a:solidFill>
                <a:schemeClr val="dk1"/>
              </a:solidFill>
            </a:endParaRPr>
          </a:p>
          <a:p>
            <a:pPr marL="914400" lvl="1" indent="-298450" algn="l" rtl="0">
              <a:lnSpc>
                <a:spcPct val="115000"/>
              </a:lnSpc>
              <a:spcBef>
                <a:spcPts val="0"/>
              </a:spcBef>
              <a:spcAft>
                <a:spcPts val="0"/>
              </a:spcAft>
              <a:buClr>
                <a:srgbClr val="202124"/>
              </a:buClr>
              <a:buSzPts val="1100"/>
              <a:buAutoNum type="romanLcPeriod"/>
            </a:pPr>
            <a:r>
              <a:rPr lang="en" dirty="0">
                <a:solidFill>
                  <a:schemeClr val="dk1"/>
                </a:solidFill>
              </a:rPr>
              <a:t>Learn about the Transformation Model and how it applies to customer service</a:t>
            </a:r>
            <a:endParaRPr dirty="0">
              <a:solidFill>
                <a:schemeClr val="dk1"/>
              </a:solidFill>
            </a:endParaRPr>
          </a:p>
          <a:p>
            <a:pPr marL="914400" lvl="1" indent="-298450" algn="l" rtl="0">
              <a:lnSpc>
                <a:spcPct val="115000"/>
              </a:lnSpc>
              <a:spcBef>
                <a:spcPts val="0"/>
              </a:spcBef>
              <a:spcAft>
                <a:spcPts val="0"/>
              </a:spcAft>
              <a:buClr>
                <a:srgbClr val="202124"/>
              </a:buClr>
              <a:buSzPts val="1100"/>
              <a:buAutoNum type="romanLcPeriod"/>
            </a:pPr>
            <a:r>
              <a:rPr lang="en" dirty="0">
                <a:solidFill>
                  <a:schemeClr val="dk1"/>
                </a:solidFill>
              </a:rPr>
              <a:t>Brainstorm what we intentionally want to carry forward</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15000"/>
              </a:lnSpc>
              <a:spcBef>
                <a:spcPts val="0"/>
              </a:spcBef>
              <a:spcAft>
                <a:spcPts val="10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CK -12:03-12:05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What is your favorite part about working at the library?</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dirty="0">
                <a:solidFill>
                  <a:schemeClr val="dk1"/>
                </a:solidFill>
              </a:rPr>
              <a:t>KH - 12:05-12:09 – slides 4&amp;5</a:t>
            </a:r>
          </a:p>
          <a:p>
            <a:pPr marL="0" lvl="0" indent="0" algn="l" rtl="0">
              <a:lnSpc>
                <a:spcPct val="115000"/>
              </a:lnSpc>
              <a:spcBef>
                <a:spcPts val="0"/>
              </a:spcBef>
              <a:spcAft>
                <a:spcPts val="0"/>
              </a:spcAft>
              <a:buNone/>
            </a:pPr>
            <a:endParaRPr lang="en-US" sz="1800" b="1" dirty="0">
              <a:solidFill>
                <a:schemeClr val="dk1"/>
              </a:solidFill>
            </a:endParaRPr>
          </a:p>
          <a:p>
            <a:pPr marL="0" lvl="0" indent="0" algn="l" rtl="0">
              <a:lnSpc>
                <a:spcPct val="115000"/>
              </a:lnSpc>
              <a:spcBef>
                <a:spcPts val="0"/>
              </a:spcBef>
              <a:spcAft>
                <a:spcPts val="0"/>
              </a:spcAft>
              <a:buNone/>
            </a:pPr>
            <a:r>
              <a:rPr lang="en" dirty="0">
                <a:solidFill>
                  <a:schemeClr val="dk1"/>
                </a:solidFill>
              </a:rPr>
              <a:t>When I started in </a:t>
            </a:r>
            <a:r>
              <a:rPr lang="en-US" dirty="0">
                <a:solidFill>
                  <a:schemeClr val="dk1"/>
                </a:solidFill>
              </a:rPr>
              <a:t>libraries,</a:t>
            </a:r>
            <a:r>
              <a:rPr lang="en" dirty="0">
                <a:solidFill>
                  <a:schemeClr val="dk1"/>
                </a:solidFill>
              </a:rPr>
              <a:t> I thought libraries were a place for books. Then I looked at all the myriad of things we circulate - makerspace etc and thought, the library is a Place for Stuff. Then I started considering the programs and interactions I had everyday and thought perhaps the library is more than a place of stuff, it is the stuff and the librarians </a:t>
            </a: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 dirty="0"/>
              <a:t>I have been in all sorts of libraries all over the country and regardless of the Stuff what I have noticed is that people come into the library for a thing. That thing might be a book, or the internet, or a place to be that doesn’t expect or demand a purchase, or human interaction, or insight on a subject.  We help people solve problems by connecting to the thing - Need a dvd to chill out - Need access to medical information</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Clr>
                <a:schemeClr val="dk1"/>
              </a:buClr>
              <a:buSzPts val="1100"/>
              <a:buFont typeface="Arial"/>
              <a:buNone/>
            </a:pPr>
            <a:r>
              <a:rPr lang="en" dirty="0"/>
              <a:t>The Library is stuff that gets folks to the thing. Part of that is actual items, some of that is the human interaction</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r>
              <a:rPr lang="en" dirty="0"/>
              <a:t>We often think of library work as being about books, but it is really about people</a:t>
            </a:r>
            <a:endParaRPr dirty="0"/>
          </a:p>
          <a:p>
            <a:pPr marL="182880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dirty="0">
                <a:solidFill>
                  <a:schemeClr val="dk1"/>
                </a:solidFill>
              </a:rPr>
              <a:t>CK - 12:09- 12:13</a:t>
            </a:r>
          </a:p>
          <a:p>
            <a:pPr marL="0" lvl="0" indent="0" algn="l" rtl="0">
              <a:lnSpc>
                <a:spcPct val="115000"/>
              </a:lnSpc>
              <a:spcBef>
                <a:spcPts val="0"/>
              </a:spcBef>
              <a:spcAft>
                <a:spcPts val="0"/>
              </a:spcAft>
              <a:buSzPts val="1100"/>
              <a:buNone/>
            </a:pPr>
            <a:endParaRPr lang="en" dirty="0">
              <a:solidFill>
                <a:schemeClr val="dk1"/>
              </a:solidFill>
            </a:endParaRPr>
          </a:p>
          <a:p>
            <a:pPr marL="0" lvl="0" indent="0" algn="l" rtl="0">
              <a:lnSpc>
                <a:spcPct val="115000"/>
              </a:lnSpc>
              <a:spcBef>
                <a:spcPts val="0"/>
              </a:spcBef>
              <a:spcAft>
                <a:spcPts val="0"/>
              </a:spcAft>
              <a:buSzPts val="1100"/>
              <a:buNone/>
            </a:pPr>
            <a:r>
              <a:rPr lang="en" dirty="0">
                <a:solidFill>
                  <a:schemeClr val="dk1"/>
                </a:solidFill>
              </a:rPr>
              <a:t>So, if libraries are about people, then providing excellent customer service is critical.</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en" dirty="0">
                <a:solidFill>
                  <a:schemeClr val="dk1"/>
                </a:solidFill>
              </a:rPr>
              <a:t>But, what exactly is customer service? </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en" dirty="0">
                <a:solidFill>
                  <a:schemeClr val="dk1"/>
                </a:solidFill>
              </a:rPr>
              <a:t>Think about the worst service service you have ever received - what did it look like/feel like?     Verizon</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en" dirty="0">
                <a:solidFill>
                  <a:schemeClr val="dk1"/>
                </a:solidFill>
              </a:rPr>
              <a:t>Now, think about the best service you have ever received - How did that make you feel?    Consumer Cellular</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en" dirty="0">
                <a:solidFill>
                  <a:schemeClr val="dk1"/>
                </a:solidFill>
              </a:rPr>
              <a:t>What made the service exceptional? </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r>
              <a:rPr lang="en" dirty="0">
                <a:solidFill>
                  <a:schemeClr val="dk1"/>
                </a:solidFill>
              </a:rPr>
              <a:t>So let's see if we can apply these ideas to the work you all do here.</a:t>
            </a: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None/>
            </a:pPr>
            <a:r>
              <a:rPr lang="en" dirty="0">
                <a:solidFill>
                  <a:srgbClr val="202124"/>
                </a:solidFill>
              </a:rPr>
              <a:t>It helps to think about customer service in a library as an ongoing </a:t>
            </a:r>
            <a:r>
              <a:rPr lang="en" b="1" dirty="0">
                <a:solidFill>
                  <a:srgbClr val="202124"/>
                </a:solidFill>
                <a:highlight>
                  <a:srgbClr val="FFFFFF"/>
                </a:highlight>
              </a:rPr>
              <a:t>conversations between a library staff and library users. </a:t>
            </a:r>
          </a:p>
          <a:p>
            <a:pPr marL="0" lvl="0" indent="0" algn="l" rtl="0">
              <a:lnSpc>
                <a:spcPct val="115000"/>
              </a:lnSpc>
              <a:spcBef>
                <a:spcPts val="0"/>
              </a:spcBef>
              <a:spcAft>
                <a:spcPts val="0"/>
              </a:spcAft>
              <a:buNone/>
            </a:pPr>
            <a:endParaRPr lang="en" b="1" dirty="0">
              <a:solidFill>
                <a:srgbClr val="202124"/>
              </a:solidFill>
              <a:highlight>
                <a:srgbClr val="FFFFFF"/>
              </a:highlight>
            </a:endParaRPr>
          </a:p>
          <a:p>
            <a:pPr marL="0" lvl="0" indent="0" algn="l" rtl="0">
              <a:lnSpc>
                <a:spcPct val="115000"/>
              </a:lnSpc>
              <a:spcBef>
                <a:spcPts val="0"/>
              </a:spcBef>
              <a:spcAft>
                <a:spcPts val="0"/>
              </a:spcAft>
              <a:buNone/>
            </a:pPr>
            <a:r>
              <a:rPr lang="en" b="1" dirty="0">
                <a:solidFill>
                  <a:srgbClr val="202124"/>
                </a:solidFill>
                <a:highlight>
                  <a:srgbClr val="FFFFFF"/>
                </a:highlight>
              </a:rPr>
              <a:t>It goes far beyond the patrons initial question</a:t>
            </a:r>
          </a:p>
          <a:p>
            <a:pPr marL="0" lvl="0" indent="0" algn="l" rtl="0">
              <a:lnSpc>
                <a:spcPct val="115000"/>
              </a:lnSpc>
              <a:spcBef>
                <a:spcPts val="0"/>
              </a:spcBef>
              <a:spcAft>
                <a:spcPts val="0"/>
              </a:spcAft>
              <a:buNone/>
            </a:pPr>
            <a:endParaRPr lang="en" b="1" dirty="0">
              <a:solidFill>
                <a:srgbClr val="202124"/>
              </a:solidFill>
              <a:highlight>
                <a:srgbClr val="FFFFFF"/>
              </a:highlight>
            </a:endParaRPr>
          </a:p>
          <a:p>
            <a:pPr marL="0" lvl="0" indent="0" algn="l" rtl="0">
              <a:lnSpc>
                <a:spcPct val="115000"/>
              </a:lnSpc>
              <a:spcBef>
                <a:spcPts val="0"/>
              </a:spcBef>
              <a:spcAft>
                <a:spcPts val="0"/>
              </a:spcAft>
              <a:buNone/>
            </a:pPr>
            <a:r>
              <a:rPr lang="en" b="1" dirty="0">
                <a:solidFill>
                  <a:srgbClr val="202124"/>
                </a:solidFill>
                <a:highlight>
                  <a:srgbClr val="FFFFFF"/>
                </a:highlight>
              </a:rPr>
              <a:t>Even tough we may never witness it, these interactions have power!</a:t>
            </a:r>
            <a:endParaRPr b="1" dirty="0">
              <a:solidFill>
                <a:srgbClr val="202124"/>
              </a:solidFill>
              <a:highlight>
                <a:srgbClr val="FFFFFF"/>
              </a:highlight>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chemeClr val="dk1"/>
              </a:solidFill>
            </a:endParaRPr>
          </a:p>
          <a:p>
            <a:pPr marL="0" lvl="0" indent="0" algn="l" rtl="0">
              <a:lnSpc>
                <a:spcPct val="115000"/>
              </a:lnSpc>
              <a:spcBef>
                <a:spcPts val="0"/>
              </a:spcBef>
              <a:spcAft>
                <a:spcPts val="0"/>
              </a:spcAft>
              <a:buSzPts val="1100"/>
              <a:buNone/>
            </a:pPr>
            <a:endParaRPr dirty="0">
              <a:solidFill>
                <a:srgbClr val="202124"/>
              </a:solidFill>
              <a:highlight>
                <a:srgbClr val="FFFFFF"/>
              </a:highlight>
            </a:endParaRPr>
          </a:p>
          <a:p>
            <a:pPr marL="914400" lvl="0" indent="0" algn="l" rtl="0">
              <a:lnSpc>
                <a:spcPct val="115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dirty="0">
                <a:solidFill>
                  <a:schemeClr val="dk1"/>
                </a:solidFill>
              </a:rPr>
              <a:t>KH – 12:13-12:18</a:t>
            </a:r>
          </a:p>
          <a:p>
            <a:pPr marL="0" lvl="0" indent="0" algn="l" rtl="0">
              <a:lnSpc>
                <a:spcPct val="100000"/>
              </a:lnSpc>
              <a:spcBef>
                <a:spcPts val="0"/>
              </a:spcBef>
              <a:spcAft>
                <a:spcPts val="0"/>
              </a:spcAft>
              <a:buClr>
                <a:schemeClr val="dk1"/>
              </a:buClr>
              <a:buSzPts val="1100"/>
              <a:buFont typeface="Arial"/>
              <a:buNone/>
            </a:pPr>
            <a:endParaRPr dirty="0">
              <a:solidFill>
                <a:srgbClr val="FF0000"/>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Ask 1-2 people to share their best </a:t>
            </a:r>
            <a:r>
              <a:rPr lang="en" b="1" dirty="0">
                <a:solidFill>
                  <a:schemeClr val="dk1"/>
                </a:solidFill>
              </a:rPr>
              <a:t>library patron interaction </a:t>
            </a:r>
            <a:r>
              <a:rPr lang="en" dirty="0">
                <a:solidFill>
                  <a:schemeClr val="dk1"/>
                </a:solidFill>
              </a:rPr>
              <a:t>before we get into these  - CK Teen tipping story</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Types of Interactions - Interactions from our (LIBRARY) point of view</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2743200" lvl="5" indent="-298450" algn="l" rtl="0">
              <a:lnSpc>
                <a:spcPct val="115000"/>
              </a:lnSpc>
              <a:spcBef>
                <a:spcPts val="0"/>
              </a:spcBef>
              <a:spcAft>
                <a:spcPts val="0"/>
              </a:spcAft>
              <a:buClr>
                <a:schemeClr val="dk1"/>
              </a:buClr>
              <a:buSzPts val="1100"/>
              <a:buAutoNum type="arabicPeriod"/>
            </a:pPr>
            <a:r>
              <a:rPr lang="en" dirty="0">
                <a:solidFill>
                  <a:schemeClr val="dk1"/>
                </a:solidFill>
              </a:rPr>
              <a:t>Responsive - transactional</a:t>
            </a:r>
            <a:endParaRPr dirty="0">
              <a:solidFill>
                <a:schemeClr val="dk1"/>
              </a:solidFill>
            </a:endParaRPr>
          </a:p>
          <a:p>
            <a:pPr marL="2743200" lvl="5" indent="-298450" algn="l" rtl="0">
              <a:lnSpc>
                <a:spcPct val="115000"/>
              </a:lnSpc>
              <a:spcBef>
                <a:spcPts val="0"/>
              </a:spcBef>
              <a:spcAft>
                <a:spcPts val="0"/>
              </a:spcAft>
              <a:buClr>
                <a:schemeClr val="dk1"/>
              </a:buClr>
              <a:buSzPts val="1100"/>
              <a:buAutoNum type="arabicPeriod"/>
            </a:pPr>
            <a:r>
              <a:rPr lang="en" dirty="0">
                <a:solidFill>
                  <a:schemeClr val="dk1"/>
                </a:solidFill>
              </a:rPr>
              <a:t>Predictive - anticipating needs - still transactional</a:t>
            </a:r>
            <a:endParaRPr dirty="0">
              <a:solidFill>
                <a:schemeClr val="dk1"/>
              </a:solidFill>
            </a:endParaRPr>
          </a:p>
          <a:p>
            <a:pPr marL="2743200" lvl="5" indent="-298450" algn="l" rtl="0">
              <a:lnSpc>
                <a:spcPct val="115000"/>
              </a:lnSpc>
              <a:spcBef>
                <a:spcPts val="0"/>
              </a:spcBef>
              <a:spcAft>
                <a:spcPts val="0"/>
              </a:spcAft>
              <a:buClr>
                <a:schemeClr val="dk1"/>
              </a:buClr>
              <a:buSzPts val="1100"/>
              <a:buAutoNum type="arabicPeriod"/>
            </a:pPr>
            <a:r>
              <a:rPr lang="en" dirty="0">
                <a:solidFill>
                  <a:schemeClr val="dk1"/>
                </a:solidFill>
              </a:rPr>
              <a:t>Encouraging - goes beyond the question the patron asks - what else can we connect them to</a:t>
            </a:r>
            <a:endParaRPr dirty="0">
              <a:solidFill>
                <a:schemeClr val="dk1"/>
              </a:solidFill>
            </a:endParaRPr>
          </a:p>
          <a:p>
            <a:pPr marL="2743200" lvl="5" indent="-298450" algn="l" rtl="0">
              <a:lnSpc>
                <a:spcPct val="115000"/>
              </a:lnSpc>
              <a:spcBef>
                <a:spcPts val="0"/>
              </a:spcBef>
              <a:spcAft>
                <a:spcPts val="0"/>
              </a:spcAft>
              <a:buClr>
                <a:schemeClr val="dk1"/>
              </a:buClr>
              <a:buSzPts val="1100"/>
              <a:buAutoNum type="arabicPeriod"/>
            </a:pPr>
            <a:r>
              <a:rPr lang="en" dirty="0">
                <a:solidFill>
                  <a:schemeClr val="dk1"/>
                </a:solidFill>
              </a:rPr>
              <a:t>Engaging - ie book club - </a:t>
            </a:r>
            <a:endParaRPr dirty="0">
              <a:solidFill>
                <a:schemeClr val="dk1"/>
              </a:solidFill>
            </a:endParaRPr>
          </a:p>
          <a:p>
            <a:pPr marL="2743200" lvl="5" indent="-298450" algn="l" rtl="0">
              <a:lnSpc>
                <a:spcPct val="115000"/>
              </a:lnSpc>
              <a:spcBef>
                <a:spcPts val="0"/>
              </a:spcBef>
              <a:spcAft>
                <a:spcPts val="0"/>
              </a:spcAft>
              <a:buClr>
                <a:schemeClr val="dk1"/>
              </a:buClr>
              <a:buSzPts val="1100"/>
              <a:buAutoNum type="arabicPeriod"/>
            </a:pPr>
            <a:r>
              <a:rPr lang="en" dirty="0">
                <a:solidFill>
                  <a:schemeClr val="dk1"/>
                </a:solidFill>
              </a:rPr>
              <a:t>Empowering - we help people solve problems, learn new skills and make life better - transformational</a:t>
            </a: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Questions?</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dirty="0">
                <a:solidFill>
                  <a:schemeClr val="dk1"/>
                </a:solidFill>
              </a:rPr>
              <a:t>Can you think of a time when you were able to empower a patron?</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CK – 12:18-12:21</a:t>
            </a:r>
          </a:p>
          <a:p>
            <a:pPr marL="0" lvl="0" indent="0" algn="l" rtl="0">
              <a:lnSpc>
                <a:spcPct val="100000"/>
              </a:lnSpc>
              <a:spcBef>
                <a:spcPts val="0"/>
              </a:spcBef>
              <a:spcAft>
                <a:spcPts val="0"/>
              </a:spcAft>
              <a:buSzPts val="1100"/>
              <a:buNone/>
            </a:pPr>
            <a:r>
              <a:rPr lang="en" dirty="0"/>
              <a:t>So let's switch gears a bit, and think put ourselves in our patrons shoes?</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Why do people come to the your library?</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Brainstorm</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dirty="0"/>
              <a:t>They come to get help with something. To solve a problem</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KH – 12:21-12:26</a:t>
            </a:r>
          </a:p>
          <a:p>
            <a:pPr marL="0" lvl="0" indent="0" algn="l" rtl="0">
              <a:lnSpc>
                <a:spcPct val="100000"/>
              </a:lnSpc>
              <a:spcBef>
                <a:spcPts val="0"/>
              </a:spcBef>
              <a:spcAft>
                <a:spcPts val="0"/>
              </a:spcAft>
              <a:buSzPts val="1100"/>
              <a:buNone/>
            </a:pPr>
            <a:endParaRPr dirty="0"/>
          </a:p>
          <a:p>
            <a:pPr marL="0" lvl="0" indent="0" algn="l" rtl="0">
              <a:lnSpc>
                <a:spcPct val="115000"/>
              </a:lnSpc>
              <a:spcBef>
                <a:spcPts val="0"/>
              </a:spcBef>
              <a:spcAft>
                <a:spcPts val="0"/>
              </a:spcAft>
              <a:buNone/>
            </a:pPr>
            <a:r>
              <a:rPr lang="en" b="1" dirty="0">
                <a:solidFill>
                  <a:schemeClr val="dk1"/>
                </a:solidFill>
              </a:rPr>
              <a:t>Transformation Spiral Model</a:t>
            </a:r>
            <a:endParaRPr b="1"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dirty="0">
                <a:solidFill>
                  <a:schemeClr val="dk1"/>
                </a:solidFill>
              </a:rPr>
              <a:t>We want to be able to help patrons solve their problems</a:t>
            </a:r>
            <a:endParaRPr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dirty="0">
                <a:solidFill>
                  <a:schemeClr val="dk1"/>
                </a:solidFill>
              </a:rPr>
              <a:t>When they come in they may be experiencing downward spiral</a:t>
            </a:r>
            <a:endParaRPr dirty="0">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b="1" dirty="0">
                <a:solidFill>
                  <a:schemeClr val="dk1"/>
                </a:solidFill>
              </a:rPr>
              <a:t>How can we recognize when patrons are in the downward spiral?</a:t>
            </a:r>
            <a:endParaRPr b="1" dirty="0">
              <a:solidFill>
                <a:schemeClr val="dk1"/>
              </a:solidFill>
            </a:endParaRPr>
          </a:p>
          <a:p>
            <a:pPr marL="914400" lvl="0" indent="0" algn="l" rtl="0">
              <a:lnSpc>
                <a:spcPct val="115000"/>
              </a:lnSpc>
              <a:spcBef>
                <a:spcPts val="0"/>
              </a:spcBef>
              <a:spcAft>
                <a:spcPts val="0"/>
              </a:spcAft>
              <a:buNone/>
            </a:pPr>
            <a:endParaRPr b="1"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dirty="0">
                <a:solidFill>
                  <a:schemeClr val="dk1"/>
                </a:solidFill>
              </a:rPr>
              <a:t>They may not even know what they need and libraries can be confusing and intimidating</a:t>
            </a:r>
            <a:endParaRPr dirty="0">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dirty="0">
                <a:solidFill>
                  <a:schemeClr val="dk1"/>
                </a:solidFill>
              </a:rPr>
              <a:t>We want to get them to befuddlement and start working them back up the spiral</a:t>
            </a: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endParaRPr dirty="0">
              <a:solidFill>
                <a:schemeClr val="dk1"/>
              </a:solidFill>
            </a:endParaRPr>
          </a:p>
          <a:p>
            <a:pPr marL="0" lvl="0" indent="0" algn="l" rtl="0">
              <a:lnSpc>
                <a:spcPct val="115000"/>
              </a:lnSpc>
              <a:spcBef>
                <a:spcPts val="0"/>
              </a:spcBef>
              <a:spcAft>
                <a:spcPts val="0"/>
              </a:spcAft>
              <a:buNone/>
            </a:pPr>
            <a:r>
              <a:rPr lang="en" b="1" dirty="0">
                <a:solidFill>
                  <a:schemeClr val="dk1"/>
                </a:solidFill>
              </a:rPr>
              <a:t>Questions</a:t>
            </a:r>
            <a:r>
              <a:rPr lang="en" dirty="0">
                <a:solidFill>
                  <a:schemeClr val="dk1"/>
                </a:solidFill>
              </a:rPr>
              <a:t>?</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1"/>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1"/>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1"/>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1"/>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21"/>
          <p:cNvGrpSpPr/>
          <p:nvPr/>
        </p:nvGrpSpPr>
        <p:grpSpPr>
          <a:xfrm>
            <a:off x="255200" y="592"/>
            <a:ext cx="2250363" cy="1044300"/>
            <a:chOff x="255200" y="592"/>
            <a:chExt cx="2250363" cy="1044300"/>
          </a:xfrm>
        </p:grpSpPr>
        <p:sp>
          <p:nvSpPr>
            <p:cNvPr id="15" name="Google Shape;15;p21"/>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1"/>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1"/>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p21"/>
          <p:cNvGrpSpPr/>
          <p:nvPr/>
        </p:nvGrpSpPr>
        <p:grpSpPr>
          <a:xfrm>
            <a:off x="905395" y="592"/>
            <a:ext cx="2250363" cy="1044300"/>
            <a:chOff x="905395" y="592"/>
            <a:chExt cx="2250363" cy="1044300"/>
          </a:xfrm>
        </p:grpSpPr>
        <p:sp>
          <p:nvSpPr>
            <p:cNvPr id="19" name="Google Shape;19;p21"/>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1"/>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1"/>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p21"/>
          <p:cNvGrpSpPr/>
          <p:nvPr/>
        </p:nvGrpSpPr>
        <p:grpSpPr>
          <a:xfrm>
            <a:off x="7057468" y="5088"/>
            <a:ext cx="1851281" cy="752108"/>
            <a:chOff x="6917201" y="0"/>
            <a:chExt cx="2227776" cy="863400"/>
          </a:xfrm>
        </p:grpSpPr>
        <p:sp>
          <p:nvSpPr>
            <p:cNvPr id="23" name="Google Shape;23;p2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2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Google Shape;26;p21"/>
          <p:cNvGrpSpPr/>
          <p:nvPr/>
        </p:nvGrpSpPr>
        <p:grpSpPr>
          <a:xfrm>
            <a:off x="6553032" y="4217852"/>
            <a:ext cx="2389067" cy="925737"/>
            <a:chOff x="6917201" y="0"/>
            <a:chExt cx="2227776" cy="863400"/>
          </a:xfrm>
        </p:grpSpPr>
        <p:sp>
          <p:nvSpPr>
            <p:cNvPr id="27" name="Google Shape;27;p21"/>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21"/>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1"/>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21"/>
          <p:cNvGrpSpPr/>
          <p:nvPr/>
        </p:nvGrpSpPr>
        <p:grpSpPr>
          <a:xfrm>
            <a:off x="199149" y="4055652"/>
            <a:ext cx="2795413" cy="1083308"/>
            <a:chOff x="6917201" y="0"/>
            <a:chExt cx="2227776" cy="863400"/>
          </a:xfrm>
        </p:grpSpPr>
        <p:sp>
          <p:nvSpPr>
            <p:cNvPr id="31" name="Google Shape;31;p21"/>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21"/>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21"/>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21"/>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35" name="Google Shape;35;p21"/>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03"/>
        <p:cNvGrpSpPr/>
        <p:nvPr/>
      </p:nvGrpSpPr>
      <p:grpSpPr>
        <a:xfrm>
          <a:off x="0" y="0"/>
          <a:ext cx="0" cy="0"/>
          <a:chOff x="0" y="0"/>
          <a:chExt cx="0" cy="0"/>
        </a:xfrm>
      </p:grpSpPr>
      <p:sp>
        <p:nvSpPr>
          <p:cNvPr id="104" name="Google Shape;104;p30"/>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0"/>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3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30"/>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8" name="Google Shape;108;p30"/>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9" name="Google Shape;109;p30"/>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10" name="Google Shape;110;p3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11"/>
        <p:cNvGrpSpPr/>
        <p:nvPr/>
      </p:nvGrpSpPr>
      <p:grpSpPr>
        <a:xfrm>
          <a:off x="0" y="0"/>
          <a:ext cx="0" cy="0"/>
          <a:chOff x="0" y="0"/>
          <a:chExt cx="0" cy="0"/>
        </a:xfrm>
      </p:grpSpPr>
      <p:sp>
        <p:nvSpPr>
          <p:cNvPr id="112" name="Google Shape;112;p3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 name="Google Shape;113;p31"/>
          <p:cNvGrpSpPr/>
          <p:nvPr/>
        </p:nvGrpSpPr>
        <p:grpSpPr>
          <a:xfrm>
            <a:off x="5959222" y="4119576"/>
            <a:ext cx="2520951" cy="1024165"/>
            <a:chOff x="6917201" y="0"/>
            <a:chExt cx="2227776" cy="863400"/>
          </a:xfrm>
        </p:grpSpPr>
        <p:sp>
          <p:nvSpPr>
            <p:cNvPr id="114" name="Google Shape;114;p3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7" name="Google Shape;117;p31"/>
          <p:cNvGrpSpPr/>
          <p:nvPr/>
        </p:nvGrpSpPr>
        <p:grpSpPr>
          <a:xfrm>
            <a:off x="199149" y="2"/>
            <a:ext cx="2795413" cy="1083308"/>
            <a:chOff x="6917201" y="0"/>
            <a:chExt cx="2227776" cy="863400"/>
          </a:xfrm>
        </p:grpSpPr>
        <p:sp>
          <p:nvSpPr>
            <p:cNvPr id="118" name="Google Shape;118;p3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3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1" name="Google Shape;121;p31"/>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2" name="Google Shape;122;p31"/>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normAutofit/>
          </a:bodyPr>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123" name="Google Shape;123;p3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37"/>
        <p:cNvGrpSpPr/>
        <p:nvPr/>
      </p:nvGrpSpPr>
      <p:grpSpPr>
        <a:xfrm>
          <a:off x="0" y="0"/>
          <a:ext cx="0" cy="0"/>
          <a:chOff x="0" y="0"/>
          <a:chExt cx="0" cy="0"/>
        </a:xfrm>
      </p:grpSpPr>
      <p:sp>
        <p:nvSpPr>
          <p:cNvPr id="38" name="Google Shape;38;p22"/>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2"/>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2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22"/>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42" name="Google Shape;42;p22"/>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3" name="Google Shape;43;p2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4"/>
        <p:cNvGrpSpPr/>
        <p:nvPr/>
      </p:nvGrpSpPr>
      <p:grpSpPr>
        <a:xfrm>
          <a:off x="0" y="0"/>
          <a:ext cx="0" cy="0"/>
          <a:chOff x="0" y="0"/>
          <a:chExt cx="0" cy="0"/>
        </a:xfrm>
      </p:grpSpPr>
      <p:sp>
        <p:nvSpPr>
          <p:cNvPr id="45" name="Google Shape;45;p2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Google Shape;46;p23"/>
          <p:cNvGrpSpPr/>
          <p:nvPr/>
        </p:nvGrpSpPr>
        <p:grpSpPr>
          <a:xfrm>
            <a:off x="5594191" y="3961115"/>
            <a:ext cx="2910144" cy="1182340"/>
            <a:chOff x="6917201" y="0"/>
            <a:chExt cx="2227776" cy="863400"/>
          </a:xfrm>
        </p:grpSpPr>
        <p:sp>
          <p:nvSpPr>
            <p:cNvPr id="47" name="Google Shape;47;p2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 name="Google Shape;50;p23"/>
          <p:cNvGrpSpPr/>
          <p:nvPr/>
        </p:nvGrpSpPr>
        <p:grpSpPr>
          <a:xfrm>
            <a:off x="199149" y="2"/>
            <a:ext cx="2795413" cy="1083308"/>
            <a:chOff x="6917201" y="0"/>
            <a:chExt cx="2227776" cy="863400"/>
          </a:xfrm>
        </p:grpSpPr>
        <p:sp>
          <p:nvSpPr>
            <p:cNvPr id="51" name="Google Shape;51;p2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2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2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4" name="Google Shape;54;p23"/>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55" name="Google Shape;55;p2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2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58"/>
        <p:cNvGrpSpPr/>
        <p:nvPr/>
      </p:nvGrpSpPr>
      <p:grpSpPr>
        <a:xfrm>
          <a:off x="0" y="0"/>
          <a:ext cx="0" cy="0"/>
          <a:chOff x="0" y="0"/>
          <a:chExt cx="0" cy="0"/>
        </a:xfrm>
      </p:grpSpPr>
      <p:sp>
        <p:nvSpPr>
          <p:cNvPr id="59" name="Google Shape;59;p25"/>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5"/>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1" name="Google Shape;61;p25"/>
          <p:cNvGrpSpPr/>
          <p:nvPr/>
        </p:nvGrpSpPr>
        <p:grpSpPr>
          <a:xfrm>
            <a:off x="255991" y="-118"/>
            <a:ext cx="2251347" cy="1043408"/>
            <a:chOff x="3961956" y="4383950"/>
            <a:chExt cx="1160548" cy="548700"/>
          </a:xfrm>
        </p:grpSpPr>
        <p:sp>
          <p:nvSpPr>
            <p:cNvPr id="62" name="Google Shape;62;p25"/>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5"/>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5"/>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 name="Google Shape;65;p2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6" name="Google Shape;66;p25"/>
          <p:cNvGrpSpPr/>
          <p:nvPr/>
        </p:nvGrpSpPr>
        <p:grpSpPr>
          <a:xfrm>
            <a:off x="34934" y="4522125"/>
            <a:ext cx="1593305" cy="617072"/>
            <a:chOff x="6917201" y="0"/>
            <a:chExt cx="2227776" cy="863400"/>
          </a:xfrm>
        </p:grpSpPr>
        <p:sp>
          <p:nvSpPr>
            <p:cNvPr id="67" name="Google Shape;67;p25"/>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5"/>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5"/>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0" name="Google Shape;70;p25"/>
          <p:cNvGrpSpPr/>
          <p:nvPr/>
        </p:nvGrpSpPr>
        <p:grpSpPr>
          <a:xfrm>
            <a:off x="5886353" y="1243"/>
            <a:ext cx="3257454" cy="1261514"/>
            <a:chOff x="6917201" y="0"/>
            <a:chExt cx="2227776" cy="863400"/>
          </a:xfrm>
        </p:grpSpPr>
        <p:sp>
          <p:nvSpPr>
            <p:cNvPr id="71" name="Google Shape;71;p25"/>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5"/>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5"/>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 name="Google Shape;74;p25"/>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75" name="Google Shape;75;p2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76"/>
        <p:cNvGrpSpPr/>
        <p:nvPr/>
      </p:nvGrpSpPr>
      <p:grpSpPr>
        <a:xfrm>
          <a:off x="0" y="0"/>
          <a:ext cx="0" cy="0"/>
          <a:chOff x="0" y="0"/>
          <a:chExt cx="0" cy="0"/>
        </a:xfrm>
      </p:grpSpPr>
      <p:sp>
        <p:nvSpPr>
          <p:cNvPr id="77" name="Google Shape;77;p26"/>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6"/>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2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6"/>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81" name="Google Shape;81;p2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82"/>
        <p:cNvGrpSpPr/>
        <p:nvPr/>
      </p:nvGrpSpPr>
      <p:grpSpPr>
        <a:xfrm>
          <a:off x="0" y="0"/>
          <a:ext cx="0" cy="0"/>
          <a:chOff x="0" y="0"/>
          <a:chExt cx="0" cy="0"/>
        </a:xfrm>
      </p:grpSpPr>
      <p:sp>
        <p:nvSpPr>
          <p:cNvPr id="83" name="Google Shape;83;p2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87" name="Google Shape;87;p27"/>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88" name="Google Shape;88;p27"/>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89" name="Google Shape;89;p2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90"/>
        <p:cNvGrpSpPr/>
        <p:nvPr/>
      </p:nvGrpSpPr>
      <p:grpSpPr>
        <a:xfrm>
          <a:off x="0" y="0"/>
          <a:ext cx="0" cy="0"/>
          <a:chOff x="0" y="0"/>
          <a:chExt cx="0" cy="0"/>
        </a:xfrm>
      </p:grpSpPr>
      <p:sp>
        <p:nvSpPr>
          <p:cNvPr id="91" name="Google Shape;91;p28"/>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8"/>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95" name="Google Shape;95;p2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96"/>
        <p:cNvGrpSpPr/>
        <p:nvPr/>
      </p:nvGrpSpPr>
      <p:grpSpPr>
        <a:xfrm>
          <a:off x="0" y="0"/>
          <a:ext cx="0" cy="0"/>
          <a:chOff x="0" y="0"/>
          <a:chExt cx="0" cy="0"/>
        </a:xfrm>
      </p:grpSpPr>
      <p:sp>
        <p:nvSpPr>
          <p:cNvPr id="97" name="Google Shape;97;p2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9"/>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9"/>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01" name="Google Shape;101;p29"/>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02" name="Google Shape;102;p2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20"/>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2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hixon_k@cde.state.co.us"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mailto:kreger_c@cde.state.co.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800"/>
              <a:buNone/>
            </a:pPr>
            <a:r>
              <a:rPr lang="en" sz="5000" b="1" dirty="0"/>
              <a:t>Customer service</a:t>
            </a:r>
            <a:endParaRPr sz="5000" b="1" dirty="0"/>
          </a:p>
        </p:txBody>
      </p:sp>
      <p:sp>
        <p:nvSpPr>
          <p:cNvPr id="129" name="Google Shape;129;p1"/>
          <p:cNvSpPr txBox="1">
            <a:spLocks noGrp="1"/>
          </p:cNvSpPr>
          <p:nvPr>
            <p:ph type="subTitle" idx="1"/>
          </p:nvPr>
        </p:nvSpPr>
        <p:spPr>
          <a:xfrm>
            <a:off x="1264075" y="3057200"/>
            <a:ext cx="6834300" cy="52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sz="3000" b="1"/>
              <a:t>From transactions to transformations</a:t>
            </a:r>
            <a:endParaRPr sz="3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1"/>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fontScale="90000"/>
          </a:bodyPr>
          <a:lstStyle/>
          <a:p>
            <a:pPr marL="0" lvl="0" indent="0" algn="ctr" rtl="0">
              <a:lnSpc>
                <a:spcPct val="100000"/>
              </a:lnSpc>
              <a:spcBef>
                <a:spcPts val="0"/>
              </a:spcBef>
              <a:spcAft>
                <a:spcPts val="0"/>
              </a:spcAft>
              <a:buSzPct val="105555"/>
              <a:buNone/>
            </a:pPr>
            <a:r>
              <a:rPr lang="en" sz="4000" b="1"/>
              <a:t>Are any of you experiencing a downward spiral?</a:t>
            </a:r>
            <a:endParaRPr sz="4000" b="1"/>
          </a:p>
        </p:txBody>
      </p:sp>
      <p:sp>
        <p:nvSpPr>
          <p:cNvPr id="186" name="Google Shape;186;p11"/>
          <p:cNvSpPr txBox="1">
            <a:spLocks noGrp="1"/>
          </p:cNvSpPr>
          <p:nvPr>
            <p:ph type="subTitle" idx="1"/>
          </p:nvPr>
        </p:nvSpPr>
        <p:spPr>
          <a:xfrm>
            <a:off x="1858700" y="3413158"/>
            <a:ext cx="5361300" cy="52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 sz="3000" b="1">
                <a:solidFill>
                  <a:srgbClr val="274E13"/>
                </a:solidFill>
              </a:rPr>
              <a:t>(If yes, that is ok!)</a:t>
            </a:r>
            <a:endParaRPr sz="3000" b="1">
              <a:solidFill>
                <a:srgbClr val="274E1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200"/>
              <a:buNone/>
            </a:pPr>
            <a:r>
              <a:rPr lang="en" sz="4000" b="1"/>
              <a:t>How have you had to adapt at work?</a:t>
            </a:r>
            <a:endParaRPr sz="40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346200" y="152400"/>
            <a:ext cx="6451598" cy="4838698"/>
          </a:xfrm>
          <a:prstGeom prst="rect">
            <a:avLst/>
          </a:prstGeom>
          <a:noFill/>
          <a:ln>
            <a:noFill/>
          </a:ln>
        </p:spPr>
      </p:pic>
      <p:cxnSp>
        <p:nvCxnSpPr>
          <p:cNvPr id="197" name="Google Shape;197;p13">
            <a:extLst>
              <a:ext uri="{C183D7F6-B498-43B3-948B-1728B52AA6E4}">
                <adec:decorative xmlns:adec="http://schemas.microsoft.com/office/drawing/2017/decorative" val="1"/>
              </a:ext>
            </a:extLst>
          </p:cNvPr>
          <p:cNvCxnSpPr/>
          <p:nvPr/>
        </p:nvCxnSpPr>
        <p:spPr>
          <a:xfrm flipH="1">
            <a:off x="7418475" y="2886975"/>
            <a:ext cx="1035600" cy="203700"/>
          </a:xfrm>
          <a:prstGeom prst="straightConnector1">
            <a:avLst/>
          </a:prstGeom>
          <a:noFill/>
          <a:ln w="28575" cap="flat" cmpd="sng">
            <a:solidFill>
              <a:schemeClr val="dk2"/>
            </a:solidFill>
            <a:prstDash val="solid"/>
            <a:round/>
            <a:headEnd type="none" w="sm" len="sm"/>
            <a:tailEnd type="triangle" w="med" len="med"/>
          </a:ln>
        </p:spPr>
      </p:cxnSp>
      <p:cxnSp>
        <p:nvCxnSpPr>
          <p:cNvPr id="198" name="Google Shape;198;p13">
            <a:extLst>
              <a:ext uri="{C183D7F6-B498-43B3-948B-1728B52AA6E4}">
                <adec:decorative xmlns:adec="http://schemas.microsoft.com/office/drawing/2017/decorative" val="1"/>
              </a:ext>
            </a:extLst>
          </p:cNvPr>
          <p:cNvCxnSpPr/>
          <p:nvPr/>
        </p:nvCxnSpPr>
        <p:spPr>
          <a:xfrm flipH="1">
            <a:off x="7537225" y="2886975"/>
            <a:ext cx="882900" cy="1222500"/>
          </a:xfrm>
          <a:prstGeom prst="straightConnector1">
            <a:avLst/>
          </a:prstGeom>
          <a:noFill/>
          <a:ln w="28575" cap="flat" cmpd="sng">
            <a:solidFill>
              <a:schemeClr val="dk2"/>
            </a:solidFill>
            <a:prstDash val="solid"/>
            <a:round/>
            <a:headEnd type="none" w="sm" len="sm"/>
            <a:tailEnd type="triangle" w="med" len="med"/>
          </a:ln>
        </p:spPr>
      </p:cxnSp>
      <p:cxnSp>
        <p:nvCxnSpPr>
          <p:cNvPr id="199" name="Google Shape;199;p13">
            <a:extLst>
              <a:ext uri="{C183D7F6-B498-43B3-948B-1728B52AA6E4}">
                <adec:decorative xmlns:adec="http://schemas.microsoft.com/office/drawing/2017/decorative" val="1"/>
              </a:ext>
            </a:extLst>
          </p:cNvPr>
          <p:cNvCxnSpPr/>
          <p:nvPr/>
        </p:nvCxnSpPr>
        <p:spPr>
          <a:xfrm rot="10800000">
            <a:off x="7163975" y="2428575"/>
            <a:ext cx="1222200" cy="458400"/>
          </a:xfrm>
          <a:prstGeom prst="straightConnector1">
            <a:avLst/>
          </a:prstGeom>
          <a:noFill/>
          <a:ln w="28575" cap="flat" cmpd="sng">
            <a:solidFill>
              <a:schemeClr val="dk2"/>
            </a:solidFill>
            <a:prstDash val="solid"/>
            <a:round/>
            <a:headEnd type="none" w="sm" len="sm"/>
            <a:tailEnd type="triangle" w="med" len="med"/>
          </a:ln>
        </p:spPr>
      </p:cxnSp>
      <p:sp>
        <p:nvSpPr>
          <p:cNvPr id="2" name="Title 1">
            <a:extLst>
              <a:ext uri="{FF2B5EF4-FFF2-40B4-BE49-F238E27FC236}">
                <a16:creationId xmlns:a16="http://schemas.microsoft.com/office/drawing/2014/main" id="{AF051272-5651-5F8B-DC40-40DFA0B61E2A}"/>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Uncertainty to discovery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gtEl>
                                        <p:attrNameLst>
                                          <p:attrName>style.visibility</p:attrName>
                                        </p:attrNameLst>
                                      </p:cBhvr>
                                      <p:to>
                                        <p:strVal val="visible"/>
                                      </p:to>
                                    </p:set>
                                    <p:animEffect transition="in" filter="fade">
                                      <p:cBhvr>
                                        <p:cTn id="12" dur="1000"/>
                                        <p:tgtEl>
                                          <p:spTgt spid="1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1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3200"/>
              <a:buNone/>
            </a:pPr>
            <a:r>
              <a:rPr lang="en" sz="4000" b="1" dirty="0"/>
              <a:t>What worked well?</a:t>
            </a:r>
            <a:endParaRPr sz="4000" b="1" dirty="0"/>
          </a:p>
        </p:txBody>
      </p:sp>
      <p:sp>
        <p:nvSpPr>
          <p:cNvPr id="205" name="Google Shape;205;p14"/>
          <p:cNvSpPr txBox="1">
            <a:spLocks noGrp="1"/>
          </p:cNvSpPr>
          <p:nvPr>
            <p:ph type="subTitle" idx="4294967295"/>
          </p:nvPr>
        </p:nvSpPr>
        <p:spPr>
          <a:xfrm>
            <a:off x="311700" y="2834125"/>
            <a:ext cx="8520600" cy="792600"/>
          </a:xfrm>
          <a:prstGeom prst="rect">
            <a:avLst/>
          </a:prstGeom>
          <a:noFill/>
          <a:ln>
            <a:noFill/>
          </a:ln>
        </p:spPr>
        <p:txBody>
          <a:bodyPr spcFirstLastPara="1" wrap="square" lIns="91425" tIns="91425" rIns="91425" bIns="91425" anchor="t" anchorCtr="0">
            <a:normAutofit fontScale="92500" lnSpcReduction="10000"/>
          </a:bodyPr>
          <a:lstStyle/>
          <a:p>
            <a:pPr marL="0" marR="0" lvl="0" indent="0" algn="ctr" rtl="0">
              <a:lnSpc>
                <a:spcPct val="115000"/>
              </a:lnSpc>
              <a:spcBef>
                <a:spcPts val="0"/>
              </a:spcBef>
              <a:spcAft>
                <a:spcPts val="1200"/>
              </a:spcAft>
              <a:buClr>
                <a:schemeClr val="dk2"/>
              </a:buClr>
              <a:buSzPts val="1300"/>
              <a:buFont typeface="Calibri"/>
              <a:buNone/>
            </a:pPr>
            <a:r>
              <a:rPr lang="en" sz="3000" b="1" i="0" u="none" strike="noStrike" cap="none">
                <a:solidFill>
                  <a:schemeClr val="dk1"/>
                </a:solidFill>
                <a:latin typeface="Calibri"/>
                <a:ea typeface="Calibri"/>
                <a:cs typeface="Calibri"/>
                <a:sym typeface="Calibri"/>
              </a:rPr>
              <a:t>What did not?</a:t>
            </a:r>
            <a:endParaRPr sz="30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346200" y="152400"/>
            <a:ext cx="6451598" cy="4838698"/>
          </a:xfrm>
          <a:prstGeom prst="rect">
            <a:avLst/>
          </a:prstGeom>
          <a:noFill/>
          <a:ln>
            <a:noFill/>
          </a:ln>
        </p:spPr>
      </p:pic>
      <p:cxnSp>
        <p:nvCxnSpPr>
          <p:cNvPr id="211" name="Google Shape;211;p15">
            <a:extLst>
              <a:ext uri="{C183D7F6-B498-43B3-948B-1728B52AA6E4}">
                <adec:decorative xmlns:adec="http://schemas.microsoft.com/office/drawing/2017/decorative" val="1"/>
              </a:ext>
            </a:extLst>
          </p:cNvPr>
          <p:cNvCxnSpPr/>
          <p:nvPr/>
        </p:nvCxnSpPr>
        <p:spPr>
          <a:xfrm flipH="1">
            <a:off x="7418475" y="2886975"/>
            <a:ext cx="1035600" cy="203700"/>
          </a:xfrm>
          <a:prstGeom prst="straightConnector1">
            <a:avLst/>
          </a:prstGeom>
          <a:noFill/>
          <a:ln w="28575" cap="flat" cmpd="sng">
            <a:solidFill>
              <a:schemeClr val="dk2"/>
            </a:solidFill>
            <a:prstDash val="solid"/>
            <a:round/>
            <a:headEnd type="none" w="sm" len="sm"/>
            <a:tailEnd type="triangle" w="med" len="med"/>
          </a:ln>
        </p:spPr>
      </p:cxnSp>
      <p:cxnSp>
        <p:nvCxnSpPr>
          <p:cNvPr id="212" name="Google Shape;212;p15">
            <a:extLst>
              <a:ext uri="{C183D7F6-B498-43B3-948B-1728B52AA6E4}">
                <adec:decorative xmlns:adec="http://schemas.microsoft.com/office/drawing/2017/decorative" val="1"/>
              </a:ext>
            </a:extLst>
          </p:cNvPr>
          <p:cNvCxnSpPr/>
          <p:nvPr/>
        </p:nvCxnSpPr>
        <p:spPr>
          <a:xfrm rot="10800000">
            <a:off x="7325050" y="2428575"/>
            <a:ext cx="1146000" cy="458400"/>
          </a:xfrm>
          <a:prstGeom prst="straightConnector1">
            <a:avLst/>
          </a:prstGeom>
          <a:noFill/>
          <a:ln w="28575" cap="flat" cmpd="sng">
            <a:solidFill>
              <a:schemeClr val="dk2"/>
            </a:solidFill>
            <a:prstDash val="solid"/>
            <a:round/>
            <a:headEnd type="none" w="sm" len="sm"/>
            <a:tailEnd type="triangle" w="med" len="med"/>
          </a:ln>
        </p:spPr>
      </p:cxnSp>
      <p:sp>
        <p:nvSpPr>
          <p:cNvPr id="2" name="Title 1">
            <a:extLst>
              <a:ext uri="{FF2B5EF4-FFF2-40B4-BE49-F238E27FC236}">
                <a16:creationId xmlns:a16="http://schemas.microsoft.com/office/drawing/2014/main" id="{2E331200-E54C-356D-8D28-BE5915901309}"/>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Discovery to possibility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a:spLocks noGrp="1"/>
          </p:cNvSpPr>
          <p:nvPr>
            <p:ph type="title"/>
          </p:nvPr>
        </p:nvSpPr>
        <p:spPr>
          <a:xfrm>
            <a:off x="1205625" y="1746100"/>
            <a:ext cx="6909000" cy="1646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 sz="4000" b="1"/>
              <a:t>How can we be intentional</a:t>
            </a:r>
            <a:endParaRPr sz="4000" b="1"/>
          </a:p>
          <a:p>
            <a:pPr marL="0" lvl="0" indent="0" algn="ctr" rtl="0">
              <a:lnSpc>
                <a:spcPct val="100000"/>
              </a:lnSpc>
              <a:spcBef>
                <a:spcPts val="0"/>
              </a:spcBef>
              <a:spcAft>
                <a:spcPts val="0"/>
              </a:spcAft>
              <a:buSzPts val="3200"/>
              <a:buNone/>
            </a:pPr>
            <a:r>
              <a:rPr lang="en" sz="4000" b="1"/>
              <a:t>with what we keep?</a:t>
            </a:r>
            <a:endParaRPr sz="40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346200" y="152400"/>
            <a:ext cx="6451598" cy="4838698"/>
          </a:xfrm>
          <a:prstGeom prst="rect">
            <a:avLst/>
          </a:prstGeom>
          <a:noFill/>
          <a:ln>
            <a:noFill/>
          </a:ln>
        </p:spPr>
      </p:pic>
      <p:cxnSp>
        <p:nvCxnSpPr>
          <p:cNvPr id="223" name="Google Shape;223;p17">
            <a:extLst>
              <a:ext uri="{C183D7F6-B498-43B3-948B-1728B52AA6E4}">
                <adec:decorative xmlns:adec="http://schemas.microsoft.com/office/drawing/2017/decorative" val="1"/>
              </a:ext>
            </a:extLst>
          </p:cNvPr>
          <p:cNvCxnSpPr/>
          <p:nvPr/>
        </p:nvCxnSpPr>
        <p:spPr>
          <a:xfrm flipH="1">
            <a:off x="7089800" y="1781000"/>
            <a:ext cx="1058100" cy="243000"/>
          </a:xfrm>
          <a:prstGeom prst="straightConnector1">
            <a:avLst/>
          </a:prstGeom>
          <a:noFill/>
          <a:ln w="28575" cap="flat" cmpd="sng">
            <a:solidFill>
              <a:schemeClr val="dk2"/>
            </a:solidFill>
            <a:prstDash val="solid"/>
            <a:round/>
            <a:headEnd type="none" w="sm" len="sm"/>
            <a:tailEnd type="triangle" w="med" len="med"/>
          </a:ln>
        </p:spPr>
      </p:cxnSp>
      <p:cxnSp>
        <p:nvCxnSpPr>
          <p:cNvPr id="224" name="Google Shape;224;p17">
            <a:extLst>
              <a:ext uri="{C183D7F6-B498-43B3-948B-1728B52AA6E4}">
                <adec:decorative xmlns:adec="http://schemas.microsoft.com/office/drawing/2017/decorative" val="1"/>
              </a:ext>
            </a:extLst>
          </p:cNvPr>
          <p:cNvCxnSpPr/>
          <p:nvPr/>
        </p:nvCxnSpPr>
        <p:spPr>
          <a:xfrm rot="10800000">
            <a:off x="7050350" y="1376000"/>
            <a:ext cx="1137000" cy="405000"/>
          </a:xfrm>
          <a:prstGeom prst="straightConnector1">
            <a:avLst/>
          </a:prstGeom>
          <a:noFill/>
          <a:ln w="28575" cap="flat" cmpd="sng">
            <a:solidFill>
              <a:schemeClr val="dk2"/>
            </a:solidFill>
            <a:prstDash val="solid"/>
            <a:round/>
            <a:headEnd type="none" w="sm" len="sm"/>
            <a:tailEnd type="triangle" w="med" len="med"/>
          </a:ln>
        </p:spPr>
      </p:cxnSp>
      <p:sp>
        <p:nvSpPr>
          <p:cNvPr id="2" name="Title 1">
            <a:extLst>
              <a:ext uri="{FF2B5EF4-FFF2-40B4-BE49-F238E27FC236}">
                <a16:creationId xmlns:a16="http://schemas.microsoft.com/office/drawing/2014/main" id="{D2E2ED2D-8CEE-D98B-185F-DF9C1B1A264E}"/>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Possibilities to transformation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8"/>
          <p:cNvSpPr txBox="1">
            <a:spLocks noGrp="1"/>
          </p:cNvSpPr>
          <p:nvPr>
            <p:ph type="title"/>
          </p:nvPr>
        </p:nvSpPr>
        <p:spPr>
          <a:xfrm>
            <a:off x="819150" y="576658"/>
            <a:ext cx="7505700" cy="954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60000"/>
              <a:buNone/>
            </a:pPr>
            <a:r>
              <a:rPr lang="en" sz="5000" b="1" dirty="0"/>
              <a:t>Transformation Action Plan</a:t>
            </a:r>
            <a:endParaRPr sz="5000" b="1" dirty="0"/>
          </a:p>
        </p:txBody>
      </p:sp>
      <p:sp>
        <p:nvSpPr>
          <p:cNvPr id="230" name="Google Shape;230;p18"/>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Autofit/>
          </a:bodyPr>
          <a:lstStyle/>
          <a:p>
            <a:pPr marL="457200" lvl="0" indent="-332549" algn="l" rtl="0">
              <a:lnSpc>
                <a:spcPct val="80000"/>
              </a:lnSpc>
              <a:spcBef>
                <a:spcPts val="0"/>
              </a:spcBef>
              <a:spcAft>
                <a:spcPts val="0"/>
              </a:spcAft>
              <a:buClr>
                <a:srgbClr val="000000"/>
              </a:buClr>
              <a:buSzPts val="1637"/>
              <a:buFont typeface="Nunito"/>
              <a:buAutoNum type="arabicPeriod"/>
            </a:pPr>
            <a:r>
              <a:rPr lang="en" sz="1637" b="1" dirty="0">
                <a:solidFill>
                  <a:srgbClr val="000000"/>
                </a:solidFill>
                <a:latin typeface="Nunito"/>
                <a:ea typeface="Nunito"/>
                <a:cs typeface="Nunito"/>
                <a:sym typeface="Nunito"/>
              </a:rPr>
              <a:t>What is one thing from this session you would like to explore or learn more about?</a:t>
            </a:r>
            <a:endParaRPr sz="1637" b="1" dirty="0">
              <a:solidFill>
                <a:srgbClr val="000000"/>
              </a:solidFill>
              <a:latin typeface="Nunito"/>
              <a:ea typeface="Nunito"/>
              <a:cs typeface="Nunito"/>
              <a:sym typeface="Nunito"/>
            </a:endParaRPr>
          </a:p>
          <a:p>
            <a:pPr marL="800100" lvl="0" indent="-342900" algn="l" rtl="0">
              <a:lnSpc>
                <a:spcPct val="80000"/>
              </a:lnSpc>
              <a:spcBef>
                <a:spcPts val="0"/>
              </a:spcBef>
              <a:spcAft>
                <a:spcPts val="0"/>
              </a:spcAft>
              <a:buFont typeface="+mj-lt"/>
              <a:buAutoNum type="arabicPeriod"/>
            </a:pPr>
            <a:endParaRPr sz="1637" b="1" dirty="0">
              <a:solidFill>
                <a:srgbClr val="000000"/>
              </a:solidFill>
              <a:latin typeface="Nunito"/>
              <a:ea typeface="Nunito"/>
              <a:cs typeface="Nunito"/>
              <a:sym typeface="Nunito"/>
            </a:endParaRPr>
          </a:p>
          <a:p>
            <a:pPr marL="800100" lvl="0" indent="-342900" algn="l" rtl="0">
              <a:lnSpc>
                <a:spcPct val="80000"/>
              </a:lnSpc>
              <a:spcBef>
                <a:spcPts val="0"/>
              </a:spcBef>
              <a:spcAft>
                <a:spcPts val="0"/>
              </a:spcAft>
              <a:buFont typeface="+mj-lt"/>
              <a:buAutoNum type="arabicPeriod"/>
            </a:pPr>
            <a:endParaRPr sz="1637" b="1" dirty="0">
              <a:solidFill>
                <a:srgbClr val="000000"/>
              </a:solidFill>
              <a:latin typeface="Nunito"/>
              <a:ea typeface="Nunito"/>
              <a:cs typeface="Nunito"/>
              <a:sym typeface="Nunito"/>
            </a:endParaRPr>
          </a:p>
          <a:p>
            <a:pPr marL="457200" lvl="0" indent="-332549" algn="l" rtl="0">
              <a:lnSpc>
                <a:spcPct val="80000"/>
              </a:lnSpc>
              <a:spcBef>
                <a:spcPts val="0"/>
              </a:spcBef>
              <a:spcAft>
                <a:spcPts val="0"/>
              </a:spcAft>
              <a:buClr>
                <a:srgbClr val="000000"/>
              </a:buClr>
              <a:buSzPts val="1637"/>
              <a:buFont typeface="Nunito"/>
              <a:buAutoNum type="arabicPeriod"/>
            </a:pPr>
            <a:r>
              <a:rPr lang="en" sz="1637" b="1" dirty="0">
                <a:solidFill>
                  <a:srgbClr val="000000"/>
                </a:solidFill>
                <a:latin typeface="Nunito"/>
                <a:ea typeface="Nunito"/>
                <a:cs typeface="Nunito"/>
                <a:sym typeface="Nunito"/>
              </a:rPr>
              <a:t>What is one thing you can commit to practicing in the next month to make your interactions more transformational?</a:t>
            </a:r>
            <a:endParaRPr sz="1637" b="1" dirty="0">
              <a:solidFill>
                <a:srgbClr val="000000"/>
              </a:solidFill>
              <a:latin typeface="Nunito"/>
              <a:ea typeface="Nunito"/>
              <a:cs typeface="Nunito"/>
              <a:sym typeface="Nunito"/>
            </a:endParaRPr>
          </a:p>
          <a:p>
            <a:pPr marL="800100" lvl="0" indent="-342900" algn="l" rtl="0">
              <a:lnSpc>
                <a:spcPct val="80000"/>
              </a:lnSpc>
              <a:spcBef>
                <a:spcPts val="0"/>
              </a:spcBef>
              <a:spcAft>
                <a:spcPts val="0"/>
              </a:spcAft>
              <a:buFont typeface="+mj-lt"/>
              <a:buAutoNum type="arabicPeriod"/>
            </a:pPr>
            <a:endParaRPr sz="1637" b="1" dirty="0">
              <a:solidFill>
                <a:srgbClr val="000000"/>
              </a:solidFill>
              <a:latin typeface="Nunito"/>
              <a:ea typeface="Nunito"/>
              <a:cs typeface="Nunito"/>
              <a:sym typeface="Nunito"/>
            </a:endParaRPr>
          </a:p>
          <a:p>
            <a:pPr marL="800100" lvl="0" indent="-342900" algn="l" rtl="0">
              <a:lnSpc>
                <a:spcPct val="80000"/>
              </a:lnSpc>
              <a:spcBef>
                <a:spcPts val="0"/>
              </a:spcBef>
              <a:spcAft>
                <a:spcPts val="0"/>
              </a:spcAft>
              <a:buFont typeface="+mj-lt"/>
              <a:buAutoNum type="arabicPeriod"/>
            </a:pPr>
            <a:endParaRPr sz="1637" b="1" dirty="0">
              <a:solidFill>
                <a:srgbClr val="000000"/>
              </a:solidFill>
              <a:latin typeface="Nunito"/>
              <a:ea typeface="Nunito"/>
              <a:cs typeface="Nunito"/>
              <a:sym typeface="Nunito"/>
            </a:endParaRPr>
          </a:p>
          <a:p>
            <a:pPr marL="457200" lvl="0" indent="-332549" algn="l" rtl="0">
              <a:lnSpc>
                <a:spcPct val="80000"/>
              </a:lnSpc>
              <a:spcBef>
                <a:spcPts val="0"/>
              </a:spcBef>
              <a:spcAft>
                <a:spcPts val="0"/>
              </a:spcAft>
              <a:buClr>
                <a:srgbClr val="000000"/>
              </a:buClr>
              <a:buSzPts val="1637"/>
              <a:buFont typeface="Nunito"/>
              <a:buAutoNum type="arabicPeriod"/>
            </a:pPr>
            <a:r>
              <a:rPr lang="en" sz="1637" b="1" dirty="0">
                <a:solidFill>
                  <a:srgbClr val="000000"/>
                </a:solidFill>
                <a:latin typeface="Nunito"/>
                <a:ea typeface="Nunito"/>
                <a:cs typeface="Nunito"/>
                <a:sym typeface="Nunito"/>
              </a:rPr>
              <a:t>What are two things your organization can start, stop, or change to transform a service?</a:t>
            </a:r>
            <a:endParaRPr sz="1637" b="1" dirty="0">
              <a:solidFill>
                <a:srgbClr val="000000"/>
              </a:solidFill>
              <a:latin typeface="Nunito"/>
              <a:ea typeface="Nunito"/>
              <a:cs typeface="Nunito"/>
              <a:sym typeface="Nunito"/>
            </a:endParaRPr>
          </a:p>
          <a:p>
            <a:pPr marL="0" lvl="0" indent="0" algn="l" rtl="0">
              <a:lnSpc>
                <a:spcPct val="95000"/>
              </a:lnSpc>
              <a:spcBef>
                <a:spcPts val="0"/>
              </a:spcBef>
              <a:spcAft>
                <a:spcPts val="1200"/>
              </a:spcAft>
              <a:buSzPts val="688"/>
              <a:buNone/>
            </a:pPr>
            <a:endParaRPr sz="1512" dirty="0">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 name="Title 1">
            <a:extLst>
              <a:ext uri="{FF2B5EF4-FFF2-40B4-BE49-F238E27FC236}">
                <a16:creationId xmlns:a16="http://schemas.microsoft.com/office/drawing/2014/main" id="{28F189D9-6761-1FCB-5424-13A1114367C0}"/>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Questions?</a:t>
            </a:r>
          </a:p>
        </p:txBody>
      </p:sp>
      <p:sp>
        <p:nvSpPr>
          <p:cNvPr id="236" name="Google Shape;236;p19"/>
          <p:cNvSpPr/>
          <p:nvPr/>
        </p:nvSpPr>
        <p:spPr>
          <a:xfrm>
            <a:off x="2862100" y="973900"/>
            <a:ext cx="3216900" cy="23940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100"/>
              <a:buFont typeface="Arial"/>
              <a:buNone/>
            </a:pPr>
            <a:r>
              <a:rPr lang="en" sz="9100" b="1"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237" name="Google Shape;237;p19">
            <a:extLst>
              <a:ext uri="{C183D7F6-B498-43B3-948B-1728B52AA6E4}">
                <adec:decorative xmlns:adec="http://schemas.microsoft.com/office/drawing/2017/decorative" val="1"/>
              </a:ext>
            </a:extLst>
          </p:cNvPr>
          <p:cNvSpPr txBox="1"/>
          <p:nvPr/>
        </p:nvSpPr>
        <p:spPr>
          <a:xfrm>
            <a:off x="4702900" y="973900"/>
            <a:ext cx="9459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100"/>
              <a:buFont typeface="Arial"/>
              <a:buNone/>
            </a:pPr>
            <a:r>
              <a:rPr lang="en" sz="9100" b="1" i="0" u="none" strike="noStrike" cap="none">
                <a:solidFill>
                  <a:srgbClr val="000000"/>
                </a:solidFill>
                <a:latin typeface="Calibri"/>
                <a:ea typeface="Calibri"/>
                <a:cs typeface="Calibri"/>
                <a:sym typeface="Calibri"/>
              </a:rPr>
              <a:t>?</a:t>
            </a:r>
            <a:endParaRPr sz="9100" b="1" i="0" u="none" strike="noStrike" cap="none">
              <a:solidFill>
                <a:srgbClr val="000000"/>
              </a:solidFill>
              <a:latin typeface="Calibri"/>
              <a:ea typeface="Calibri"/>
              <a:cs typeface="Calibri"/>
              <a:sym typeface="Calibri"/>
            </a:endParaRPr>
          </a:p>
        </p:txBody>
      </p:sp>
      <p:sp>
        <p:nvSpPr>
          <p:cNvPr id="235" name="Google Shape;235;p19"/>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300"/>
              <a:buNone/>
            </a:pPr>
            <a:r>
              <a:rPr lang="en" sz="2700" dirty="0"/>
              <a:t>Kieran Hixon – </a:t>
            </a:r>
            <a:r>
              <a:rPr lang="en" sz="2700" dirty="0">
                <a:hlinkClick r:id="rId3"/>
              </a:rPr>
              <a:t>hixon_k@cde.state.co.us</a:t>
            </a:r>
            <a:r>
              <a:rPr lang="en" sz="2700" dirty="0"/>
              <a:t> </a:t>
            </a:r>
            <a:endParaRPr sz="2700" dirty="0"/>
          </a:p>
          <a:p>
            <a:pPr marL="0" lvl="0" indent="0" algn="ctr" rtl="0">
              <a:lnSpc>
                <a:spcPct val="100000"/>
              </a:lnSpc>
              <a:spcBef>
                <a:spcPts val="0"/>
              </a:spcBef>
              <a:spcAft>
                <a:spcPts val="0"/>
              </a:spcAft>
              <a:buSzPts val="1300"/>
              <a:buNone/>
            </a:pPr>
            <a:r>
              <a:rPr lang="en" sz="2700" dirty="0"/>
              <a:t>Christine Kreger - </a:t>
            </a:r>
            <a:r>
              <a:rPr lang="en" sz="2700" u="sng" dirty="0">
                <a:solidFill>
                  <a:schemeClr val="hlink"/>
                </a:solidFill>
                <a:hlinkClick r:id="rId4"/>
              </a:rPr>
              <a:t>kreger_c@cde.state.co.us</a:t>
            </a:r>
            <a:r>
              <a:rPr lang="en" sz="2700" dirty="0"/>
              <a:t> </a:t>
            </a:r>
            <a:endParaRPr sz="2700" dirty="0"/>
          </a:p>
        </p:txBody>
      </p:sp>
      <p:sp>
        <p:nvSpPr>
          <p:cNvPr id="238" name="Google Shape;238;p19">
            <a:extLst>
              <a:ext uri="{C183D7F6-B498-43B3-948B-1728B52AA6E4}">
                <adec:decorative xmlns:adec="http://schemas.microsoft.com/office/drawing/2017/decorative" val="1"/>
              </a:ext>
            </a:extLst>
          </p:cNvPr>
          <p:cNvSpPr txBox="1"/>
          <p:nvPr/>
        </p:nvSpPr>
        <p:spPr>
          <a:xfrm>
            <a:off x="4099050" y="1779000"/>
            <a:ext cx="945900" cy="158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100"/>
              <a:buFont typeface="Arial"/>
              <a:buNone/>
            </a:pPr>
            <a:r>
              <a:rPr lang="en" sz="9100" b="1" i="0" u="none" strike="noStrike" cap="none">
                <a:solidFill>
                  <a:srgbClr val="000000"/>
                </a:solidFill>
                <a:latin typeface="Calibri"/>
                <a:ea typeface="Calibri"/>
                <a:cs typeface="Calibri"/>
                <a:sym typeface="Calibri"/>
              </a:rPr>
              <a:t>?</a:t>
            </a:r>
            <a:endParaRPr sz="9100" b="1"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txBox="1">
            <a:spLocks noGrp="1"/>
          </p:cNvSpPr>
          <p:nvPr>
            <p:ph type="title"/>
          </p:nvPr>
        </p:nvSpPr>
        <p:spPr>
          <a:xfrm>
            <a:off x="819150" y="333275"/>
            <a:ext cx="7505700" cy="954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000"/>
              <a:buNone/>
            </a:pPr>
            <a:r>
              <a:rPr lang="en" sz="4000" b="1"/>
              <a:t>What we want you to know</a:t>
            </a:r>
            <a:endParaRPr sz="4000" b="1"/>
          </a:p>
        </p:txBody>
      </p:sp>
      <p:sp>
        <p:nvSpPr>
          <p:cNvPr id="135" name="Google Shape;135;p2"/>
          <p:cNvSpPr txBox="1">
            <a:spLocks noGrp="1"/>
          </p:cNvSpPr>
          <p:nvPr>
            <p:ph type="body" idx="1"/>
          </p:nvPr>
        </p:nvSpPr>
        <p:spPr>
          <a:xfrm>
            <a:off x="612800" y="1137175"/>
            <a:ext cx="7959900" cy="2448000"/>
          </a:xfrm>
          <a:prstGeom prst="rect">
            <a:avLst/>
          </a:prstGeom>
          <a:noFill/>
          <a:ln>
            <a:noFill/>
          </a:ln>
        </p:spPr>
        <p:txBody>
          <a:bodyPr spcFirstLastPara="1" wrap="square" lIns="91425" tIns="91425" rIns="91425" bIns="91425" anchor="t" anchorCtr="0">
            <a:normAutofit/>
          </a:bodyPr>
          <a:lstStyle/>
          <a:p>
            <a:pPr marL="457200" lvl="0" indent="-342900" algn="l" rtl="0">
              <a:lnSpc>
                <a:spcPct val="9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It has been a few hard years with lots of constant change.</a:t>
            </a:r>
            <a:endParaRPr sz="1800">
              <a:solidFill>
                <a:srgbClr val="000000"/>
              </a:solidFill>
              <a:latin typeface="Arial"/>
              <a:ea typeface="Arial"/>
              <a:cs typeface="Arial"/>
              <a:sym typeface="Arial"/>
            </a:endParaRPr>
          </a:p>
          <a:p>
            <a:pPr marL="457200" lvl="0" indent="0" algn="l" rtl="0">
              <a:lnSpc>
                <a:spcPct val="95000"/>
              </a:lnSpc>
              <a:spcBef>
                <a:spcPts val="0"/>
              </a:spcBef>
              <a:spcAft>
                <a:spcPts val="0"/>
              </a:spcAft>
              <a:buNone/>
            </a:pPr>
            <a:endParaRPr sz="1800">
              <a:solidFill>
                <a:srgbClr val="000000"/>
              </a:solidFill>
              <a:latin typeface="Arial"/>
              <a:ea typeface="Arial"/>
              <a:cs typeface="Arial"/>
              <a:sym typeface="Arial"/>
            </a:endParaRPr>
          </a:p>
          <a:p>
            <a:pPr marL="457200" lvl="0" indent="-342900" algn="l" rtl="0">
              <a:lnSpc>
                <a:spcPct val="9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Library work is people work; people can be difficult.</a:t>
            </a:r>
            <a:endParaRPr sz="1800">
              <a:solidFill>
                <a:srgbClr val="000000"/>
              </a:solidFill>
              <a:latin typeface="Arial"/>
              <a:ea typeface="Arial"/>
              <a:cs typeface="Arial"/>
              <a:sym typeface="Arial"/>
            </a:endParaRPr>
          </a:p>
          <a:p>
            <a:pPr marL="914400" lvl="0" indent="0" algn="l" rtl="0">
              <a:lnSpc>
                <a:spcPct val="95000"/>
              </a:lnSpc>
              <a:spcBef>
                <a:spcPts val="0"/>
              </a:spcBef>
              <a:spcAft>
                <a:spcPts val="0"/>
              </a:spcAft>
              <a:buNone/>
            </a:pPr>
            <a:endParaRPr sz="2180">
              <a:solidFill>
                <a:srgbClr val="000000"/>
              </a:solidFill>
              <a:latin typeface="Arial"/>
              <a:ea typeface="Arial"/>
              <a:cs typeface="Arial"/>
              <a:sym typeface="Arial"/>
            </a:endParaRPr>
          </a:p>
        </p:txBody>
      </p:sp>
      <p:sp>
        <p:nvSpPr>
          <p:cNvPr id="136" name="Google Shape;136;p2"/>
          <p:cNvSpPr txBox="1">
            <a:spLocks noGrp="1"/>
          </p:cNvSpPr>
          <p:nvPr>
            <p:ph type="title"/>
          </p:nvPr>
        </p:nvSpPr>
        <p:spPr>
          <a:xfrm>
            <a:off x="819150" y="2159250"/>
            <a:ext cx="7505700" cy="954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75000"/>
              <a:buNone/>
            </a:pPr>
            <a:r>
              <a:rPr lang="en" sz="4000" b="1"/>
              <a:t>What we are going to do today</a:t>
            </a:r>
            <a:endParaRPr sz="4000" b="1"/>
          </a:p>
        </p:txBody>
      </p:sp>
      <p:sp>
        <p:nvSpPr>
          <p:cNvPr id="137" name="Google Shape;137;p2"/>
          <p:cNvSpPr txBox="1"/>
          <p:nvPr/>
        </p:nvSpPr>
        <p:spPr>
          <a:xfrm>
            <a:off x="612800" y="2947275"/>
            <a:ext cx="8228700" cy="20133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SzPts val="1800"/>
              <a:buChar char="●"/>
            </a:pPr>
            <a:r>
              <a:rPr lang="en" sz="1800"/>
              <a:t>Discuss ways staff have adapted over the last 2 years.</a:t>
            </a:r>
            <a:endParaRPr sz="1800"/>
          </a:p>
          <a:p>
            <a:pPr marL="45720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 sz="1800"/>
              <a:t>Learn about the Transformation Model and how it applies to customer service</a:t>
            </a:r>
            <a:endParaRPr sz="1800"/>
          </a:p>
          <a:p>
            <a:pPr marL="457200" lvl="0" indent="0" algn="l" rtl="0">
              <a:lnSpc>
                <a:spcPct val="100000"/>
              </a:lnSpc>
              <a:spcBef>
                <a:spcPts val="0"/>
              </a:spcBef>
              <a:spcAft>
                <a:spcPts val="0"/>
              </a:spcAft>
              <a:buNone/>
            </a:pPr>
            <a:endParaRPr sz="1800"/>
          </a:p>
          <a:p>
            <a:pPr marL="457200" lvl="0" indent="-342900" algn="l" rtl="0">
              <a:lnSpc>
                <a:spcPct val="115000"/>
              </a:lnSpc>
              <a:spcBef>
                <a:spcPts val="0"/>
              </a:spcBef>
              <a:spcAft>
                <a:spcPts val="0"/>
              </a:spcAft>
              <a:buSzPts val="1800"/>
              <a:buChar char="●"/>
            </a:pPr>
            <a:r>
              <a:rPr lang="en" sz="1800"/>
              <a:t>Brainstorm what we intentionally want to carry forward.</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730325" y="1525425"/>
            <a:ext cx="7536900" cy="1646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 sz="4000" b="1"/>
              <a:t>What is your favorite part about working at the library?</a:t>
            </a:r>
            <a:endParaRPr sz="4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Title 1">
            <a:extLst>
              <a:ext uri="{FF2B5EF4-FFF2-40B4-BE49-F238E27FC236}">
                <a16:creationId xmlns:a16="http://schemas.microsoft.com/office/drawing/2014/main" id="{FD14F136-3E03-F3C3-6C82-BBFBFD680C26}"/>
              </a:ext>
            </a:extLst>
          </p:cNvPr>
          <p:cNvSpPr>
            <a:spLocks noGrp="1"/>
          </p:cNvSpPr>
          <p:nvPr>
            <p:ph type="title"/>
          </p:nvPr>
        </p:nvSpPr>
        <p:spPr>
          <a:xfrm>
            <a:off x="819150" y="-954600"/>
            <a:ext cx="7505700" cy="954600"/>
          </a:xfrm>
        </p:spPr>
        <p:txBody>
          <a:bodyPr spcFirstLastPara="1" wrap="square" lIns="91425" tIns="91425" rIns="91425" bIns="91425" anchor="b" anchorCtr="0">
            <a:normAutofit/>
          </a:bodyPr>
          <a:lstStyle/>
          <a:p>
            <a:r>
              <a:rPr lang="en-US" dirty="0"/>
              <a:t>What are libraries?</a:t>
            </a:r>
          </a:p>
        </p:txBody>
      </p:sp>
      <p:pic>
        <p:nvPicPr>
          <p:cNvPr id="147" name="Google Shape;147;p4">
            <a:extLst>
              <a:ext uri="{C183D7F6-B498-43B3-948B-1728B52AA6E4}">
                <adec:decorative xmlns:adec="http://schemas.microsoft.com/office/drawing/2017/decorative" val="1"/>
              </a:ext>
            </a:extLst>
          </p:cNvPr>
          <p:cNvPicPr preferRelativeResize="0"/>
          <p:nvPr/>
        </p:nvPicPr>
        <p:blipFill rotWithShape="1">
          <a:blip r:embed="rId3">
            <a:alphaModFix/>
          </a:blip>
          <a:srcRect r="46671"/>
          <a:stretch/>
        </p:blipFill>
        <p:spPr>
          <a:xfrm>
            <a:off x="252875" y="209175"/>
            <a:ext cx="4609350" cy="4688225"/>
          </a:xfrm>
          <a:prstGeom prst="rect">
            <a:avLst/>
          </a:prstGeom>
          <a:noFill/>
          <a:ln>
            <a:noFill/>
          </a:ln>
        </p:spPr>
      </p:pic>
      <p:sp>
        <p:nvSpPr>
          <p:cNvPr id="148" name="Google Shape;148;p4"/>
          <p:cNvSpPr txBox="1"/>
          <p:nvPr/>
        </p:nvSpPr>
        <p:spPr>
          <a:xfrm>
            <a:off x="5475025" y="582675"/>
            <a:ext cx="31041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A place with books</a:t>
            </a:r>
            <a:endParaRPr sz="2200" b="0" i="0" u="none" strike="noStrike" cap="none">
              <a:solidFill>
                <a:srgbClr val="000000"/>
              </a:solidFill>
              <a:latin typeface="Calibri"/>
              <a:ea typeface="Calibri"/>
              <a:cs typeface="Calibri"/>
              <a:sym typeface="Calibri"/>
            </a:endParaRPr>
          </a:p>
        </p:txBody>
      </p:sp>
      <p:sp>
        <p:nvSpPr>
          <p:cNvPr id="149" name="Google Shape;149;p4"/>
          <p:cNvSpPr txBox="1"/>
          <p:nvPr/>
        </p:nvSpPr>
        <p:spPr>
          <a:xfrm>
            <a:off x="5907000" y="1043950"/>
            <a:ext cx="1095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Err….</a:t>
            </a:r>
            <a:endParaRPr sz="2200" b="0" i="0" u="none" strike="noStrike" cap="none">
              <a:solidFill>
                <a:srgbClr val="000000"/>
              </a:solidFill>
              <a:latin typeface="Calibri"/>
              <a:ea typeface="Calibri"/>
              <a:cs typeface="Calibri"/>
              <a:sym typeface="Calibri"/>
            </a:endParaRPr>
          </a:p>
        </p:txBody>
      </p:sp>
      <p:sp>
        <p:nvSpPr>
          <p:cNvPr id="150" name="Google Shape;150;p4"/>
          <p:cNvSpPr txBox="1"/>
          <p:nvPr/>
        </p:nvSpPr>
        <p:spPr>
          <a:xfrm>
            <a:off x="5907000" y="1847650"/>
            <a:ext cx="1095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Err….</a:t>
            </a:r>
            <a:endParaRPr sz="2200" b="0" i="0" u="none" strike="noStrike" cap="none">
              <a:solidFill>
                <a:srgbClr val="000000"/>
              </a:solidFill>
              <a:latin typeface="Calibri"/>
              <a:ea typeface="Calibri"/>
              <a:cs typeface="Calibri"/>
              <a:sym typeface="Calibri"/>
            </a:endParaRPr>
          </a:p>
        </p:txBody>
      </p:sp>
      <p:sp>
        <p:nvSpPr>
          <p:cNvPr id="151" name="Google Shape;151;p4"/>
          <p:cNvSpPr txBox="1"/>
          <p:nvPr/>
        </p:nvSpPr>
        <p:spPr>
          <a:xfrm>
            <a:off x="5475025" y="1416450"/>
            <a:ext cx="24612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A place with stuff</a:t>
            </a:r>
            <a:endParaRPr sz="2200" b="0" i="0" u="none" strike="noStrike" cap="none">
              <a:solidFill>
                <a:srgbClr val="000000"/>
              </a:solidFill>
              <a:latin typeface="Calibri"/>
              <a:ea typeface="Calibri"/>
              <a:cs typeface="Calibri"/>
              <a:sym typeface="Calibri"/>
            </a:endParaRPr>
          </a:p>
        </p:txBody>
      </p:sp>
      <p:sp>
        <p:nvSpPr>
          <p:cNvPr id="152" name="Google Shape;152;p4"/>
          <p:cNvSpPr txBox="1"/>
          <p:nvPr/>
        </p:nvSpPr>
        <p:spPr>
          <a:xfrm>
            <a:off x="5475025" y="2291688"/>
            <a:ext cx="31041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A place for community</a:t>
            </a:r>
            <a:endParaRPr sz="2200" b="0" i="0" u="none" strike="noStrike" cap="none">
              <a:solidFill>
                <a:srgbClr val="000000"/>
              </a:solidFill>
              <a:latin typeface="Calibri"/>
              <a:ea typeface="Calibri"/>
              <a:cs typeface="Calibri"/>
              <a:sym typeface="Calibri"/>
            </a:endParaRPr>
          </a:p>
        </p:txBody>
      </p:sp>
      <p:sp>
        <p:nvSpPr>
          <p:cNvPr id="153" name="Google Shape;153;p4"/>
          <p:cNvSpPr txBox="1"/>
          <p:nvPr/>
        </p:nvSpPr>
        <p:spPr>
          <a:xfrm>
            <a:off x="5907000" y="2735000"/>
            <a:ext cx="10950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Err….</a:t>
            </a:r>
            <a:endParaRPr sz="2200" b="0" i="0" u="none" strike="noStrike" cap="none">
              <a:solidFill>
                <a:srgbClr val="000000"/>
              </a:solidFill>
              <a:latin typeface="Calibri"/>
              <a:ea typeface="Calibri"/>
              <a:cs typeface="Calibri"/>
              <a:sym typeface="Calibri"/>
            </a:endParaRPr>
          </a:p>
        </p:txBody>
      </p:sp>
      <p:sp>
        <p:nvSpPr>
          <p:cNvPr id="154" name="Google Shape;154;p4"/>
          <p:cNvSpPr txBox="1"/>
          <p:nvPr/>
        </p:nvSpPr>
        <p:spPr>
          <a:xfrm>
            <a:off x="5886900" y="3355325"/>
            <a:ext cx="1426500" cy="13482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For? Of? People?</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 sz="2200" b="0" i="0" u="none" strike="noStrike" cap="none">
                <a:solidFill>
                  <a:srgbClr val="000000"/>
                </a:solidFill>
                <a:latin typeface="Calibri"/>
                <a:ea typeface="Calibri"/>
                <a:cs typeface="Calibri"/>
                <a:sym typeface="Calibri"/>
              </a:rPr>
              <a:t>Things?</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
              <a:buFont typeface="Arial"/>
              <a:buNone/>
            </a:pPr>
            <a:endParaRPr sz="3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1"/>
                                        </p:tgtEl>
                                        <p:attrNameLst>
                                          <p:attrName>style.visibility</p:attrName>
                                        </p:attrNameLst>
                                      </p:cBhvr>
                                      <p:to>
                                        <p:strVal val="visible"/>
                                      </p:to>
                                    </p:set>
                                    <p:animEffect transition="in" filter="fade">
                                      <p:cBhvr>
                                        <p:cTn id="12" dur="10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1000"/>
                                        <p:tgtEl>
                                          <p:spTgt spid="1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
                                        </p:tgtEl>
                                        <p:attrNameLst>
                                          <p:attrName>style.visibility</p:attrName>
                                        </p:attrNameLst>
                                      </p:cBhvr>
                                      <p:to>
                                        <p:strVal val="visible"/>
                                      </p:to>
                                    </p:set>
                                    <p:animEffect transition="in" filter="fade">
                                      <p:cBhvr>
                                        <p:cTn id="22" dur="1000"/>
                                        <p:tgtEl>
                                          <p:spTgt spid="1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3"/>
                                        </p:tgtEl>
                                        <p:attrNameLst>
                                          <p:attrName>style.visibility</p:attrName>
                                        </p:attrNameLst>
                                      </p:cBhvr>
                                      <p:to>
                                        <p:strVal val="visible"/>
                                      </p:to>
                                    </p:set>
                                    <p:animEffect transition="in" filter="fade">
                                      <p:cBhvr>
                                        <p:cTn id="27" dur="1000"/>
                                        <p:tgtEl>
                                          <p:spTgt spid="153"/>
                                        </p:tgtEl>
                                      </p:cBhvr>
                                    </p:animEffect>
                                  </p:childTnLst>
                                </p:cTn>
                              </p:par>
                              <p:par>
                                <p:cTn id="28" presetID="10" presetClass="entr" presetSubtype="0" fill="hold" nodeType="withEffect">
                                  <p:stCondLst>
                                    <p:cond delay="0"/>
                                  </p:stCondLst>
                                  <p:childTnLst>
                                    <p:set>
                                      <p:cBhvr>
                                        <p:cTn id="29" dur="1" fill="hold">
                                          <p:stCondLst>
                                            <p:cond delay="0"/>
                                          </p:stCondLst>
                                        </p:cTn>
                                        <p:tgtEl>
                                          <p:spTgt spid="154"/>
                                        </p:tgtEl>
                                        <p:attrNameLst>
                                          <p:attrName>style.visibility</p:attrName>
                                        </p:attrNameLst>
                                      </p:cBhvr>
                                      <p:to>
                                        <p:strVal val="visible"/>
                                      </p:to>
                                    </p:set>
                                    <p:animEffect transition="in" filter="fade">
                                      <p:cBhvr>
                                        <p:cTn id="30"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2" name="Title 1">
            <a:extLst>
              <a:ext uri="{FF2B5EF4-FFF2-40B4-BE49-F238E27FC236}">
                <a16:creationId xmlns:a16="http://schemas.microsoft.com/office/drawing/2014/main" id="{5B678682-4E48-31A2-EFC1-655ACD0AD3F5}"/>
              </a:ext>
            </a:extLst>
          </p:cNvPr>
          <p:cNvSpPr>
            <a:spLocks noGrp="1"/>
          </p:cNvSpPr>
          <p:nvPr>
            <p:ph type="title"/>
          </p:nvPr>
        </p:nvSpPr>
        <p:spPr>
          <a:xfrm>
            <a:off x="819150" y="-954600"/>
            <a:ext cx="7505700" cy="954600"/>
          </a:xfrm>
        </p:spPr>
        <p:txBody>
          <a:bodyPr spcFirstLastPara="1" wrap="square" lIns="91425" tIns="91425" rIns="91425" bIns="91425" anchor="b" anchorCtr="0">
            <a:normAutofit/>
          </a:bodyPr>
          <a:lstStyle/>
          <a:p>
            <a:r>
              <a:rPr lang="en-US" dirty="0"/>
              <a:t>The stuff that gets people to the thing</a:t>
            </a:r>
          </a:p>
        </p:txBody>
      </p:sp>
      <p:pic>
        <p:nvPicPr>
          <p:cNvPr id="159" name="Google Shape;159;p5" descr="A cloud with the word stuff on it pointing to the word THING"/>
          <p:cNvPicPr preferRelativeResize="0"/>
          <p:nvPr/>
        </p:nvPicPr>
        <p:blipFill rotWithShape="1">
          <a:blip r:embed="rId3">
            <a:alphaModFix/>
          </a:blip>
          <a:srcRect/>
          <a:stretch/>
        </p:blipFill>
        <p:spPr>
          <a:xfrm>
            <a:off x="221500" y="270700"/>
            <a:ext cx="8605076" cy="4528250"/>
          </a:xfrm>
          <a:prstGeom prst="rect">
            <a:avLst/>
          </a:prstGeom>
          <a:noFill/>
          <a:ln>
            <a:noFill/>
          </a:ln>
        </p:spPr>
      </p:pic>
      <p:pic>
        <p:nvPicPr>
          <p:cNvPr id="160" name="Google Shape;160;p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747100" y="2096675"/>
            <a:ext cx="1352550" cy="876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2" name="Title 1">
            <a:extLst>
              <a:ext uri="{FF2B5EF4-FFF2-40B4-BE49-F238E27FC236}">
                <a16:creationId xmlns:a16="http://schemas.microsoft.com/office/drawing/2014/main" id="{46FDA93F-E27D-0ED0-1B3E-A30C32E8F880}"/>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What is Customer Service</a:t>
            </a:r>
          </a:p>
        </p:txBody>
      </p:sp>
      <p:pic>
        <p:nvPicPr>
          <p:cNvPr id="165" name="Google Shape;165;p6" descr="A sign reading Customer Service"/>
          <p:cNvPicPr preferRelativeResize="0"/>
          <p:nvPr/>
        </p:nvPicPr>
        <p:blipFill rotWithShape="1">
          <a:blip r:embed="rId3">
            <a:alphaModFix/>
          </a:blip>
          <a:srcRect/>
          <a:stretch/>
        </p:blipFill>
        <p:spPr>
          <a:xfrm>
            <a:off x="152400" y="152400"/>
            <a:ext cx="8602132" cy="48386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21500" y="1272150"/>
            <a:ext cx="8699651" cy="1617525"/>
          </a:xfrm>
          <a:prstGeom prst="rect">
            <a:avLst/>
          </a:prstGeom>
          <a:noFill/>
          <a:ln>
            <a:noFill/>
          </a:ln>
        </p:spPr>
      </p:pic>
      <p:sp>
        <p:nvSpPr>
          <p:cNvPr id="2" name="Title 1">
            <a:extLst>
              <a:ext uri="{FF2B5EF4-FFF2-40B4-BE49-F238E27FC236}">
                <a16:creationId xmlns:a16="http://schemas.microsoft.com/office/drawing/2014/main" id="{794905C9-F4D4-A06D-D81A-4D949EFF3169}"/>
              </a:ext>
            </a:extLst>
          </p:cNvPr>
          <p:cNvSpPr>
            <a:spLocks noGrp="1"/>
          </p:cNvSpPr>
          <p:nvPr>
            <p:ph type="title"/>
          </p:nvPr>
        </p:nvSpPr>
        <p:spPr>
          <a:xfrm>
            <a:off x="1393929" y="-2539200"/>
            <a:ext cx="6366900" cy="2539200"/>
          </a:xfrm>
        </p:spPr>
        <p:txBody>
          <a:bodyPr spcFirstLastPara="1" wrap="square" lIns="91425" tIns="91425" rIns="91425" bIns="91425" anchor="b" anchorCtr="0">
            <a:normAutofit/>
          </a:bodyPr>
          <a:lstStyle/>
          <a:p>
            <a:r>
              <a:rPr lang="en-US" dirty="0"/>
              <a:t>Ways we get people to the thing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9"/>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p>
            <a:pPr marL="0" lvl="0" indent="0" algn="ctr" rtl="0">
              <a:lnSpc>
                <a:spcPct val="115000"/>
              </a:lnSpc>
              <a:spcBef>
                <a:spcPts val="0"/>
              </a:spcBef>
              <a:spcAft>
                <a:spcPts val="0"/>
              </a:spcAft>
              <a:buSzPts val="3200"/>
              <a:buNone/>
            </a:pPr>
            <a:r>
              <a:rPr lang="en" sz="4000" b="1"/>
              <a:t>Why do people come to the library?</a:t>
            </a:r>
            <a:endParaRPr sz="40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2" name="Title 1">
            <a:extLst>
              <a:ext uri="{FF2B5EF4-FFF2-40B4-BE49-F238E27FC236}">
                <a16:creationId xmlns:a16="http://schemas.microsoft.com/office/drawing/2014/main" id="{B1771C5D-B995-6FEF-2632-84CC7B32DDD8}"/>
              </a:ext>
            </a:extLst>
          </p:cNvPr>
          <p:cNvSpPr>
            <a:spLocks noGrp="1"/>
          </p:cNvSpPr>
          <p:nvPr>
            <p:ph type="title" idx="4294967295"/>
          </p:nvPr>
        </p:nvSpPr>
        <p:spPr>
          <a:xfrm>
            <a:off x="311700" y="-572700"/>
            <a:ext cx="8520600" cy="572700"/>
          </a:xfrm>
        </p:spPr>
        <p:txBody>
          <a:bodyPr spcFirstLastPara="1" wrap="square" lIns="91425" tIns="91425" rIns="91425" bIns="91425" anchor="b" anchorCtr="0">
            <a:normAutofit fontScale="90000"/>
          </a:bodyPr>
          <a:lstStyle/>
          <a:p>
            <a:r>
              <a:rPr lang="en-US" dirty="0"/>
              <a:t>Transformation Spiral Model</a:t>
            </a:r>
          </a:p>
        </p:txBody>
      </p:sp>
      <p:pic>
        <p:nvPicPr>
          <p:cNvPr id="180" name="Google Shape;180;p10" descr="A downward spiral progressing from uncertainty and confusion to frustration to self double and feeling stuck to anxiety and stress and ending with helplessness and depression.&#10;Also an upward spiral moving from uncertainty and befuddlement to curiosity and exploration to discovery, options, and possibilities to choice and empowerment and ending with insight and transformation."/>
          <p:cNvPicPr preferRelativeResize="0"/>
          <p:nvPr/>
        </p:nvPicPr>
        <p:blipFill rotWithShape="1">
          <a:blip r:embed="rId3">
            <a:alphaModFix/>
          </a:blip>
          <a:srcRect/>
          <a:stretch/>
        </p:blipFill>
        <p:spPr>
          <a:xfrm>
            <a:off x="1346200" y="152400"/>
            <a:ext cx="6451598" cy="4838698"/>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1831</Words>
  <Application>Microsoft Office PowerPoint</Application>
  <PresentationFormat>On-screen Show (16:9)</PresentationFormat>
  <Paragraphs>234</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Nunito</vt:lpstr>
      <vt:lpstr>Arial</vt:lpstr>
      <vt:lpstr>Calibri</vt:lpstr>
      <vt:lpstr>Shift</vt:lpstr>
      <vt:lpstr>Customer service</vt:lpstr>
      <vt:lpstr>What we want you to know</vt:lpstr>
      <vt:lpstr>What is your favorite part about working at the library?</vt:lpstr>
      <vt:lpstr>What are libraries?</vt:lpstr>
      <vt:lpstr>The stuff that gets people to the thing</vt:lpstr>
      <vt:lpstr>What is Customer Service</vt:lpstr>
      <vt:lpstr>Ways we get people to the thing</vt:lpstr>
      <vt:lpstr>Why do people come to the library?</vt:lpstr>
      <vt:lpstr>Transformation Spiral Model</vt:lpstr>
      <vt:lpstr>Are any of you experiencing a downward spiral?</vt:lpstr>
      <vt:lpstr>How have you had to adapt at work?</vt:lpstr>
      <vt:lpstr>Uncertainty to discovery</vt:lpstr>
      <vt:lpstr>What worked well?</vt:lpstr>
      <vt:lpstr>Discovery to possibility</vt:lpstr>
      <vt:lpstr>How can we be intentional with what we keep?</vt:lpstr>
      <vt:lpstr>Possibilities to transformation</vt:lpstr>
      <vt:lpstr>Transformation Action Plan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dc:title>
  <dc:creator>Kreger, Christine</dc:creator>
  <cp:lastModifiedBy>Kreger, Christine</cp:lastModifiedBy>
  <cp:revision>8</cp:revision>
  <dcterms:modified xsi:type="dcterms:W3CDTF">2025-01-10T15:26:35Z</dcterms:modified>
</cp:coreProperties>
</file>