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4"/>
  </p:notesMasterIdLst>
  <p:sldIdLst>
    <p:sldId id="316" r:id="rId5"/>
    <p:sldId id="482" r:id="rId6"/>
    <p:sldId id="481" r:id="rId7"/>
    <p:sldId id="480" r:id="rId8"/>
    <p:sldId id="317" r:id="rId9"/>
    <p:sldId id="318" r:id="rId10"/>
    <p:sldId id="383" r:id="rId11"/>
    <p:sldId id="320" r:id="rId12"/>
    <p:sldId id="404" r:id="rId13"/>
    <p:sldId id="334" r:id="rId14"/>
    <p:sldId id="399" r:id="rId15"/>
    <p:sldId id="398" r:id="rId16"/>
    <p:sldId id="385" r:id="rId17"/>
    <p:sldId id="386" r:id="rId18"/>
    <p:sldId id="483" r:id="rId19"/>
    <p:sldId id="486" r:id="rId20"/>
    <p:sldId id="412" r:id="rId21"/>
    <p:sldId id="484" r:id="rId22"/>
    <p:sldId id="485" r:id="rId23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25"/>
    </p:embeddedFont>
    <p:embeddedFont>
      <p:font typeface="Nunito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950">
          <p15:clr>
            <a:srgbClr val="A4A3A4"/>
          </p15:clr>
        </p15:guide>
        <p15:guide id="4" orient="horz" pos="2442">
          <p15:clr>
            <a:srgbClr val="A4A3A4"/>
          </p15:clr>
        </p15:guide>
        <p15:guide id="5" orient="horz" pos="1590">
          <p15:clr>
            <a:srgbClr val="A4A3A4"/>
          </p15:clr>
        </p15:guide>
        <p15:guide id="6" pos="5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8BC8F7-7CDD-4424-A58B-BA11C2DAB5FE}" v="60" dt="2025-10-01T21:05:36.9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02"/>
      </p:cViewPr>
      <p:guideLst>
        <p:guide orient="horz" pos="1620"/>
        <p:guide pos="2880"/>
        <p:guide orient="horz" pos="1950"/>
        <p:guide orient="horz" pos="2442"/>
        <p:guide orient="horz" pos="1590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E57C-2058-4E43-BE3B-C2DC6B957C06}" type="datetimeFigureOut">
              <a:rPr lang="en-US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E944A-19D8-4E1A-B7EE-97769D6421C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4D3AE-C1E2-D554-7B86-72E94AEB5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2FA304-FA36-84ED-479E-F76BFE188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2D8392-5FED-ABCF-D004-D6C1196A8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480DE-9248-039C-BDC1-7640D40BB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B79E-78EC-0F45-8B74-1CC4EC893C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5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72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071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121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52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BC29DE6-026D-4327-91A0-C11B756CC1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2188" y="4632325"/>
            <a:ext cx="4111625" cy="3937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r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By [Name]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B8DAE80-E2F5-0D3E-A70C-218CD55F9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56523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C60B689-C8A9-A61B-D8B0-5E1FBB4D1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29" y="881743"/>
            <a:ext cx="7372350" cy="221252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End of </a:t>
            </a:r>
            <a:br>
              <a:rPr lang="en-US"/>
            </a:br>
            <a:r>
              <a:rPr lang="en-US"/>
              <a:t>presentation Message here</a:t>
            </a:r>
          </a:p>
        </p:txBody>
      </p:sp>
    </p:spTree>
    <p:extLst>
      <p:ext uri="{BB962C8B-B14F-4D97-AF65-F5344CB8AC3E}">
        <p14:creationId xmlns:p14="http://schemas.microsoft.com/office/powerpoint/2010/main" val="274172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7ED9A59-6318-45F0-8BBD-69B6B3167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7CF7EAFE-4562-4BFF-A8AB-F5B0A79AC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13974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1F89EDE-97F8-4F9C-8E5F-39A06B0C6E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A73FC496-BF85-F81E-F388-7E1238539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57029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6C6EB8F-CB29-4B06-8062-38A3BC742D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14675BD0-CCA2-826F-4564-7B711FF140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8153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D37BC7B-12FC-46DB-B4A9-338F1C80F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97EF35C4-F1F5-05D9-565E-8387912F2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948882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AC235BF-5FDF-495B-8F5C-C3821DA67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1D70004E-DB29-7A27-2F9A-52C889F5B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782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Green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57600A0-2302-48EE-B065-E9E55000FD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A2BDF3D1-F776-47E1-887B-054A27D45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20404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lue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E869AFA-6416-4204-82DB-31F66352BB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434ED00-3457-4CDC-3919-6AF87495F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37652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Orange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56D5DB7-E53A-4B18-892D-7E0F29CCAD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8283BA56-9A23-D86C-C955-50D3E7DA45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40484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ink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4CD5A2B-86D9-4A45-89FA-F272182F74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137779F4-CFE0-D977-3C2E-7CD463F66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7829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urpl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2DD1A3A-ECF3-4679-AAEB-CEBE44E45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9593" y="1396093"/>
            <a:ext cx="3249386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5BD111E-83A9-4EF1-82C6-D7D38B7AA7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35336" y="3245303"/>
            <a:ext cx="2060018" cy="2106385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15BD103-E582-7653-96B8-6007BBB867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45093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urple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DD688FC-7EBB-49BF-A531-31CD315C6E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097E9FE-9E38-FF21-0D46-202A50545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35086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Red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48F8576-5C31-45C3-9ACA-26016714CE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D1CE12C-0D8A-A0E0-A9F9-7A801EDBE6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50551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Teal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C5F63B-A1D0-4D18-9001-5169783531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82485D6-5178-6A0B-A16E-07BAC8B79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87483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Yellow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7F7449-E397-4A43-BAA0-62D7C5A7E6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9825B5B1-D5AD-57E8-30C8-1696A5FFD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9500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728FF76-2CD9-4B01-BFEF-DA21D5149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6C74D5C3-BD31-4DE6-B386-44EA137E1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29392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FFCFC1A-ACBD-4941-B8A9-68333ECAB2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C85EA84E-B151-4316-B4CF-CCB0317C2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34101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3471580-584B-4DD9-88B6-7710E595DC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0FA2EDAA-D3CA-FD21-BB2E-F310CF9CB0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38568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9345677-B0F8-471E-82C9-523171652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E5B433A5-7321-5326-1885-6A2CAB8CF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57756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88DAFE6-1C8A-4446-9DDA-E76C59C5D2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B92E772E-6076-4C91-2A3D-5A24DC271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62283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5B9032F-B3F2-41B6-960F-0DF6E94C63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3CB8C81F-C4F0-0C05-8F95-B6ACB5CE5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551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E1D61308-1ECE-48B3-BC21-87EEF4153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D76F5B4-1D0F-494F-A9D4-EC4E0900C7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2188" y="4632325"/>
            <a:ext cx="4111625" cy="3937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r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By [Name]</a:t>
            </a:r>
          </a:p>
        </p:txBody>
      </p:sp>
    </p:spTree>
    <p:extLst>
      <p:ext uri="{BB962C8B-B14F-4D97-AF65-F5344CB8AC3E}">
        <p14:creationId xmlns:p14="http://schemas.microsoft.com/office/powerpoint/2010/main" val="1714510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B04B6E8-0CB5-4EC1-ACAB-9358F6C1E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2A32F094-67D3-BB89-4E23-A4FA09A252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00430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D27DE2B-6661-4DB1-B83E-505BF16E30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F44A6EEE-6C4F-92E8-75DF-04923BC17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35279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Gree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3FB271A-39D5-4350-A5D0-8710DDA50A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1FCEB733-6A11-239D-00C9-F8730BB52D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0492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Blu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FE082A5-5DEC-4EA1-9EDB-5F664A9CEB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E1B7E973-14C3-A573-C8AE-1D945F67B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53835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Oran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5411599-338F-4FEE-ABD6-6F16A2787E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F6F3DD59-5E01-D38B-CF84-D78C32B6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02270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Pi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F751A0B-F791-4E1D-8FCC-46E859D6C7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C3CA584-0818-70D9-1700-2D73A2750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081605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Purp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F021ED4-C27B-4BD8-8FBB-53CD18BACE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4626369C-1B4F-A41B-65CF-5BE7CB42C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5324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842460B-9BC9-47C6-B4CC-C69946075C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5A8AB65-172F-4F44-9A1F-8CBFD22EE08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E59504F3-BC2F-009E-5AAB-EF7DBEABF1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50208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AE542C2-7AE2-440E-9131-4D97C08B9E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29EA1A5-B3C6-40A4-BE28-ED4F5A6DFCE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9A12501-7C07-F16B-D7F3-0275C2A3F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60615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1B03681-0A2A-4740-B52C-2C39518DF9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AD3ACA4-C19E-4E6E-BD9E-DC8DB8988DB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29FD9E37-2325-1A33-EC21-6324BFD97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2302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eal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5B50169-D160-4302-8E9A-6208CE445E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9593" y="1396093"/>
            <a:ext cx="3249386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A582D4A9-B5EC-4F04-81A0-51E1CC18A9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35336" y="3245303"/>
            <a:ext cx="2060018" cy="2106385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AFBF170A-050E-CD76-9342-6B969E318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2862043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11A4400-4E9E-41E7-B867-3AE10E83B7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C330946-E27B-44C4-A89B-9C5FB66450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97DA36F3-7CFF-53AA-DC2D-00E33876E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63289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7840A7A-FEDC-41CC-A133-1A6862B778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2AC478-5CFC-4DD5-9481-E883A8A76F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CCAAE0E-BA33-8CD0-944A-7BADBE9FB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95932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3B6C568-9A41-4AAD-94C9-42AF3F2505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90707A6-9F04-4985-A50B-36D5107376C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049C52E6-0A93-926E-EA28-1D875EDA54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489216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ABE3760-3933-4CDC-ADF8-5DE10CC464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1B94309-F7C6-4101-8C27-64F1BAC9015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E2F603AC-E035-9EBE-C0E4-0A8A41044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92097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3D140F3-8881-420E-AF53-BCFBADDFD5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00F8717-5303-4662-B662-9644A4AC1EB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76F0DFC-A80C-C9FC-5A2E-7C7FADD70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48454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E1C729DA-DA19-44FC-A9DC-3E48FC356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2032109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770763DF-CE93-7809-70C8-6FDD59B8E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2333414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107A0C7B-85E8-57D2-FE90-0F96824B5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4087480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043857A-1A45-CF36-3476-9F15250000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1817474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7764FB8E-CB68-E19A-A86B-0385B96C4D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269223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70B8A-A230-4A9C-BD13-465398839E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2188" y="4632325"/>
            <a:ext cx="4111625" cy="3937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r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By [Name]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566B3267-FB97-F6DE-15B1-DF670D5675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115213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ABDF8369-AF49-82B3-857F-9E20003B5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3707967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C04B3708-7EDE-4543-66AE-7391254F9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31115097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DC7837-A5AA-4D29-A908-B970A29C8076}"/>
              </a:ext>
            </a:extLst>
          </p:cNvPr>
          <p:cNvSpPr/>
          <p:nvPr userDrawn="1"/>
        </p:nvSpPr>
        <p:spPr>
          <a:xfrm>
            <a:off x="4220936" y="1"/>
            <a:ext cx="4980213" cy="5143500"/>
          </a:xfrm>
          <a:prstGeom prst="rect">
            <a:avLst/>
          </a:prstGeom>
          <a:solidFill>
            <a:srgbClr val="0068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3AA9A-5754-496C-9CAD-998B5098E782}"/>
              </a:ext>
            </a:extLst>
          </p:cNvPr>
          <p:cNvSpPr/>
          <p:nvPr userDrawn="1"/>
        </p:nvSpPr>
        <p:spPr>
          <a:xfrm>
            <a:off x="4163787" y="-1"/>
            <a:ext cx="5714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CB40AB-BB6C-4F77-A5F6-7B9E21C2A1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A6A7105-B1B4-4380-B74D-655E28D2FC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62" y="575469"/>
            <a:ext cx="3992562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793860D-8836-42F6-B956-C59392FCFE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8844" y="520701"/>
            <a:ext cx="3061606" cy="4102099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4002782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3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E9902AD-3A81-4073-9746-9EC0A1EE16C7}"/>
              </a:ext>
            </a:extLst>
          </p:cNvPr>
          <p:cNvSpPr/>
          <p:nvPr userDrawn="1"/>
        </p:nvSpPr>
        <p:spPr>
          <a:xfrm>
            <a:off x="0" y="1"/>
            <a:ext cx="9201149" cy="947056"/>
          </a:xfrm>
          <a:prstGeom prst="rect">
            <a:avLst/>
          </a:prstGeom>
          <a:solidFill>
            <a:srgbClr val="0068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16BB623D-460C-48E9-BA52-4C8473ADF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04" y="129099"/>
            <a:ext cx="8501453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3CF2AAB-F973-477C-8BB7-B505F46EC2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431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475DD93-4F19-4BE6-A980-EB29BBAE756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63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3DB7340-79A6-4A8B-9BB4-F0395A40753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0095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3305547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60CA5-D3F6-47C8-8942-BEB8BADE2635}"/>
              </a:ext>
            </a:extLst>
          </p:cNvPr>
          <p:cNvSpPr/>
          <p:nvPr userDrawn="1"/>
        </p:nvSpPr>
        <p:spPr>
          <a:xfrm>
            <a:off x="4220936" y="1"/>
            <a:ext cx="4980213" cy="514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A762D4-A3C7-4FD7-AF2C-F686699EC7A2}"/>
              </a:ext>
            </a:extLst>
          </p:cNvPr>
          <p:cNvSpPr/>
          <p:nvPr userDrawn="1"/>
        </p:nvSpPr>
        <p:spPr>
          <a:xfrm>
            <a:off x="4163787" y="-1"/>
            <a:ext cx="5714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6E91072-54F6-490E-AB4E-0B965AB898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1C16E0F4-1DD6-459C-86EC-19BF6A229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62" y="575469"/>
            <a:ext cx="3992562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E8FBD4D-BD00-407E-AD46-DE47D80FBF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8844" y="520701"/>
            <a:ext cx="3061606" cy="4102099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24587152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3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96560C-7AF3-4145-B287-6DE8401F2EC6}"/>
              </a:ext>
            </a:extLst>
          </p:cNvPr>
          <p:cNvSpPr/>
          <p:nvPr userDrawn="1"/>
        </p:nvSpPr>
        <p:spPr>
          <a:xfrm>
            <a:off x="0" y="1"/>
            <a:ext cx="9201149" cy="94705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168C62-F4F8-48DD-A9C7-38B851151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05" y="129099"/>
            <a:ext cx="8437658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8F6C65C-FA6C-4042-BCC7-B3D8CC1424E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431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B56BF41-BEA3-4DCA-95EE-608DABCC4C0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63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6FE8701-1F0E-4739-8E94-0A147555BD4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0095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33360519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F9A13-FDB5-41CD-B9F2-48A7CFF79067}"/>
              </a:ext>
            </a:extLst>
          </p:cNvPr>
          <p:cNvSpPr/>
          <p:nvPr userDrawn="1"/>
        </p:nvSpPr>
        <p:spPr>
          <a:xfrm>
            <a:off x="4220936" y="1"/>
            <a:ext cx="4980213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F2FACE-A647-4910-9664-9D26143FDE77}"/>
              </a:ext>
            </a:extLst>
          </p:cNvPr>
          <p:cNvSpPr/>
          <p:nvPr userDrawn="1"/>
        </p:nvSpPr>
        <p:spPr>
          <a:xfrm>
            <a:off x="4163787" y="-1"/>
            <a:ext cx="5714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2376D93-BE9B-4F2A-87D6-D66CA587F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FB3030E0-9CCF-4A3D-BBA6-00A747CE2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62" y="575469"/>
            <a:ext cx="3992562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AC616C6-2CF6-4BE8-A345-BB6F225DBC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8844" y="520701"/>
            <a:ext cx="3061606" cy="4102099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36561007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3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7816DF-D700-4B0C-8AA8-A22F2DA0BEBE}"/>
              </a:ext>
            </a:extLst>
          </p:cNvPr>
          <p:cNvSpPr/>
          <p:nvPr userDrawn="1"/>
        </p:nvSpPr>
        <p:spPr>
          <a:xfrm>
            <a:off x="0" y="1"/>
            <a:ext cx="9201149" cy="94705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68C92C6C-F4A0-4930-8B02-D6D2C61AE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04" y="129099"/>
            <a:ext cx="8341965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F20C4FD-BCFA-48A3-9344-BD4994D0BC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431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C4B9D63-9ED7-4BCF-BA8A-ABB53BA8D66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63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33B500E-07C5-486A-9E59-0088343B9C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0095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2205856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7139E7-B37E-4AA9-BE08-3D42C2010A99}"/>
              </a:ext>
            </a:extLst>
          </p:cNvPr>
          <p:cNvSpPr/>
          <p:nvPr userDrawn="1"/>
        </p:nvSpPr>
        <p:spPr>
          <a:xfrm>
            <a:off x="4220936" y="1"/>
            <a:ext cx="4980213" cy="51435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9FF74B-78B5-488C-8B86-28B26AAF997B}"/>
              </a:ext>
            </a:extLst>
          </p:cNvPr>
          <p:cNvSpPr/>
          <p:nvPr userDrawn="1"/>
        </p:nvSpPr>
        <p:spPr>
          <a:xfrm>
            <a:off x="4163787" y="-1"/>
            <a:ext cx="5714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6323EDB-AC28-46FF-BBE5-685C0AEDEC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4D6F9E1B-E3B9-4FF2-825B-D94FA3A87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62" y="575469"/>
            <a:ext cx="3992562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7603611-5AE3-415B-8501-9AF6B55F527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8844" y="520701"/>
            <a:ext cx="3061606" cy="4102099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8983944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3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25D0D3-8182-4A3F-ABB9-2E3EE96D2CA7}"/>
              </a:ext>
            </a:extLst>
          </p:cNvPr>
          <p:cNvSpPr/>
          <p:nvPr userDrawn="1"/>
        </p:nvSpPr>
        <p:spPr>
          <a:xfrm>
            <a:off x="0" y="1"/>
            <a:ext cx="9201149" cy="94705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2ABD031E-0B29-4606-B903-F93DD4BD0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04" y="129099"/>
            <a:ext cx="8501453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3F46C82-33BD-4DAE-AB81-A40D5DDA40B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431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E24AE29-EB86-4C46-8740-7276947CF47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63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0A4659BD-6AFC-49DB-91D5-F4C0DA29BB3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0095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384592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Blu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B612A075-D202-4DF0-AC5D-C2755CB7FE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9593" y="1396093"/>
            <a:ext cx="3249386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3FD9017-7FB5-449D-B58D-924422A408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35336" y="3245303"/>
            <a:ext cx="2060018" cy="2106385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869AF7FD-B946-56D4-FB1C-26FB6F857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4885070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692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DC0770-53A1-4086-920F-04F6DAB67F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25786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76B282E-A3AA-423C-9087-77FA618E7B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257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43FC50AC-C21E-4948-91C3-3B00D5499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64892"/>
            <a:ext cx="4572000" cy="25786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136C92A-FB84-4734-BF60-B4F59B8A91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2564892"/>
            <a:ext cx="4572000" cy="257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88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DC0770-53A1-4086-920F-04F6DAB67F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92236" cy="32248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76B282E-A3AA-423C-9087-77FA618E7B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2236" y="-1"/>
            <a:ext cx="5951764" cy="3224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43FC50AC-C21E-4948-91C3-3B00D5499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224892"/>
            <a:ext cx="3192236" cy="19186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136C92A-FB84-4734-BF60-B4F59B8A91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92236" y="3224892"/>
            <a:ext cx="5951764" cy="191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622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A656B2C-D05D-45BD-8C31-4374E73826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90559"/>
            <a:ext cx="2898321" cy="3330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C5F8FB-04F5-4778-A723-C642A07B5D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04708" y="3494314"/>
            <a:ext cx="2898321" cy="1649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8D0A0F1-8004-4851-9A86-8F846970EE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5681" y="0"/>
            <a:ext cx="2898321" cy="3494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72AD976-2433-4226-9D3C-42C98E63AF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98321" y="0"/>
            <a:ext cx="2367643" cy="1649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AA84A2-C0FD-4117-AA47-122B224D0E70}"/>
              </a:ext>
            </a:extLst>
          </p:cNvPr>
          <p:cNvSpPr/>
          <p:nvPr userDrawn="1"/>
        </p:nvSpPr>
        <p:spPr>
          <a:xfrm>
            <a:off x="0" y="0"/>
            <a:ext cx="2898319" cy="890559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786E2A-66A0-4A59-88A3-DD286F503BD6}"/>
              </a:ext>
            </a:extLst>
          </p:cNvPr>
          <p:cNvSpPr/>
          <p:nvPr userDrawn="1"/>
        </p:nvSpPr>
        <p:spPr>
          <a:xfrm>
            <a:off x="0" y="4220937"/>
            <a:ext cx="2898319" cy="92256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99EEC4-EEC0-4C6D-BDF4-029533E37210}"/>
              </a:ext>
            </a:extLst>
          </p:cNvPr>
          <p:cNvSpPr/>
          <p:nvPr userDrawn="1"/>
        </p:nvSpPr>
        <p:spPr>
          <a:xfrm>
            <a:off x="2898319" y="3494313"/>
            <a:ext cx="2106388" cy="1649187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A81E3AB-E065-4E12-BBC6-3F151DBF65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8318" y="1649186"/>
            <a:ext cx="3347358" cy="1845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F4D117-C5B7-466E-A66F-18F2C07DCBB7}"/>
              </a:ext>
            </a:extLst>
          </p:cNvPr>
          <p:cNvSpPr/>
          <p:nvPr userDrawn="1"/>
        </p:nvSpPr>
        <p:spPr>
          <a:xfrm>
            <a:off x="5265964" y="-3"/>
            <a:ext cx="979712" cy="16491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51BBC2-8796-478E-9BC8-159B09FB7015}"/>
              </a:ext>
            </a:extLst>
          </p:cNvPr>
          <p:cNvSpPr/>
          <p:nvPr userDrawn="1"/>
        </p:nvSpPr>
        <p:spPr>
          <a:xfrm>
            <a:off x="7903034" y="3494312"/>
            <a:ext cx="1240960" cy="16491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595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E6DCFAA-4A3C-4408-ADD7-21E6A65621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5872" y="375557"/>
            <a:ext cx="3853543" cy="3834178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DC85B0FC-4A5B-42AE-873F-DCE5243239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9828" y="1338943"/>
            <a:ext cx="2952209" cy="3018658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7A38F89F-9C51-4183-BFAB-8F79B038D2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9698" y="2449286"/>
            <a:ext cx="2284076" cy="2228850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ADEBA548-05D0-48F9-B6AE-BBB81ACC72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3388" y="3026430"/>
            <a:ext cx="2614422" cy="2601284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A9E240EC-8B34-40ED-9CB4-A14330504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346869"/>
            <a:ext cx="4192216" cy="1392124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958467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DFAB8B1D-C06B-4E02-AC28-BE5783EB30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5872" y="375557"/>
            <a:ext cx="3853543" cy="3834178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C88642D4-B717-460A-BCE8-D19D8DFF0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9828" y="1338943"/>
            <a:ext cx="2952209" cy="3018658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4F21AF4-9AAA-4E16-ACCE-5363F55F00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9698" y="2449286"/>
            <a:ext cx="2284076" cy="2228850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DB6273EB-4B99-4F4A-958D-1DBF161E7A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3388" y="3026430"/>
            <a:ext cx="2614422" cy="2601284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7A0FC032-CF51-46AE-88BF-CE23E5DAF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346869"/>
            <a:ext cx="4192216" cy="1392124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261804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B6D8035E-7AA0-498C-B15D-7D2915389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9086" y="269421"/>
            <a:ext cx="3003221" cy="2988129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F4B938B6-AAC9-4E4D-9FA2-D4CA9A3D52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757" y="863287"/>
            <a:ext cx="3161889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CAD7C3E8-C76E-4E1A-8930-F6AAA6D689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80143" y="2979571"/>
            <a:ext cx="2614422" cy="2601284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896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5EE7C89-8B66-401A-91D0-16E4420E7B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9086" y="269421"/>
            <a:ext cx="3003221" cy="2988129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8E2F517F-C938-4958-9D07-E41EE2B739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757" y="863287"/>
            <a:ext cx="3161889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EC17E89F-1E25-4095-BB46-46986BF17A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80143" y="2979571"/>
            <a:ext cx="2614422" cy="2601284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395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9D0E1486-0E68-4DD0-BB47-34C26357E7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329" y="2343149"/>
            <a:ext cx="3003221" cy="2988129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1A49A35C-A8DD-4BC0-AC8D-93A867683E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6882" y="1238844"/>
            <a:ext cx="3161889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4224B769-BBB3-43DB-82A7-7960A0850A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70101" y="1042507"/>
            <a:ext cx="2614422" cy="2601284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483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EB3E1283-3AEA-4441-AE7B-199C1644A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329" y="2343149"/>
            <a:ext cx="3003221" cy="2988129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5D2B00CD-798F-452F-B689-591B95EA1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6882" y="1238844"/>
            <a:ext cx="3161889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F02DAB4-58A9-42C6-953C-4FC27B5BA0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70101" y="1042507"/>
            <a:ext cx="2614422" cy="2601284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9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3E8E4FFD-BA76-4D2E-83EC-A66E0B1B5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29" y="881743"/>
            <a:ext cx="7372350" cy="221252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End of </a:t>
            </a:r>
            <a:br>
              <a:rPr lang="en-US"/>
            </a:br>
            <a:r>
              <a:rPr lang="en-US"/>
              <a:t>presentation Message here</a:t>
            </a:r>
          </a:p>
        </p:txBody>
      </p:sp>
    </p:spTree>
    <p:extLst>
      <p:ext uri="{BB962C8B-B14F-4D97-AF65-F5344CB8AC3E}">
        <p14:creationId xmlns:p14="http://schemas.microsoft.com/office/powerpoint/2010/main" val="18612784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4DF7827-2F5D-4770-86A4-20AA51DA15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3605514-A215-48B4-B9AE-3CA940C1D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9083" y="4038037"/>
            <a:ext cx="4986219" cy="654876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Picture with title</a:t>
            </a:r>
          </a:p>
        </p:txBody>
      </p:sp>
    </p:spTree>
    <p:extLst>
      <p:ext uri="{BB962C8B-B14F-4D97-AF65-F5344CB8AC3E}">
        <p14:creationId xmlns:p14="http://schemas.microsoft.com/office/powerpoint/2010/main" val="408208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vider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22A001C-1EAB-480F-A90D-FF9D2EE4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0" y="1412421"/>
            <a:ext cx="4841421" cy="2318658"/>
          </a:xfrm>
          <a:prstGeom prst="rect">
            <a:avLst/>
          </a:prstGeom>
        </p:spPr>
        <p:txBody>
          <a:bodyPr lIns="0" tIns="0" rIns="0" bIns="0"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F04B798-D12C-45A2-B977-59E6D1224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84575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85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vider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22A001C-1EAB-480F-A90D-FF9D2EE4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0" y="1412421"/>
            <a:ext cx="4841421" cy="2318658"/>
          </a:xfrm>
          <a:prstGeom prst="rect">
            <a:avLst/>
          </a:prstGeom>
        </p:spPr>
        <p:txBody>
          <a:bodyPr lIns="0" tIns="0" rIns="0" bIns="0"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F04B798-D12C-45A2-B977-59E6D1224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84575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912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vider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22A001C-1EAB-480F-A90D-FF9D2EE4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0" y="1412421"/>
            <a:ext cx="4841421" cy="2318658"/>
          </a:xfrm>
          <a:prstGeom prst="rect">
            <a:avLst/>
          </a:prstGeom>
        </p:spPr>
        <p:txBody>
          <a:bodyPr lIns="0" tIns="0" rIns="0" bIns="0"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F04B798-D12C-45A2-B977-59E6D1224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84575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65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Shape 60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61" name="Shape 61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0" t="0" r="0" b="0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62" name="Shape 62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0" t="0" r="0" b="0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63" name="Shape 63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0" t="0" r="0" b="0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64" name="Shape 64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0" t="0" r="0" b="0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65" name="Shape 65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0" t="0" r="0" b="0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66" name="Shape 66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0" t="0" r="0" b="0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699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2499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128D75-5F5A-394E-B668-5E04B1AC2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511472" y="3755680"/>
            <a:ext cx="5676138" cy="1387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E15E8-2464-DF46-9C20-C0C7010415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942" y="692871"/>
            <a:ext cx="3219668" cy="44506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8BCD1-3263-8C49-87E0-A161C4876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4119197" cy="3263504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105D25-F20F-B946-A308-A976CB37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0778"/>
            <a:ext cx="5296662" cy="757238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9921AF-DA43-7B45-9AC6-0B43DE94E4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606" y="842307"/>
            <a:ext cx="412898" cy="425710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525B03B7-3F0F-8E71-EE72-22CDEE563B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5216">
            <a:off x="4507534" y="4421990"/>
            <a:ext cx="2631041" cy="828088"/>
          </a:xfrm>
          <a:prstGeom prst="rect">
            <a:avLst/>
          </a:prstGeom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41336C1A-3AC7-7999-A4DF-E307674E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6508" y="4767263"/>
            <a:ext cx="408842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A9EE77-C9E5-1D44-B303-000F7DFFAD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A714F-A99F-6544-874C-8A75F34330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754" y="712851"/>
            <a:ext cx="4119197" cy="443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6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27086C8C-F597-69F5-6944-AE269B4FF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29" y="881743"/>
            <a:ext cx="7372350" cy="221252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End of </a:t>
            </a:r>
            <a:br>
              <a:rPr lang="en-US"/>
            </a:br>
            <a:r>
              <a:rPr lang="en-US"/>
              <a:t>presentation Message here</a:t>
            </a:r>
          </a:p>
        </p:txBody>
      </p:sp>
    </p:spTree>
    <p:extLst>
      <p:ext uri="{BB962C8B-B14F-4D97-AF65-F5344CB8AC3E}">
        <p14:creationId xmlns:p14="http://schemas.microsoft.com/office/powerpoint/2010/main" val="299050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BACAEF9F-9E39-7BFE-B8AC-C47FBAF4F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29" y="881743"/>
            <a:ext cx="7372350" cy="221252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End of </a:t>
            </a:r>
            <a:br>
              <a:rPr lang="en-US"/>
            </a:br>
            <a:r>
              <a:rPr lang="en-US"/>
              <a:t>presentation Message here</a:t>
            </a:r>
          </a:p>
        </p:txBody>
      </p:sp>
    </p:spTree>
    <p:extLst>
      <p:ext uri="{BB962C8B-B14F-4D97-AF65-F5344CB8AC3E}">
        <p14:creationId xmlns:p14="http://schemas.microsoft.com/office/powerpoint/2010/main" val="424954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9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27" r:id="rId2"/>
    <p:sldLayoutId id="2147483688" r:id="rId3"/>
    <p:sldLayoutId id="2147483728" r:id="rId4"/>
    <p:sldLayoutId id="2147483689" r:id="rId5"/>
    <p:sldLayoutId id="214748372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35" r:id="rId37"/>
    <p:sldLayoutId id="2147483736" r:id="rId38"/>
    <p:sldLayoutId id="2147483738" r:id="rId39"/>
    <p:sldLayoutId id="2147483739" r:id="rId40"/>
    <p:sldLayoutId id="2147483740" r:id="rId41"/>
    <p:sldLayoutId id="2147483741" r:id="rId42"/>
    <p:sldLayoutId id="2147483742" r:id="rId43"/>
    <p:sldLayoutId id="2147483734" r:id="rId44"/>
    <p:sldLayoutId id="2147483730" r:id="rId45"/>
    <p:sldLayoutId id="2147483731" r:id="rId46"/>
    <p:sldLayoutId id="2147483722" r:id="rId47"/>
    <p:sldLayoutId id="2147483723" r:id="rId48"/>
    <p:sldLayoutId id="2147483724" r:id="rId49"/>
    <p:sldLayoutId id="2147483725" r:id="rId50"/>
    <p:sldLayoutId id="2147483726" r:id="rId51"/>
    <p:sldLayoutId id="2147483720" r:id="rId52"/>
    <p:sldLayoutId id="2147483753" r:id="rId53"/>
    <p:sldLayoutId id="2147483721" r:id="rId54"/>
    <p:sldLayoutId id="2147483754" r:id="rId55"/>
    <p:sldLayoutId id="2147483732" r:id="rId56"/>
    <p:sldLayoutId id="2147483755" r:id="rId57"/>
    <p:sldLayoutId id="2147483733" r:id="rId58"/>
    <p:sldLayoutId id="2147483756" r:id="rId59"/>
    <p:sldLayoutId id="2147483743" r:id="rId60"/>
    <p:sldLayoutId id="2147483744" r:id="rId61"/>
    <p:sldLayoutId id="2147483746" r:id="rId62"/>
    <p:sldLayoutId id="2147483745" r:id="rId63"/>
    <p:sldLayoutId id="2147483747" r:id="rId64"/>
    <p:sldLayoutId id="2147483748" r:id="rId65"/>
    <p:sldLayoutId id="2147483749" r:id="rId66"/>
    <p:sldLayoutId id="2147483750" r:id="rId67"/>
    <p:sldLayoutId id="2147483751" r:id="rId68"/>
    <p:sldLayoutId id="2147483752" r:id="rId69"/>
    <p:sldLayoutId id="2147483757" r:id="rId70"/>
    <p:sldLayoutId id="2147483758" r:id="rId71"/>
    <p:sldLayoutId id="2147483759" r:id="rId72"/>
    <p:sldLayoutId id="2147483760" r:id="rId73"/>
    <p:sldLayoutId id="2147483774" r:id="rId74"/>
    <p:sldLayoutId id="2147483775" r:id="rId75"/>
  </p:sldLayoutIdLst>
  <p:txStyles>
    <p:titleStyle>
      <a:lvl1pPr algn="l" defTabSz="457200" rtl="0" eaLnBrk="1" latinLnBrk="0" hangingPunct="1">
        <a:lnSpc>
          <a:spcPts val="5400"/>
        </a:lnSpc>
        <a:spcBef>
          <a:spcPct val="0"/>
        </a:spcBef>
        <a:buNone/>
        <a:defRPr sz="5400" kern="1200" cap="all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cboddie@ald.lib.co.us" TargetMode="External"/><Relationship Id="rId2" Type="http://schemas.openxmlformats.org/officeDocument/2006/relationships/hyperlink" Target="mailto:abalayan@ald.lib.co.us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eschimmel@ald.lib.co.u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6DFDDD-F09D-A589-A0EC-AD6F5D82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92" y="589033"/>
            <a:ext cx="6947807" cy="2318658"/>
          </a:xfrm>
        </p:spPr>
        <p:txBody>
          <a:bodyPr anchor="ctr">
            <a:normAutofit/>
          </a:bodyPr>
          <a:lstStyle/>
          <a:p>
            <a:r>
              <a:rPr lang="en-US">
                <a:ln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Understanding Teens – Biases &amp; Stereotypes</a:t>
            </a:r>
            <a:endParaRPr lang="en-US" dirty="0">
              <a:ln>
                <a:solidFill>
                  <a:schemeClr val="tx2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Placeholder 6" descr="Teen with blue hair and headphones">
            <a:extLst>
              <a:ext uri="{FF2B5EF4-FFF2-40B4-BE49-F238E27FC236}">
                <a16:creationId xmlns:a16="http://schemas.microsoft.com/office/drawing/2014/main" id="{63718C06-724D-A279-26FE-B5C0F351C5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5336" y="3245303"/>
            <a:ext cx="2060018" cy="2106385"/>
          </a:xfrm>
          <a:noFill/>
        </p:spPr>
      </p:pic>
      <p:pic>
        <p:nvPicPr>
          <p:cNvPr id="9" name="Picture Placeholder 8" descr="Teenagers walking in town">
            <a:extLst>
              <a:ext uri="{FF2B5EF4-FFF2-40B4-BE49-F238E27FC236}">
                <a16:creationId xmlns:a16="http://schemas.microsoft.com/office/drawing/2014/main" id="{F3258420-1F6D-EB11-BFEF-CF310077083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"/>
          <a:stretch>
            <a:fillRect/>
          </a:stretch>
        </p:blipFill>
        <p:spPr>
          <a:xfrm>
            <a:off x="6539593" y="1396093"/>
            <a:ext cx="3249386" cy="3233057"/>
          </a:xfrm>
          <a:noFill/>
        </p:spPr>
      </p:pic>
    </p:spTree>
    <p:extLst>
      <p:ext uri="{BB962C8B-B14F-4D97-AF65-F5344CB8AC3E}">
        <p14:creationId xmlns:p14="http://schemas.microsoft.com/office/powerpoint/2010/main" val="2315980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BCD904-A3D6-4CFA-BFFF-FB26435816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2305" y="129099"/>
            <a:ext cx="8437658" cy="6929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>
                <a:solidFill>
                  <a:schemeClr val="bg1"/>
                </a:solidFill>
                <a:latin typeface="Nunito" pitchFamily="2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Adultification Bias</a:t>
            </a:r>
          </a:p>
        </p:txBody>
      </p:sp>
      <p:pic>
        <p:nvPicPr>
          <p:cNvPr id="5" name="Picture 4" descr="Two pictures of Dwayne &quot;The Rock&quot; Johnson as a teen. The first is a picture from his high school year book in black and white, he has a flat top hairstyle and moustache and is wearing a suit and tie. The second image is of Johnson at home, sitting in front of a boom box with no shirt and white shorts.">
            <a:extLst>
              <a:ext uri="{FF2B5EF4-FFF2-40B4-BE49-F238E27FC236}">
                <a16:creationId xmlns:a16="http://schemas.microsoft.com/office/drawing/2014/main" id="{E775946A-D3A9-C94F-B0DB-07047218B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380765"/>
            <a:ext cx="8115300" cy="299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6823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BCD904-A3D6-4CFA-BFFF-FB26435816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2305" y="129099"/>
            <a:ext cx="8437658" cy="6929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>
                <a:solidFill>
                  <a:schemeClr val="bg1"/>
                </a:solidFill>
                <a:latin typeface="Nunito" pitchFamily="2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Racial &amp; Cultural Bias</a:t>
            </a:r>
          </a:p>
        </p:txBody>
      </p:sp>
      <p:pic>
        <p:nvPicPr>
          <p:cNvPr id="9" name="Picture 8" descr="Image of person wearing a head scarf, raising hand in class, surrounded by other students.">
            <a:extLst>
              <a:ext uri="{FF2B5EF4-FFF2-40B4-BE49-F238E27FC236}">
                <a16:creationId xmlns:a16="http://schemas.microsoft.com/office/drawing/2014/main" id="{A2D82E52-9AC0-C300-8946-0F7DA482FC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371" y="1078242"/>
            <a:ext cx="5763258" cy="3936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74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BCD904-A3D6-4CFA-BFFF-FB26435816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1320" y="2225278"/>
            <a:ext cx="2662922" cy="69780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>
                <a:solidFill>
                  <a:schemeClr val="bg1"/>
                </a:solidFill>
                <a:latin typeface="Nunito" pitchFamily="2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solidFill>
                    <a:schemeClr val="tx2"/>
                  </a:solidFill>
                </a:ln>
                <a:effectLst/>
                <a:uLnTx/>
                <a:uFillTx/>
                <a:latin typeface="Nunito" pitchFamily="2" charset="0"/>
                <a:ea typeface="+mj-ea"/>
                <a:cs typeface="Arial"/>
              </a:rPr>
              <a:t> Ableism Bias</a:t>
            </a:r>
          </a:p>
        </p:txBody>
      </p:sp>
      <p:pic>
        <p:nvPicPr>
          <p:cNvPr id="4" name="Picture 3" descr="Data chart for the Number if children aged 3 to 21 years old by type of disability. Text under the title says, &quot;The total number of students in special education surpassed 7.3 million, accounting for 15% of the K-12 student population nationwide. Disabled students aged 3 to 21 are entitled to free public education and appropriate special education services under the federal Individuals with Disabilities Education Act. &#10;The circle chart contains the following data:&#10;Developmental Delay - 487,000&#10;Other health impairment - 1.12 million&#10;Specific learning disability - 2.36 million&#10;Traumatic brain injury - 25,000&#10;Speech or language impairment - 1.38 million&#10;Intellectual disability - 426,000&#10;Emotional disturbance - 334,000&#10;Multiple disabilities - 125,000&#10;Autism - 882,000&#10;Hearing impairment - 71,000&#10;Orthopedic impairment - 33,000&#10;Visual impairment - 25,000">
            <a:extLst>
              <a:ext uri="{FF2B5EF4-FFF2-40B4-BE49-F238E27FC236}">
                <a16:creationId xmlns:a16="http://schemas.microsoft.com/office/drawing/2014/main" id="{6918FFA4-0C3E-700B-7916-C9B288FB61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6996" y="0"/>
            <a:ext cx="5973911" cy="5143500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0074D1-E994-55B6-445E-2650742AA918}"/>
              </a:ext>
            </a:extLst>
          </p:cNvPr>
          <p:cNvSpPr txBox="1"/>
          <p:nvPr/>
        </p:nvSpPr>
        <p:spPr>
          <a:xfrm>
            <a:off x="7129345" y="4404836"/>
            <a:ext cx="2014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tx2">
                    <a:lumMod val="50000"/>
                  </a:schemeClr>
                </a:solidFill>
              </a:rPr>
              <a:t>Source: National Center for Education Statistics - 2022</a:t>
            </a:r>
          </a:p>
        </p:txBody>
      </p:sp>
    </p:spTree>
    <p:extLst>
      <p:ext uri="{BB962C8B-B14F-4D97-AF65-F5344CB8AC3E}">
        <p14:creationId xmlns:p14="http://schemas.microsoft.com/office/powerpoint/2010/main" val="332560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EA124D-B941-BB01-A004-500C34741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n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Code Switching, Masking, &amp; Microaggressions</a:t>
            </a:r>
          </a:p>
        </p:txBody>
      </p:sp>
      <p:pic>
        <p:nvPicPr>
          <p:cNvPr id="3" name="Picture 2" descr="Young adults drinking smoothies">
            <a:extLst>
              <a:ext uri="{FF2B5EF4-FFF2-40B4-BE49-F238E27FC236}">
                <a16:creationId xmlns:a16="http://schemas.microsoft.com/office/drawing/2014/main" id="{3652F9B7-EE2A-4E25-053C-F1668D73EC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954" y="1089781"/>
            <a:ext cx="7480092" cy="386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1180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60028F-A29A-FDBD-7F97-BD05642B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62" y="-692944"/>
            <a:ext cx="3992562" cy="692944"/>
          </a:xfrm>
        </p:spPr>
        <p:txBody>
          <a:bodyPr lIns="0" tIns="0" rIns="0" bIns="0" anchor="b" anchorCtr="0">
            <a:normAutofit fontScale="90000"/>
          </a:bodyPr>
          <a:lstStyle/>
          <a:p>
            <a:r>
              <a:rPr lang="en-US" dirty="0"/>
              <a:t>Individual reflection activity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80A5-E1B0-4423-7EBD-CA020715A8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176" y="520700"/>
            <a:ext cx="3261163" cy="4102099"/>
          </a:xfrm>
          <a:solidFill>
            <a:schemeClr val="accent2"/>
          </a:solidFill>
        </p:spPr>
        <p:txBody>
          <a:bodyPr/>
          <a:lstStyle/>
          <a:p>
            <a:pPr marL="0" indent="0" algn="ctr">
              <a:buNone/>
            </a:pPr>
            <a:endParaRPr lang="en-US" dirty="0">
              <a:ln>
                <a:solidFill>
                  <a:schemeClr val="tx2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6000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Invitation to Reflect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A0E69-914B-B2B5-28F3-A5AA61EF81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1412" y="312793"/>
            <a:ext cx="3935412" cy="4517911"/>
          </a:xfrm>
        </p:spPr>
        <p:txBody>
          <a:bodyPr/>
          <a:lstStyle/>
          <a:p>
            <a:pPr marL="0" indent="0">
              <a:buNone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chemeClr val="tx2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j-ea"/>
              </a:rPr>
              <a:t>Think about an interaction you’ve had with a teen at the library where bias may have affected your reactions. What would you do differently now?</a:t>
            </a:r>
            <a:endParaRPr lang="en-US" sz="2400" dirty="0">
              <a:ln>
                <a:solidFill>
                  <a:schemeClr val="tx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19467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DEDD80-A731-33FD-4BCF-BD63D689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36" y="544331"/>
            <a:ext cx="8491928" cy="4054838"/>
          </a:xfr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400" b="0" cap="none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When we ask a teen to leave for the day, how does our next interaction with them go?</a:t>
            </a:r>
          </a:p>
        </p:txBody>
      </p:sp>
    </p:spTree>
    <p:extLst>
      <p:ext uri="{BB962C8B-B14F-4D97-AF65-F5344CB8AC3E}">
        <p14:creationId xmlns:p14="http://schemas.microsoft.com/office/powerpoint/2010/main" val="87321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2ECE96F-058E-1A7D-F645-1277909449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7864" y="156834"/>
            <a:ext cx="5505385" cy="101989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 cap="flat" cmpd="sng" algn="ctr">
            <a:solidFill>
              <a:schemeClr val="lt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Purposeful pause.</a:t>
            </a:r>
          </a:p>
        </p:txBody>
      </p:sp>
      <p:pic>
        <p:nvPicPr>
          <p:cNvPr id="7" name="Picture Placeholder 6" descr="Scrabble tiles that spell out three words: Pause, Breathe, Resume">
            <a:extLst>
              <a:ext uri="{FF2B5EF4-FFF2-40B4-BE49-F238E27FC236}">
                <a16:creationId xmlns:a16="http://schemas.microsoft.com/office/drawing/2014/main" id="{90EDAC1D-A743-C08A-D348-CFBEAD1FBA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90" y="1407763"/>
            <a:ext cx="4676932" cy="3507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3" descr="Animation of circle growing on a 6 second timer">
            <a:extLst>
              <a:ext uri="{FF2B5EF4-FFF2-40B4-BE49-F238E27FC236}">
                <a16:creationId xmlns:a16="http://schemas.microsoft.com/office/drawing/2014/main" id="{1739621A-6F19-0D3E-37E6-BF031D3D4397}"/>
              </a:ext>
            </a:extLst>
          </p:cNvPr>
          <p:cNvSpPr/>
          <p:nvPr/>
        </p:nvSpPr>
        <p:spPr>
          <a:xfrm>
            <a:off x="6618156" y="1867212"/>
            <a:ext cx="1422068" cy="14090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8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7FBF-F6AC-038E-BAD0-D055938D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50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Challenge Your Bias!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492F4-0EF0-58FE-0260-671AEA68D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7" y="873579"/>
            <a:ext cx="6927788" cy="393076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curious about yourself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curious about the young people in your library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yourself to give up your bias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 learning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Intentionally connect where you usually don’t</a:t>
            </a:r>
          </a:p>
        </p:txBody>
      </p:sp>
      <p:pic>
        <p:nvPicPr>
          <p:cNvPr id="5" name="Picture 4" descr="Logo for The Flourish Lab">
            <a:extLst>
              <a:ext uri="{FF2B5EF4-FFF2-40B4-BE49-F238E27FC236}">
                <a16:creationId xmlns:a16="http://schemas.microsoft.com/office/drawing/2014/main" id="{90B96EEA-A8A6-F29E-D1F8-B66EFE870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394" y="288522"/>
            <a:ext cx="1519629" cy="58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12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1DFD-A945-B539-834B-2D5EFD55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034" y="1992085"/>
            <a:ext cx="4841421" cy="1159329"/>
          </a:xfrm>
          <a:solidFill>
            <a:schemeClr val="accent3">
              <a:lumMod val="50000"/>
            </a:schemeClr>
          </a:solidFill>
        </p:spPr>
        <p:txBody>
          <a:bodyPr anchor="ctr">
            <a:normAutofit/>
          </a:bodyPr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6" name="Content Placeholder 5" descr="A pug wearing a yellow hat staring suspiciously at the camera">
            <a:extLst>
              <a:ext uri="{FF2B5EF4-FFF2-40B4-BE49-F238E27FC236}">
                <a16:creationId xmlns:a16="http://schemas.microsoft.com/office/drawing/2014/main" id="{192A5832-FB93-237B-91FA-90C569F00B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20" y="10"/>
            <a:ext cx="3584555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4331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147C0-8619-B505-DE6F-AB22AC45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153197"/>
            <a:ext cx="7372350" cy="2212522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DB84B-4FFB-EE53-9266-3D9985AAE1DA}"/>
              </a:ext>
            </a:extLst>
          </p:cNvPr>
          <p:cNvSpPr txBox="1"/>
          <p:nvPr/>
        </p:nvSpPr>
        <p:spPr>
          <a:xfrm>
            <a:off x="432342" y="1919546"/>
            <a:ext cx="5316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Anush – </a:t>
            </a:r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abalayan@ald.lib.co.us</a:t>
            </a:r>
            <a:endParaRPr lang="en-US" sz="24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Catherine – </a:t>
            </a:r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cboddie@ald.lib.co.us</a:t>
            </a:r>
            <a:endParaRPr lang="en-US" sz="24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Erica – </a:t>
            </a:r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eschimmel@ald.lib.co.us</a:t>
            </a:r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837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4956-E4E2-38A0-42FC-113AFD2E9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05" y="129099"/>
            <a:ext cx="8437658" cy="692944"/>
          </a:xfrm>
        </p:spPr>
        <p:txBody>
          <a:bodyPr anchor="ctr">
            <a:normAutofit/>
          </a:bodyPr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</a:p>
        </p:txBody>
      </p:sp>
      <p:pic>
        <p:nvPicPr>
          <p:cNvPr id="3" name="Content Placeholder 5" descr="Anush as teen, wearing blue shirt and butterfly earrings">
            <a:extLst>
              <a:ext uri="{FF2B5EF4-FFF2-40B4-BE49-F238E27FC236}">
                <a16:creationId xmlns:a16="http://schemas.microsoft.com/office/drawing/2014/main" id="{F23E3418-91B8-A489-EB23-6A88887A25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571431" y="1318419"/>
            <a:ext cx="2352474" cy="337604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ontent Placeholder 2" descr="Picture of Erica as a teen wearing a blue flannel shirt">
            <a:extLst>
              <a:ext uri="{FF2B5EF4-FFF2-40B4-BE49-F238E27FC236}">
                <a16:creationId xmlns:a16="http://schemas.microsoft.com/office/drawing/2014/main" id="{7954EA31-2A78-8105-711B-6D4FB4A653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2" r="4197" b="-1"/>
          <a:stretch>
            <a:fillRect/>
          </a:stretch>
        </p:blipFill>
        <p:spPr>
          <a:xfrm>
            <a:off x="3395763" y="1318419"/>
            <a:ext cx="2352474" cy="337604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Content Placeholder 10" descr="Catherine as teen, wearing striped shirt and jeans, opening a purple backpack.">
            <a:extLst>
              <a:ext uri="{FF2B5EF4-FFF2-40B4-BE49-F238E27FC236}">
                <a16:creationId xmlns:a16="http://schemas.microsoft.com/office/drawing/2014/main" id="{35BFE073-D53F-CDFB-5E5C-5918755107B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0095" y="1318419"/>
            <a:ext cx="2352474" cy="3376045"/>
          </a:xfrm>
          <a:noFill/>
        </p:spPr>
      </p:pic>
    </p:spTree>
    <p:extLst>
      <p:ext uri="{BB962C8B-B14F-4D97-AF65-F5344CB8AC3E}">
        <p14:creationId xmlns:p14="http://schemas.microsoft.com/office/powerpoint/2010/main" val="635044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D822C-E43B-4DCD-171E-999C5173B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8373C-2C19-AE26-F522-62507C62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77" y="173812"/>
            <a:ext cx="8486630" cy="622601"/>
          </a:xfrm>
        </p:spPr>
        <p:txBody>
          <a:bodyPr anchor="ctr">
            <a:normAutofit/>
          </a:bodyPr>
          <a:lstStyle/>
          <a:p>
            <a:r>
              <a:rPr lang="en-US" sz="4000" dirty="0">
                <a:ln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we invite you to…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8D675-6D2F-1666-B852-78526C3E8B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698122" cy="3973484"/>
          </a:xfrm>
        </p:spPr>
        <p:txBody>
          <a:bodyPr>
            <a:normAutofit/>
          </a:bodyPr>
          <a:lstStyle/>
          <a:p>
            <a:r>
              <a:rPr lang="en-US" sz="4000"/>
              <a:t>Stay curious</a:t>
            </a:r>
          </a:p>
          <a:p>
            <a:r>
              <a:rPr lang="en-US" sz="4000"/>
              <a:t>Be open</a:t>
            </a:r>
          </a:p>
          <a:p>
            <a:r>
              <a:rPr lang="en-US" sz="4000"/>
              <a:t>Consider intent and impact</a:t>
            </a:r>
          </a:p>
        </p:txBody>
      </p:sp>
    </p:spTree>
    <p:extLst>
      <p:ext uri="{BB962C8B-B14F-4D97-AF65-F5344CB8AC3E}">
        <p14:creationId xmlns:p14="http://schemas.microsoft.com/office/powerpoint/2010/main" val="1132840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366181-F066-C2C0-59A8-C3C0260C3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2001" y="793750"/>
            <a:ext cx="3539429" cy="355600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3EF565-6C16-3213-C684-0AF741CF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396240"/>
            <a:ext cx="4419600" cy="872173"/>
          </a:xfrm>
        </p:spPr>
        <p:txBody>
          <a:bodyPr anchor="ctr">
            <a:normAutofit/>
          </a:bodyPr>
          <a:lstStyle/>
          <a:p>
            <a:r>
              <a:rPr lang="en-US" dirty="0">
                <a:ln w="6350"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Please share in chat: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CEB85A-3C88-BDED-F737-0E41CF410A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1367473"/>
            <a:ext cx="4419600" cy="2785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n w="6350">
                  <a:solidFill>
                    <a:schemeClr val="tx2">
                      <a:lumMod val="50000"/>
                    </a:schemeClr>
                  </a:solidFill>
                </a:ln>
              </a:rPr>
              <a:t>What is something that triggers immediate judgement for you? How does it change when working with children? Teens? Adults?</a:t>
            </a:r>
          </a:p>
        </p:txBody>
      </p:sp>
    </p:spTree>
    <p:extLst>
      <p:ext uri="{BB962C8B-B14F-4D97-AF65-F5344CB8AC3E}">
        <p14:creationId xmlns:p14="http://schemas.microsoft.com/office/powerpoint/2010/main" val="1720356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03AA7-12D0-81EC-D7E8-F800B2DF6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1784766"/>
            <a:ext cx="8634334" cy="1573967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r>
              <a:rPr lang="en-US" dirty="0">
                <a:ln w="12700"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Stereotypes and Bias</a:t>
            </a:r>
          </a:p>
        </p:txBody>
      </p:sp>
    </p:spTree>
    <p:extLst>
      <p:ext uri="{BB962C8B-B14F-4D97-AF65-F5344CB8AC3E}">
        <p14:creationId xmlns:p14="http://schemas.microsoft.com/office/powerpoint/2010/main" val="3325129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F6452B-8680-FAE7-A15B-79D5B6DBE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Stereotype vs bias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A81BA-D311-02A5-FB32-F586F1750051}"/>
              </a:ext>
            </a:extLst>
          </p:cNvPr>
          <p:cNvSpPr txBox="1"/>
          <p:nvPr/>
        </p:nvSpPr>
        <p:spPr>
          <a:xfrm>
            <a:off x="165734" y="731519"/>
            <a:ext cx="4337685" cy="273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u="sng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Stereotype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An overgeneralization formed about an entire group of people based on shared characteristics or experiences.</a:t>
            </a:r>
          </a:p>
          <a:p>
            <a:endParaRPr lang="en-U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"Preconceived notion"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FD755-55B2-4E6F-82DA-B262554764E2}"/>
              </a:ext>
            </a:extLst>
          </p:cNvPr>
          <p:cNvSpPr txBox="1"/>
          <p:nvPr/>
        </p:nvSpPr>
        <p:spPr>
          <a:xfrm>
            <a:off x="4568882" y="731519"/>
            <a:ext cx="4337685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u="sng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Bias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An opinion formed about someone or something based on one's own perception of that person or thing.</a:t>
            </a:r>
          </a:p>
          <a:p>
            <a:endParaRPr lang="en-U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"Tendency or preference towards a particular perspective."</a:t>
            </a:r>
          </a:p>
        </p:txBody>
      </p:sp>
    </p:spTree>
    <p:extLst>
      <p:ext uri="{BB962C8B-B14F-4D97-AF65-F5344CB8AC3E}">
        <p14:creationId xmlns:p14="http://schemas.microsoft.com/office/powerpoint/2010/main" val="4123669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8CA9-7657-CCAC-413B-6F6DECD7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1" y="59961"/>
            <a:ext cx="8834052" cy="914399"/>
          </a:xfrm>
        </p:spPr>
        <p:txBody>
          <a:bodyPr anchor="ctr">
            <a:normAutofit fontScale="90000"/>
          </a:bodyPr>
          <a:lstStyle/>
          <a:p>
            <a:r>
              <a:rPr lang="en-US" sz="2400" dirty="0">
                <a:ln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Group brainstorm: what are some common biases or stereotypes about Library staff? About teens?</a:t>
            </a:r>
          </a:p>
        </p:txBody>
      </p:sp>
      <p:pic>
        <p:nvPicPr>
          <p:cNvPr id="11" name="Content Placeholder 10" descr="A couple of teens  sitting at a table, eating and laughing.">
            <a:extLst>
              <a:ext uri="{FF2B5EF4-FFF2-40B4-BE49-F238E27FC236}">
                <a16:creationId xmlns:a16="http://schemas.microsoft.com/office/drawing/2014/main" id="{16AE4700-1549-D5D9-0636-51F53C0D3EE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07" y="1568567"/>
            <a:ext cx="4114800" cy="2743200"/>
          </a:xfrm>
        </p:spPr>
      </p:pic>
      <p:pic>
        <p:nvPicPr>
          <p:cNvPr id="15" name="Content Placeholder 14" descr="A person holding her finger to her mouth in shushing motion">
            <a:extLst>
              <a:ext uri="{FF2B5EF4-FFF2-40B4-BE49-F238E27FC236}">
                <a16:creationId xmlns:a16="http://schemas.microsoft.com/office/drawing/2014/main" id="{592A6CA4-B504-D6AB-594A-2315C0D658C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4827178" y="1573863"/>
            <a:ext cx="4096815" cy="2737904"/>
          </a:xfrm>
        </p:spPr>
      </p:pic>
    </p:spTree>
    <p:extLst>
      <p:ext uri="{BB962C8B-B14F-4D97-AF65-F5344CB8AC3E}">
        <p14:creationId xmlns:p14="http://schemas.microsoft.com/office/powerpoint/2010/main" val="4193746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35BA2F-E439-A2AE-154E-275F29A8948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50000"/>
            </a:schemeClr>
          </a:solidFill>
        </p:spPr>
        <p:txBody>
          <a:bodyPr/>
          <a:lstStyle/>
          <a:p>
            <a:pPr algn="ctr"/>
            <a:r>
              <a:rPr lang="en-US" dirty="0">
                <a:ln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Biases affecting behavior expectations</a:t>
            </a:r>
          </a:p>
        </p:txBody>
      </p:sp>
    </p:spTree>
    <p:extLst>
      <p:ext uri="{BB962C8B-B14F-4D97-AF65-F5344CB8AC3E}">
        <p14:creationId xmlns:p14="http://schemas.microsoft.com/office/powerpoint/2010/main" val="1213549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nceptual diagram that categorizes young adults into two contrasting perspectives: the &quot;Ungrateful Facet&quot; and the &quot;Resourceful Facet.&quot; Each facet is broken down into subcategories with descriptive traits:&#10;Ungrateful Facet&#10;This side reflects a critical view of young adults:&#10;- Coddled: Entitled, Pampered, Spoiled  &#10;- Disrespectful: Condescending, Argumentative, Snobbish  &#10;- Rookie: Inexperienced, Unseasoned  &#10;- Radically Progressive: Leftist, Socialist&#10;Resourceful Facet&#10;This side highlights positive attributes:&#10;- Ambitious: Eager, Motivated, Driven  &#10;- Smart: Bright, Intelligent, Sharp  &#10;- Hip: Stylish, Fashionable  &#10;- Techie: Tech-savvy, Internet-savvy  &#10;&#10;The diagram concludes with a reflective note:&#10;Young adults are praised for their resourcefulness—a blend of ambition, intelligence, and adaptability. Yet, they are also criticized as ungrateful—overprotected, inexperienced, and challenging traditional norms and authority.">
            <a:extLst>
              <a:ext uri="{FF2B5EF4-FFF2-40B4-BE49-F238E27FC236}">
                <a16:creationId xmlns:a16="http://schemas.microsoft.com/office/drawing/2014/main" id="{6E97B645-5E6E-5E6A-CE0C-BBFD5923A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2BCD904-A3D6-4CFA-BFFF-FB26435816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78890" y="0"/>
            <a:ext cx="4986219" cy="6548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>
                <a:solidFill>
                  <a:schemeClr val="bg1"/>
                </a:solidFill>
                <a:latin typeface="Nunito" pitchFamily="2" charset="0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54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68A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Ageism Bias</a:t>
            </a:r>
            <a:endParaRPr kumimoji="0" lang="en-US" sz="2800" b="1" i="0" u="none" strike="noStrike" kern="1200" cap="all" spc="0" normalizeH="0" baseline="0" noProof="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68A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79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0073B9"/>
      </a:dk1>
      <a:lt1>
        <a:sysClr val="window" lastClr="FFFFFF"/>
      </a:lt1>
      <a:dk2>
        <a:srgbClr val="4B4F54"/>
      </a:dk2>
      <a:lt2>
        <a:srgbClr val="FBB040"/>
      </a:lt2>
      <a:accent1>
        <a:srgbClr val="F15A29"/>
      </a:accent1>
      <a:accent2>
        <a:srgbClr val="00873C"/>
      </a:accent2>
      <a:accent3>
        <a:srgbClr val="00AAAD"/>
      </a:accent3>
      <a:accent4>
        <a:srgbClr val="BE1E2D"/>
      </a:accent4>
      <a:accent5>
        <a:srgbClr val="92318F"/>
      </a:accent5>
      <a:accent6>
        <a:srgbClr val="EE2A7B"/>
      </a:accent6>
      <a:hlink>
        <a:srgbClr val="0BB0EB"/>
      </a:hlink>
      <a:folHlink>
        <a:srgbClr val="9231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c89eaaf-a61f-41e1-bc53-94472f982a03">
      <Terms xmlns="http://schemas.microsoft.com/office/infopath/2007/PartnerControls"/>
    </lcf76f155ced4ddcb4097134ff3c332f>
    <TaxCatchAll xmlns="f6a0b9bb-c312-4753-bcf4-17e14fb4e831" xsi:nil="true"/>
    <image xmlns="ac89eaaf-a61f-41e1-bc53-94472f982a0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ED33B64B541B45A12E8536C8EC7453" ma:contentTypeVersion="17" ma:contentTypeDescription="Create a new document." ma:contentTypeScope="" ma:versionID="fb1b414512efdf4c884d6bcec7bdec1a">
  <xsd:schema xmlns:xsd="http://www.w3.org/2001/XMLSchema" xmlns:xs="http://www.w3.org/2001/XMLSchema" xmlns:p="http://schemas.microsoft.com/office/2006/metadata/properties" xmlns:ns2="ac89eaaf-a61f-41e1-bc53-94472f982a03" xmlns:ns3="f6a0b9bb-c312-4753-bcf4-17e14fb4e831" targetNamespace="http://schemas.microsoft.com/office/2006/metadata/properties" ma:root="true" ma:fieldsID="8585e056645fc70ed233bf1aee23ac47" ns2:_="" ns3:_="">
    <xsd:import namespace="ac89eaaf-a61f-41e1-bc53-94472f982a03"/>
    <xsd:import namespace="f6a0b9bb-c312-4753-bcf4-17e14fb4e8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imag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9eaaf-a61f-41e1-bc53-94472f982a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815690-9e4c-4510-97d9-fca7cca5c8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mage" ma:index="23" nillable="true" ma:displayName="image" ma:format="Thumbnail" ma:internalName="imag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a0b9bb-c312-4753-bcf4-17e14fb4e83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58bd430-0227-4c08-a9d6-a2d2b62401b9}" ma:internalName="TaxCatchAll" ma:showField="CatchAllData" ma:web="f6a0b9bb-c312-4753-bcf4-17e14fb4e8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7BDC88-39BF-43B3-BFD3-2D3F83222B88}">
  <ds:schemaRefs>
    <ds:schemaRef ds:uri="http://purl.org/dc/terms/"/>
    <ds:schemaRef ds:uri="http://schemas.microsoft.com/office/2006/documentManagement/types"/>
    <ds:schemaRef ds:uri="http://purl.org/dc/dcmitype/"/>
    <ds:schemaRef ds:uri="f6a0b9bb-c312-4753-bcf4-17e14fb4e831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ac89eaaf-a61f-41e1-bc53-94472f982a03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AE70D55-7FCA-4C18-8CA7-45BCA49B58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89eaaf-a61f-41e1-bc53-94472f982a03"/>
    <ds:schemaRef ds:uri="f6a0b9bb-c312-4753-bcf4-17e14fb4e8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97D5E9-DDEB-48E3-B69C-AC4B4343BD2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3a479b-1a90-4a9a-97a9-5cc62e956bab}" enabled="0" method="" siteId="{703a479b-1a90-4a9a-97a9-5cc62e956b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278</Words>
  <Application>Microsoft Office PowerPoint</Application>
  <PresentationFormat>On-screen Show (16:9)</PresentationFormat>
  <Paragraphs>44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 Rounded MT Bold</vt:lpstr>
      <vt:lpstr>Arial</vt:lpstr>
      <vt:lpstr>Nunito</vt:lpstr>
      <vt:lpstr>Calibri</vt:lpstr>
      <vt:lpstr>Office Theme</vt:lpstr>
      <vt:lpstr>Understanding Teens – Biases &amp; Stereotypes</vt:lpstr>
      <vt:lpstr>Introductions</vt:lpstr>
      <vt:lpstr>we invite you to…</vt:lpstr>
      <vt:lpstr>Please share in chat:</vt:lpstr>
      <vt:lpstr>Stereotypes and Bias</vt:lpstr>
      <vt:lpstr>Stereotype vs bias</vt:lpstr>
      <vt:lpstr>Group brainstorm: what are some common biases or stereotypes about Library staff? About teens?</vt:lpstr>
      <vt:lpstr>Biases affecting behavior expectations</vt:lpstr>
      <vt:lpstr>Ageism Bias</vt:lpstr>
      <vt:lpstr>Adultification Bias</vt:lpstr>
      <vt:lpstr>Racial &amp; Cultural Bias</vt:lpstr>
      <vt:lpstr> Ableism Bias</vt:lpstr>
      <vt:lpstr>Code Switching, Masking, &amp; Microaggressions</vt:lpstr>
      <vt:lpstr>Individual reflection activity</vt:lpstr>
      <vt:lpstr>When we ask a teen to leave for the day, how does our next interaction with them go?</vt:lpstr>
      <vt:lpstr>Purposeful pause.</vt:lpstr>
      <vt:lpstr>Challenge Your Bias!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DOLAR AMET ADIS</dc:title>
  <dc:creator>Andrea Perry</dc:creator>
  <cp:lastModifiedBy>Frankish, Tiah</cp:lastModifiedBy>
  <cp:revision>4</cp:revision>
  <dcterms:modified xsi:type="dcterms:W3CDTF">2025-10-06T01:35:45Z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0x01010002ED33B64B541B45A12E8536C8EC7453</vt:lpwstr>
  </property>
  <property fmtid="{D5CDD505-2E9C-101B-9397-08002B2CF9AE}" pid="3" name="AuthorIds_UIVersion_1024">
    <vt:lpwstr>48</vt:lpwstr>
  </property>
  <property fmtid="{D5CDD505-2E9C-101B-9397-08002B2CF9AE}" pid="4" name="MediaServiceImageTags">
    <vt:lpwstr/>
  </property>
</Properties>
</file>