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70681" autoAdjust="0"/>
  </p:normalViewPr>
  <p:slideViewPr>
    <p:cSldViewPr snapToGrid="0">
      <p:cViewPr varScale="1">
        <p:scale>
          <a:sx n="76" d="100"/>
          <a:sy n="76" d="100"/>
        </p:scale>
        <p:origin x="5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A7A292DF-C011-4EDC-8AF9-3E14B2D0D743}"/>
    <pc:docChg chg="custSel mod modSld">
      <pc:chgData name="Kreger, Christine" userId="07b08700-4580-4b2b-8f3c-b5ccee8dc705" providerId="ADAL" clId="{A7A292DF-C011-4EDC-8AF9-3E14B2D0D743}" dt="2025-05-29T16:04:20.792" v="8"/>
      <pc:docMkLst>
        <pc:docMk/>
      </pc:docMkLst>
      <pc:sldChg chg="modSp mod">
        <pc:chgData name="Kreger, Christine" userId="07b08700-4580-4b2b-8f3c-b5ccee8dc705" providerId="ADAL" clId="{A7A292DF-C011-4EDC-8AF9-3E14B2D0D743}" dt="2025-05-29T16:01:20.857" v="1" actId="962"/>
        <pc:sldMkLst>
          <pc:docMk/>
          <pc:sldMk cId="0" sldId="260"/>
        </pc:sldMkLst>
        <pc:picChg chg="mod">
          <ac:chgData name="Kreger, Christine" userId="07b08700-4580-4b2b-8f3c-b5ccee8dc705" providerId="ADAL" clId="{A7A292DF-C011-4EDC-8AF9-3E14B2D0D743}" dt="2025-05-29T16:01:20.857" v="1" actId="962"/>
          <ac:picMkLst>
            <pc:docMk/>
            <pc:sldMk cId="0" sldId="260"/>
            <ac:picMk id="89" creationId="{00000000-0000-0000-0000-000000000000}"/>
          </ac:picMkLst>
        </pc:picChg>
      </pc:sldChg>
      <pc:sldChg chg="modSp mod">
        <pc:chgData name="Kreger, Christine" userId="07b08700-4580-4b2b-8f3c-b5ccee8dc705" providerId="ADAL" clId="{A7A292DF-C011-4EDC-8AF9-3E14B2D0D743}" dt="2025-05-29T16:02:49.415" v="3" actId="13244"/>
        <pc:sldMkLst>
          <pc:docMk/>
          <pc:sldMk cId="0" sldId="269"/>
        </pc:sldMkLst>
        <pc:spChg chg="ord">
          <ac:chgData name="Kreger, Christine" userId="07b08700-4580-4b2b-8f3c-b5ccee8dc705" providerId="ADAL" clId="{A7A292DF-C011-4EDC-8AF9-3E14B2D0D743}" dt="2025-05-29T16:02:49.415" v="3" actId="13244"/>
          <ac:spMkLst>
            <pc:docMk/>
            <pc:sldMk cId="0" sldId="269"/>
            <ac:spMk id="165" creationId="{00000000-0000-0000-0000-000000000000}"/>
          </ac:spMkLst>
        </pc:spChg>
      </pc:sldChg>
      <pc:sldChg chg="delSp modSp mod">
        <pc:chgData name="Kreger, Christine" userId="07b08700-4580-4b2b-8f3c-b5ccee8dc705" providerId="ADAL" clId="{A7A292DF-C011-4EDC-8AF9-3E14B2D0D743}" dt="2025-05-29T16:04:02.167" v="7" actId="13244"/>
        <pc:sldMkLst>
          <pc:docMk/>
          <pc:sldMk cId="0" sldId="270"/>
        </pc:sldMkLst>
        <pc:spChg chg="ord">
          <ac:chgData name="Kreger, Christine" userId="07b08700-4580-4b2b-8f3c-b5ccee8dc705" providerId="ADAL" clId="{A7A292DF-C011-4EDC-8AF9-3E14B2D0D743}" dt="2025-05-29T16:04:02.167" v="7" actId="13244"/>
          <ac:spMkLst>
            <pc:docMk/>
            <pc:sldMk cId="0" sldId="270"/>
            <ac:spMk id="182" creationId="{00000000-0000-0000-0000-000000000000}"/>
          </ac:spMkLst>
        </pc:spChg>
        <pc:spChg chg="del">
          <ac:chgData name="Kreger, Christine" userId="07b08700-4580-4b2b-8f3c-b5ccee8dc705" providerId="ADAL" clId="{A7A292DF-C011-4EDC-8AF9-3E14B2D0D743}" dt="2025-05-29T16:02:35.052" v="2" actId="478"/>
          <ac:spMkLst>
            <pc:docMk/>
            <pc:sldMk cId="0" sldId="270"/>
            <ac:spMk id="189" creationId="{00000000-0000-0000-0000-000000000000}"/>
          </ac:spMkLst>
        </pc:spChg>
        <pc:picChg chg="mod ord">
          <ac:chgData name="Kreger, Christine" userId="07b08700-4580-4b2b-8f3c-b5ccee8dc705" providerId="ADAL" clId="{A7A292DF-C011-4EDC-8AF9-3E14B2D0D743}" dt="2025-05-29T16:03:43.501" v="5" actId="962"/>
          <ac:picMkLst>
            <pc:docMk/>
            <pc:sldMk cId="0" sldId="270"/>
            <ac:picMk id="188" creationId="{00000000-0000-0000-0000-000000000000}"/>
          </ac:picMkLst>
        </pc:picChg>
      </pc:sldChg>
    </pc:docChg>
  </pc:docChgLst>
  <pc:docChgLst>
    <pc:chgData name="Kreger, Christine" userId="07b08700-4580-4b2b-8f3c-b5ccee8dc705" providerId="ADAL" clId="{97A301F0-5404-4276-8594-1BF5199EAE53}"/>
    <pc:docChg chg="undo custSel mod modSld">
      <pc:chgData name="Kreger, Christine" userId="07b08700-4580-4b2b-8f3c-b5ccee8dc705" providerId="ADAL" clId="{97A301F0-5404-4276-8594-1BF5199EAE53}" dt="2024-12-10T16:42:38.459" v="74"/>
      <pc:docMkLst>
        <pc:docMk/>
      </pc:docMkLst>
      <pc:sldChg chg="modSp mod">
        <pc:chgData name="Kreger, Christine" userId="07b08700-4580-4b2b-8f3c-b5ccee8dc705" providerId="ADAL" clId="{97A301F0-5404-4276-8594-1BF5199EAE53}" dt="2024-12-10T16:31:46.856" v="10" actId="962"/>
        <pc:sldMkLst>
          <pc:docMk/>
          <pc:sldMk cId="0" sldId="256"/>
        </pc:sldMkLst>
      </pc:sldChg>
      <pc:sldChg chg="modSp mod">
        <pc:chgData name="Kreger, Christine" userId="07b08700-4580-4b2b-8f3c-b5ccee8dc705" providerId="ADAL" clId="{97A301F0-5404-4276-8594-1BF5199EAE53}" dt="2024-12-10T16:31:51.549" v="11" actId="962"/>
        <pc:sldMkLst>
          <pc:docMk/>
          <pc:sldMk cId="0" sldId="257"/>
        </pc:sldMkLst>
      </pc:sldChg>
      <pc:sldChg chg="modSp mod">
        <pc:chgData name="Kreger, Christine" userId="07b08700-4580-4b2b-8f3c-b5ccee8dc705" providerId="ADAL" clId="{97A301F0-5404-4276-8594-1BF5199EAE53}" dt="2024-12-10T16:31:57.550" v="12" actId="962"/>
        <pc:sldMkLst>
          <pc:docMk/>
          <pc:sldMk cId="0" sldId="258"/>
        </pc:sldMkLst>
      </pc:sldChg>
      <pc:sldChg chg="modSp mod">
        <pc:chgData name="Kreger, Christine" userId="07b08700-4580-4b2b-8f3c-b5ccee8dc705" providerId="ADAL" clId="{97A301F0-5404-4276-8594-1BF5199EAE53}" dt="2024-12-10T16:39:46.263" v="49" actId="13244"/>
        <pc:sldMkLst>
          <pc:docMk/>
          <pc:sldMk cId="0" sldId="259"/>
        </pc:sldMkLst>
      </pc:sldChg>
      <pc:sldChg chg="modSp mod">
        <pc:chgData name="Kreger, Christine" userId="07b08700-4580-4b2b-8f3c-b5ccee8dc705" providerId="ADAL" clId="{97A301F0-5404-4276-8594-1BF5199EAE53}" dt="2024-12-10T16:34:09.171" v="18" actId="962"/>
        <pc:sldMkLst>
          <pc:docMk/>
          <pc:sldMk cId="0" sldId="261"/>
        </pc:sldMkLst>
      </pc:sldChg>
      <pc:sldChg chg="modSp mod">
        <pc:chgData name="Kreger, Christine" userId="07b08700-4580-4b2b-8f3c-b5ccee8dc705" providerId="ADAL" clId="{97A301F0-5404-4276-8594-1BF5199EAE53}" dt="2024-12-10T16:40:16.702" v="54" actId="962"/>
        <pc:sldMkLst>
          <pc:docMk/>
          <pc:sldMk cId="0" sldId="262"/>
        </pc:sldMkLst>
      </pc:sldChg>
      <pc:sldChg chg="modSp mod">
        <pc:chgData name="Kreger, Christine" userId="07b08700-4580-4b2b-8f3c-b5ccee8dc705" providerId="ADAL" clId="{97A301F0-5404-4276-8594-1BF5199EAE53}" dt="2024-12-10T16:35:17.843" v="21" actId="962"/>
        <pc:sldMkLst>
          <pc:docMk/>
          <pc:sldMk cId="0" sldId="263"/>
        </pc:sldMkLst>
      </pc:sldChg>
      <pc:sldChg chg="modSp mod">
        <pc:chgData name="Kreger, Christine" userId="07b08700-4580-4b2b-8f3c-b5ccee8dc705" providerId="ADAL" clId="{97A301F0-5404-4276-8594-1BF5199EAE53}" dt="2024-12-10T16:40:22.944" v="55" actId="13244"/>
        <pc:sldMkLst>
          <pc:docMk/>
          <pc:sldMk cId="0" sldId="264"/>
        </pc:sldMkLst>
      </pc:sldChg>
      <pc:sldChg chg="modSp mod">
        <pc:chgData name="Kreger, Christine" userId="07b08700-4580-4b2b-8f3c-b5ccee8dc705" providerId="ADAL" clId="{97A301F0-5404-4276-8594-1BF5199EAE53}" dt="2024-12-10T16:40:35.430" v="56" actId="13244"/>
        <pc:sldMkLst>
          <pc:docMk/>
          <pc:sldMk cId="0" sldId="265"/>
        </pc:sldMkLst>
      </pc:sldChg>
      <pc:sldChg chg="modSp mod">
        <pc:chgData name="Kreger, Christine" userId="07b08700-4580-4b2b-8f3c-b5ccee8dc705" providerId="ADAL" clId="{97A301F0-5404-4276-8594-1BF5199EAE53}" dt="2024-12-10T16:35:23.111" v="22" actId="962"/>
        <pc:sldMkLst>
          <pc:docMk/>
          <pc:sldMk cId="0" sldId="266"/>
        </pc:sldMkLst>
      </pc:sldChg>
      <pc:sldChg chg="modSp mod">
        <pc:chgData name="Kreger, Christine" userId="07b08700-4580-4b2b-8f3c-b5ccee8dc705" providerId="ADAL" clId="{97A301F0-5404-4276-8594-1BF5199EAE53}" dt="2024-12-10T16:41:05.279" v="61" actId="13244"/>
        <pc:sldMkLst>
          <pc:docMk/>
          <pc:sldMk cId="0" sldId="267"/>
        </pc:sldMkLst>
      </pc:sldChg>
      <pc:sldChg chg="modSp mod">
        <pc:chgData name="Kreger, Christine" userId="07b08700-4580-4b2b-8f3c-b5ccee8dc705" providerId="ADAL" clId="{97A301F0-5404-4276-8594-1BF5199EAE53}" dt="2024-12-10T16:41:51.770" v="71" actId="962"/>
        <pc:sldMkLst>
          <pc:docMk/>
          <pc:sldMk cId="0" sldId="268"/>
        </pc:sldMkLst>
      </pc:sldChg>
      <pc:sldChg chg="modSp mod">
        <pc:chgData name="Kreger, Christine" userId="07b08700-4580-4b2b-8f3c-b5ccee8dc705" providerId="ADAL" clId="{97A301F0-5404-4276-8594-1BF5199EAE53}" dt="2024-12-10T16:42:17.178" v="73" actId="13244"/>
        <pc:sldMkLst>
          <pc:docMk/>
          <pc:sldMk cId="0" sldId="269"/>
        </pc:sldMkLst>
      </pc:sldChg>
      <pc:sldChg chg="delSp modSp mod">
        <pc:chgData name="Kreger, Christine" userId="07b08700-4580-4b2b-8f3c-b5ccee8dc705" providerId="ADAL" clId="{97A301F0-5404-4276-8594-1BF5199EAE53}" dt="2024-12-10T16:39:08.459" v="44" actId="962"/>
        <pc:sldMkLst>
          <pc:docMk/>
          <pc:sldMk cId="0" sldId="270"/>
        </pc:sldMkLst>
      </pc:sldChg>
    </pc:docChg>
  </pc:docChgLst>
  <pc:docChgLst>
    <pc:chgData name="Kreger, Christine" userId="07b08700-4580-4b2b-8f3c-b5ccee8dc705" providerId="ADAL" clId="{D78D9516-F23D-4C3C-95EB-6FDA5F04C403}"/>
    <pc:docChg chg="custSel modSld">
      <pc:chgData name="Kreger, Christine" userId="07b08700-4580-4b2b-8f3c-b5ccee8dc705" providerId="ADAL" clId="{D78D9516-F23D-4C3C-95EB-6FDA5F04C403}" dt="2024-02-02T12:55:38.097" v="3" actId="478"/>
      <pc:docMkLst>
        <pc:docMk/>
      </pc:docMkLst>
      <pc:sldChg chg="delSp modSp mod">
        <pc:chgData name="Kreger, Christine" userId="07b08700-4580-4b2b-8f3c-b5ccee8dc705" providerId="ADAL" clId="{D78D9516-F23D-4C3C-95EB-6FDA5F04C403}" dt="2024-02-02T12:55:38.097" v="3" actId="478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67aef15f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67aef15f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e6470549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e6470549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9c3b3855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9c3b3855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e6470549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e6470549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e6470549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e6470549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e6470549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e6470549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e647054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e647054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e6470549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e6470549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e647054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e6470549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67aef15f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67aef15f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e6470549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e6470549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67aef15f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67aef15f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67aef15fb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67aef15fb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67aef15fb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67aef15fb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85050" y="4746175"/>
            <a:ext cx="56334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Colorado State Library | Sharon Morris &amp; Kieran Hixon</a:t>
            </a:r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  <a:solidFill>
            <a:srgbClr val="F5F5F5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 &amp;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Libraries Respond </a:t>
            </a:r>
            <a:endParaRPr/>
          </a:p>
        </p:txBody>
      </p:sp>
      <p:pic>
        <p:nvPicPr>
          <p:cNvPr id="56" name="Google Shape;56;p13" descr="The Everett Rogers Diffusion of Innovations Bell Curve that shows that 2.5% of people are Innovators. 13.5% of people are Early Adopters. 34% of people are in in the Early Majority or Late Majority respectively. And, 26% of people are Laggard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352" y="1994300"/>
            <a:ext cx="5155300" cy="27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94400" y="2114875"/>
            <a:ext cx="5155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Everett M. Rogers Diffusion of Innovations Bell Curve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Reminder: Handy Trends Analysis Technique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990625"/>
            <a:ext cx="85206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Notice a trend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Understand how another industry is moving forward with the trend (to understand the potential of the trend)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Think of the trend with 3 library lenses</a:t>
            </a:r>
            <a:endParaRPr sz="25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Behind the Scenes: How do we use it to improve our work?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On the Stage: How do we empower others in our community with this trend?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On the Marquee: How can we leverage the trend to increase 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7927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Guest Experience</a:t>
            </a:r>
            <a:endParaRPr/>
          </a:p>
        </p:txBody>
      </p:sp>
      <p:pic>
        <p:nvPicPr>
          <p:cNvPr id="131" name="Google Shape;13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396" y="445025"/>
            <a:ext cx="4353403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Three points of view - Review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85450" y="1085100"/>
            <a:ext cx="2034300" cy="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Behind the Scenes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114000" y="1286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 the Stage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6974175" y="2340900"/>
            <a:ext cx="194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 the Marquee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6" name="Google Shape;13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375" y="1697949"/>
            <a:ext cx="3915471" cy="18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37350"/>
            <a:ext cx="3395100" cy="24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217" t="8609"/>
          <a:stretch/>
        </p:blipFill>
        <p:spPr>
          <a:xfrm>
            <a:off x="5789300" y="2933200"/>
            <a:ext cx="3296225" cy="19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Trends</a:t>
            </a:r>
            <a:endParaRPr/>
          </a:p>
        </p:txBody>
      </p:sp>
      <p:sp>
        <p:nvSpPr>
          <p:cNvPr id="149" name="Google Shape;149;p25" descr="Artificial intelligence"/>
          <p:cNvSpPr/>
          <p:nvPr/>
        </p:nvSpPr>
        <p:spPr>
          <a:xfrm>
            <a:off x="368175" y="1213250"/>
            <a:ext cx="1773300" cy="255900"/>
          </a:xfrm>
          <a:prstGeom prst="rect">
            <a:avLst/>
          </a:prstGeom>
          <a:solidFill>
            <a:srgbClr val="B927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 descr="Climate change"/>
          <p:cNvSpPr txBox="1"/>
          <p:nvPr/>
        </p:nvSpPr>
        <p:spPr>
          <a:xfrm>
            <a:off x="4807375" y="1213250"/>
            <a:ext cx="1417500" cy="310200"/>
          </a:xfrm>
          <a:prstGeom prst="rect">
            <a:avLst/>
          </a:prstGeom>
          <a:solidFill>
            <a:srgbClr val="B9273D"/>
          </a:solidFill>
          <a:ln w="9525" cap="flat" cmpd="sng">
            <a:solidFill>
              <a:srgbClr val="B9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 descr="Political Divisiveness"/>
          <p:cNvSpPr/>
          <p:nvPr/>
        </p:nvSpPr>
        <p:spPr>
          <a:xfrm>
            <a:off x="368175" y="3037325"/>
            <a:ext cx="1449000" cy="255900"/>
          </a:xfrm>
          <a:prstGeom prst="rect">
            <a:avLst/>
          </a:prstGeom>
          <a:solidFill>
            <a:srgbClr val="B927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 descr="Social Justice"/>
          <p:cNvSpPr/>
          <p:nvPr/>
        </p:nvSpPr>
        <p:spPr>
          <a:xfrm>
            <a:off x="4796275" y="3043275"/>
            <a:ext cx="1155300" cy="255900"/>
          </a:xfrm>
          <a:prstGeom prst="rect">
            <a:avLst/>
          </a:prstGeom>
          <a:solidFill>
            <a:srgbClr val="B927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1747500"/>
          </a:xfrm>
          <a:prstGeom prst="rect">
            <a:avLst/>
          </a:prstGeom>
          <a:solidFill>
            <a:srgbClr val="2E74B5"/>
          </a:solidFill>
          <a:ln w="9525" cap="flat" cmpd="sng">
            <a:solidFill>
              <a:srgbClr val="2E74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 Artificial intelligence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  <a:highlight>
                  <a:srgbClr val="F5F5F5"/>
                </a:highlight>
              </a:rPr>
              <a:t>  </a:t>
            </a:r>
            <a:r>
              <a:rPr lang="en" sz="1400">
                <a:solidFill>
                  <a:schemeClr val="lt1"/>
                </a:solidFill>
                <a:highlight>
                  <a:srgbClr val="B9273D"/>
                </a:highlight>
              </a:rPr>
              <a:t>  </a:t>
            </a:r>
            <a:endParaRPr>
              <a:highlight>
                <a:srgbClr val="B9273D"/>
              </a:highlight>
            </a:endParaRPr>
          </a:p>
        </p:txBody>
      </p:sp>
      <p:sp>
        <p:nvSpPr>
          <p:cNvPr id="153" name="Google Shape;15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955875"/>
            <a:ext cx="4260300" cy="174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E74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Political Divisiveness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54" name="Google Shape;15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56700" y="1152475"/>
            <a:ext cx="4260300" cy="174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E74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Climate change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5" name="Google Shape;15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56700" y="2955875"/>
            <a:ext cx="4260300" cy="1747500"/>
          </a:xfrm>
          <a:prstGeom prst="rect">
            <a:avLst/>
          </a:prstGeom>
          <a:solidFill>
            <a:srgbClr val="2E74B5"/>
          </a:solidFill>
          <a:ln w="9525" cap="flat" cmpd="sng">
            <a:solidFill>
              <a:srgbClr val="2E74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</a:rPr>
              <a:t>Social justice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56" name="Google Shape;15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251" y="1152475"/>
            <a:ext cx="1840168" cy="17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8450" y="1182862"/>
            <a:ext cx="1640602" cy="16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450" y="3034725"/>
            <a:ext cx="1640600" cy="16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9079" y="2981275"/>
            <a:ext cx="1590496" cy="17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870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Wrap up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862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Some trends that impact libraries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424650" y="1565900"/>
            <a:ext cx="22995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Artificial intelligence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Climate change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Book challenges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Social justice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2539750" y="1625338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Growth mindset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Guest experience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4938200" y="1148513"/>
            <a:ext cx="4084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Gained new resources to explore trends into the future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424650" y="3051375"/>
            <a:ext cx="42603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Analyzed trends through the lens of: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1335200" y="3474825"/>
            <a:ext cx="3000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library operations</a:t>
            </a:r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1335200" y="3733763"/>
            <a:ext cx="3000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services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1335200" y="4011375"/>
            <a:ext cx="3000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value</a:t>
            </a:r>
            <a:endParaRPr/>
          </a:p>
        </p:txBody>
      </p:sp>
      <p:pic>
        <p:nvPicPr>
          <p:cNvPr id="172" name="Google Shape;17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411" y="1975678"/>
            <a:ext cx="3329775" cy="284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3050"/>
            <a:ext cx="9272100" cy="522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870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Contact Us</a:t>
            </a:r>
            <a:endParaRPr/>
          </a:p>
        </p:txBody>
      </p:sp>
      <p:pic>
        <p:nvPicPr>
          <p:cNvPr id="181" name="Google Shape;18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004" y="4333525"/>
            <a:ext cx="4773000" cy="8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 descr="Sharon Morris head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50" y="1170125"/>
            <a:ext cx="1832317" cy="244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195838" y="3765613"/>
            <a:ext cx="38232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Sharon Morris, Public Library Leadership Consultant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morris_s@cde.state.co.us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83" name="Google Shape;183;p27" descr="Kieran Hixon headshot."/>
          <p:cNvPicPr preferRelativeResize="0"/>
          <p:nvPr/>
        </p:nvPicPr>
        <p:blipFill rotWithShape="1">
          <a:blip r:embed="rId5">
            <a:alphaModFix/>
          </a:blip>
          <a:srcRect b="7407"/>
          <a:stretch/>
        </p:blipFill>
        <p:spPr>
          <a:xfrm>
            <a:off x="6506425" y="1285850"/>
            <a:ext cx="1947425" cy="24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5688225" y="3779425"/>
            <a:ext cx="358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Kieran Hixon, Rural &amp; Small Library Consultant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hixon_k@cde.state.co.us</a:t>
            </a:r>
            <a:endParaRPr sz="1200"/>
          </a:p>
        </p:txBody>
      </p:sp>
      <p:sp>
        <p:nvSpPr>
          <p:cNvPr id="186" name="Google Shape;186;p27"/>
          <p:cNvSpPr txBox="1"/>
          <p:nvPr/>
        </p:nvSpPr>
        <p:spPr>
          <a:xfrm>
            <a:off x="2911550" y="2203425"/>
            <a:ext cx="3131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082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Outcomes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2300" y="1126925"/>
            <a:ext cx="41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Identify trends that impact libraries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Analyze trends through the lens of library operations, services, and value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Gain new resources to explore trends into the future</a:t>
            </a:r>
            <a:endParaRPr sz="2600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419900" y="445025"/>
            <a:ext cx="42603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301450" y="1126925"/>
            <a:ext cx="5407500" cy="3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Trends with 3 points of view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Growth Mindset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Guest Experience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Your Turn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Artificial Intelligence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Climate Change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Inclusion, Diversity, Equity, Access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	Politics</a:t>
            </a:r>
            <a:endParaRPr sz="208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82">
                <a:solidFill>
                  <a:schemeClr val="dk1"/>
                </a:solidFill>
              </a:rPr>
              <a:t>Summary &amp; Evaluation</a:t>
            </a:r>
            <a:r>
              <a:rPr lang="en" sz="2200"/>
              <a:t> </a:t>
            </a:r>
            <a:endParaRPr sz="2200"/>
          </a:p>
        </p:txBody>
      </p:sp>
      <p:cxnSp>
        <p:nvCxnSpPr>
          <p:cNvPr id="66" name="Google Shape;6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184900" y="731375"/>
            <a:ext cx="45600" cy="4207500"/>
          </a:xfrm>
          <a:prstGeom prst="straightConnector1">
            <a:avLst/>
          </a:prstGeom>
          <a:noFill/>
          <a:ln w="28575" cap="flat" cmpd="sng">
            <a:solidFill>
              <a:srgbClr val="2E74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Using Many Lens to Look at Trends</a:t>
            </a:r>
            <a:endParaRPr/>
          </a:p>
        </p:txBody>
      </p:sp>
      <p:pic>
        <p:nvPicPr>
          <p:cNvPr id="72" name="Google Shape;7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563" y="870775"/>
            <a:ext cx="5732864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Three points of view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85450" y="1085100"/>
            <a:ext cx="2034300" cy="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Behind the Scenes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114000" y="1286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 the Stage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6974175" y="2340900"/>
            <a:ext cx="194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 the Marquee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375" y="1697949"/>
            <a:ext cx="3915471" cy="18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37350"/>
            <a:ext cx="3395100" cy="24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217" t="8609"/>
          <a:stretch/>
        </p:blipFill>
        <p:spPr>
          <a:xfrm>
            <a:off x="5789300" y="2933200"/>
            <a:ext cx="3296225" cy="19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188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Mindset (Full chart in handout you can print out!)</a:t>
            </a:r>
            <a:endParaRPr/>
          </a:p>
        </p:txBody>
      </p:sp>
      <p:pic>
        <p:nvPicPr>
          <p:cNvPr id="89" name="Google Shape;89;p17" descr="A table showing the differences between fixed and growth mindsets in regard to both belief and effort."/>
          <p:cNvPicPr preferRelativeResize="0"/>
          <p:nvPr/>
        </p:nvPicPr>
        <p:blipFill rotWithShape="1">
          <a:blip r:embed="rId3">
            <a:alphaModFix/>
          </a:blip>
          <a:srcRect t="3501" b="56713"/>
          <a:stretch/>
        </p:blipFill>
        <p:spPr>
          <a:xfrm>
            <a:off x="631713" y="761450"/>
            <a:ext cx="7880586" cy="40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7927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Growth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Mindset</a:t>
            </a:r>
            <a:endParaRPr/>
          </a:p>
        </p:txBody>
      </p:sp>
      <p:pic>
        <p:nvPicPr>
          <p:cNvPr id="95" name="Google Shape;95;p18" descr="&quot;...students wjo believed their intelligence could be developled (a growth mindset) outperformed those who believed their intelligence was fixed )a fixed mindset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500" y="200325"/>
            <a:ext cx="5985124" cy="44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Activity: Your Library - Fixed or Growth?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9" descr="A continuum between a fixed mindset (seeing mistakes as problems) and a growth mindet (seeing mistakes as opportunties)."/>
          <p:cNvSpPr/>
          <p:nvPr/>
        </p:nvSpPr>
        <p:spPr>
          <a:xfrm>
            <a:off x="91525" y="1577825"/>
            <a:ext cx="8914200" cy="151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700" y="3097025"/>
            <a:ext cx="23796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Mistakes = Problems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Effort </a:t>
            </a:r>
            <a:r>
              <a:rPr lang="en" sz="2700">
                <a:solidFill>
                  <a:schemeClr val="dk2"/>
                </a:solidFill>
              </a:rPr>
              <a:t>→</a:t>
            </a:r>
            <a:r>
              <a:rPr lang="en" sz="1800">
                <a:solidFill>
                  <a:schemeClr val="dk2"/>
                </a:solidFill>
              </a:rPr>
              <a:t> Weakness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3" name="Google Shape;10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83300" y="3097025"/>
            <a:ext cx="29490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Mistakes = Opportunities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Effort </a:t>
            </a:r>
            <a:r>
              <a:rPr lang="en" sz="2700">
                <a:solidFill>
                  <a:schemeClr val="dk2"/>
                </a:solidFill>
              </a:rPr>
              <a:t>→ </a:t>
            </a:r>
            <a:r>
              <a:rPr lang="en" sz="1800">
                <a:solidFill>
                  <a:schemeClr val="dk2"/>
                </a:solidFill>
              </a:rPr>
              <a:t>  Improvement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6625" y="2096325"/>
            <a:ext cx="2379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FIXED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0775" y="2096325"/>
            <a:ext cx="23796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GROWTH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551475" y="339600"/>
            <a:ext cx="3521400" cy="5619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Chat Activity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11" name="Google Shape;11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409"/>
          <a:stretch/>
        </p:blipFill>
        <p:spPr>
          <a:xfrm>
            <a:off x="4072875" y="339600"/>
            <a:ext cx="4061275" cy="47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884475" y="1855950"/>
            <a:ext cx="2855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</a:rPr>
              <a:t>Growth Mindset +</a:t>
            </a:r>
            <a:endParaRPr sz="27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</a:rPr>
              <a:t>Library Users</a:t>
            </a:r>
            <a:endParaRPr sz="27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551475" y="339600"/>
            <a:ext cx="7773300" cy="561900"/>
          </a:xfrm>
          <a:prstGeom prst="rect">
            <a:avLst/>
          </a:prstGeom>
          <a:solidFill>
            <a:srgbClr val="2E74B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Poll Activity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48025" y="901500"/>
            <a:ext cx="74376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To what extent does your community think of the library as the center for: </a:t>
            </a:r>
            <a:r>
              <a:rPr lang="en" sz="2900" b="1" dirty="0"/>
              <a:t>Growth &amp; Learning</a:t>
            </a:r>
            <a:endParaRPr sz="2000" dirty="0"/>
          </a:p>
        </p:txBody>
      </p:sp>
      <p:sp>
        <p:nvSpPr>
          <p:cNvPr id="119" name="Google Shape;119;p21"/>
          <p:cNvSpPr txBox="1"/>
          <p:nvPr/>
        </p:nvSpPr>
        <p:spPr>
          <a:xfrm>
            <a:off x="448025" y="1994100"/>
            <a:ext cx="8244000" cy="2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Most community members value the library as a learning place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Some folks associate the library with growth &amp; learning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much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few people think of the library's role in growth &amp; learning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People just come in to sleep and get movies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sure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 don't know what people in my community think of the library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414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Trends &amp;  How Libraries Respond </vt:lpstr>
      <vt:lpstr>Outcomes</vt:lpstr>
      <vt:lpstr>Using Many Lens to Look at Trends</vt:lpstr>
      <vt:lpstr>Three points of view</vt:lpstr>
      <vt:lpstr>Growth Mindset (Full chart in handout you can print out!)</vt:lpstr>
      <vt:lpstr>Growth Mindset</vt:lpstr>
      <vt:lpstr>Activity: Your Library - Fixed or Growth?</vt:lpstr>
      <vt:lpstr>Chat Activity  </vt:lpstr>
      <vt:lpstr>Poll Activity  </vt:lpstr>
      <vt:lpstr>Reminder: Handy Trends Analysis Technique</vt:lpstr>
      <vt:lpstr>Guest Experience</vt:lpstr>
      <vt:lpstr>Three points of view - Review</vt:lpstr>
      <vt:lpstr>Other Trends</vt:lpstr>
      <vt:lpstr>Wrap up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&amp;  How Libraries Respond </dc:title>
  <dc:creator>Kreger, Christine</dc:creator>
  <cp:lastModifiedBy>Kreger, Christine</cp:lastModifiedBy>
  <cp:revision>1</cp:revision>
  <dcterms:modified xsi:type="dcterms:W3CDTF">2025-05-29T16:04:22Z</dcterms:modified>
</cp:coreProperties>
</file>