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60" r:id="rId4"/>
    <p:sldId id="259" r:id="rId5"/>
    <p:sldId id="261" r:id="rId6"/>
    <p:sldId id="258" r:id="rId7"/>
    <p:sldId id="263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2" autoAdjust="0"/>
    <p:restoredTop sz="54116" autoAdjust="0"/>
  </p:normalViewPr>
  <p:slideViewPr>
    <p:cSldViewPr snapToGrid="0">
      <p:cViewPr varScale="1">
        <p:scale>
          <a:sx n="40" d="100"/>
          <a:sy n="40" d="100"/>
        </p:scale>
        <p:origin x="684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33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eger, Christine" userId="07b08700-4580-4b2b-8f3c-b5ccee8dc705" providerId="ADAL" clId="{263CEDFF-B758-4A9F-89CD-65C9D291F865}"/>
    <pc:docChg chg="mod">
      <pc:chgData name="Kreger, Christine" userId="07b08700-4580-4b2b-8f3c-b5ccee8dc705" providerId="ADAL" clId="{263CEDFF-B758-4A9F-89CD-65C9D291F865}" dt="2025-01-10T15:39:30.984" v="0"/>
      <pc:docMkLst>
        <pc:docMk/>
      </pc:docMkLst>
    </pc:docChg>
  </pc:docChgLst>
  <pc:docChgLst>
    <pc:chgData name="Kreger, Christine" userId="07b08700-4580-4b2b-8f3c-b5ccee8dc705" providerId="ADAL" clId="{6BA4F10D-1246-460D-8C27-81C4A2EF252F}"/>
    <pc:docChg chg="undo custSel modSld">
      <pc:chgData name="Kreger, Christine" userId="07b08700-4580-4b2b-8f3c-b5ccee8dc705" providerId="ADAL" clId="{6BA4F10D-1246-460D-8C27-81C4A2EF252F}" dt="2024-08-14T16:38:59.372" v="756" actId="962"/>
      <pc:docMkLst>
        <pc:docMk/>
      </pc:docMkLst>
      <pc:sldChg chg="modSp mod">
        <pc:chgData name="Kreger, Christine" userId="07b08700-4580-4b2b-8f3c-b5ccee8dc705" providerId="ADAL" clId="{6BA4F10D-1246-460D-8C27-81C4A2EF252F}" dt="2024-08-14T16:37:52.541" v="491" actId="962"/>
        <pc:sldMkLst>
          <pc:docMk/>
          <pc:sldMk cId="2697991899" sldId="257"/>
        </pc:sldMkLst>
      </pc:sldChg>
      <pc:sldChg chg="modSp mod">
        <pc:chgData name="Kreger, Christine" userId="07b08700-4580-4b2b-8f3c-b5ccee8dc705" providerId="ADAL" clId="{6BA4F10D-1246-460D-8C27-81C4A2EF252F}" dt="2024-08-14T16:37:29.190" v="463" actId="13244"/>
        <pc:sldMkLst>
          <pc:docMk/>
          <pc:sldMk cId="3637113596" sldId="258"/>
        </pc:sldMkLst>
      </pc:sldChg>
      <pc:sldChg chg="addSp delSp modSp mod">
        <pc:chgData name="Kreger, Christine" userId="07b08700-4580-4b2b-8f3c-b5ccee8dc705" providerId="ADAL" clId="{6BA4F10D-1246-460D-8C27-81C4A2EF252F}" dt="2024-08-14T16:38:59.372" v="756" actId="962"/>
        <pc:sldMkLst>
          <pc:docMk/>
          <pc:sldMk cId="1192379664" sldId="261"/>
        </pc:sldMkLst>
      </pc:sldChg>
      <pc:sldChg chg="modSp mod">
        <pc:chgData name="Kreger, Christine" userId="07b08700-4580-4b2b-8f3c-b5ccee8dc705" providerId="ADAL" clId="{6BA4F10D-1246-460D-8C27-81C4A2EF252F}" dt="2024-08-14T16:38:05.097" v="492" actId="962"/>
        <pc:sldMkLst>
          <pc:docMk/>
          <pc:sldMk cId="3249010871" sldId="263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D2D4BC-257E-4754-AD82-E2397ED2B4F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62461F-D5D5-4ECC-B536-372B7F98918C}">
      <dgm:prSet phldrT="[Text]"/>
      <dgm:spPr/>
      <dgm:t>
        <a:bodyPr/>
        <a:lstStyle/>
        <a:p>
          <a:r>
            <a:rPr lang="en-US" dirty="0"/>
            <a:t>WANTS</a:t>
          </a:r>
        </a:p>
      </dgm:t>
    </dgm:pt>
    <dgm:pt modelId="{A99C9A52-E55A-46D3-B440-A79FD7ACF808}" type="parTrans" cxnId="{D695F64E-E08F-45D0-A020-5B60A4F46AAD}">
      <dgm:prSet/>
      <dgm:spPr/>
      <dgm:t>
        <a:bodyPr/>
        <a:lstStyle/>
        <a:p>
          <a:endParaRPr lang="en-US"/>
        </a:p>
      </dgm:t>
    </dgm:pt>
    <dgm:pt modelId="{8E4C8197-A8C1-45D7-BA00-50A3BCAE63A7}" type="sibTrans" cxnId="{D695F64E-E08F-45D0-A020-5B60A4F46AAD}">
      <dgm:prSet/>
      <dgm:spPr/>
      <dgm:t>
        <a:bodyPr/>
        <a:lstStyle/>
        <a:p>
          <a:endParaRPr lang="en-US"/>
        </a:p>
      </dgm:t>
    </dgm:pt>
    <dgm:pt modelId="{BB5E921C-5E0C-4514-8CD3-8EB1E817DBD3}">
      <dgm:prSet phldrT="[Text]"/>
      <dgm:spPr/>
      <dgm:t>
        <a:bodyPr/>
        <a:lstStyle/>
        <a:p>
          <a:r>
            <a:rPr lang="en-US" dirty="0"/>
            <a:t>What training topics are you seeking?</a:t>
          </a:r>
        </a:p>
      </dgm:t>
    </dgm:pt>
    <dgm:pt modelId="{5EF52615-E6AF-4513-BA8E-83014A778E38}" type="parTrans" cxnId="{76D2F942-7906-426D-8472-D3C99C67DF44}">
      <dgm:prSet/>
      <dgm:spPr/>
      <dgm:t>
        <a:bodyPr/>
        <a:lstStyle/>
        <a:p>
          <a:endParaRPr lang="en-US"/>
        </a:p>
      </dgm:t>
    </dgm:pt>
    <dgm:pt modelId="{50FB57B9-9784-48C7-A59B-50AA2DAF0BCF}" type="sibTrans" cxnId="{76D2F942-7906-426D-8472-D3C99C67DF44}">
      <dgm:prSet/>
      <dgm:spPr/>
      <dgm:t>
        <a:bodyPr/>
        <a:lstStyle/>
        <a:p>
          <a:endParaRPr lang="en-US"/>
        </a:p>
      </dgm:t>
    </dgm:pt>
    <dgm:pt modelId="{B35F4990-02B6-46F1-9BDD-DE2480292968}">
      <dgm:prSet phldrT="[Text]"/>
      <dgm:spPr/>
      <dgm:t>
        <a:bodyPr/>
        <a:lstStyle/>
        <a:p>
          <a:r>
            <a:rPr lang="en-US" dirty="0"/>
            <a:t>HAVES</a:t>
          </a:r>
        </a:p>
      </dgm:t>
    </dgm:pt>
    <dgm:pt modelId="{AF717EA8-CE94-41B4-B8F3-52D1D5A34D1B}" type="parTrans" cxnId="{87953E69-F834-481A-882E-D20F692B2B12}">
      <dgm:prSet/>
      <dgm:spPr/>
      <dgm:t>
        <a:bodyPr/>
        <a:lstStyle/>
        <a:p>
          <a:endParaRPr lang="en-US"/>
        </a:p>
      </dgm:t>
    </dgm:pt>
    <dgm:pt modelId="{1B79E1CC-1ABA-431C-804E-00BF39501445}" type="sibTrans" cxnId="{87953E69-F834-481A-882E-D20F692B2B12}">
      <dgm:prSet/>
      <dgm:spPr/>
      <dgm:t>
        <a:bodyPr/>
        <a:lstStyle/>
        <a:p>
          <a:endParaRPr lang="en-US"/>
        </a:p>
      </dgm:t>
    </dgm:pt>
    <dgm:pt modelId="{BF7E4D6F-13BB-424E-847D-01172ABD67D6}">
      <dgm:prSet phldrT="[Text]"/>
      <dgm:spPr/>
      <dgm:t>
        <a:bodyPr/>
        <a:lstStyle/>
        <a:p>
          <a:r>
            <a:rPr lang="en-US" dirty="0"/>
            <a:t>What resources do you already know and use?</a:t>
          </a:r>
        </a:p>
      </dgm:t>
    </dgm:pt>
    <dgm:pt modelId="{73EA72A8-823E-4AB4-9772-EAD90B6EFE24}" type="parTrans" cxnId="{B4840D77-71B3-4249-B965-9727647BBB0D}">
      <dgm:prSet/>
      <dgm:spPr/>
      <dgm:t>
        <a:bodyPr/>
        <a:lstStyle/>
        <a:p>
          <a:endParaRPr lang="en-US"/>
        </a:p>
      </dgm:t>
    </dgm:pt>
    <dgm:pt modelId="{B6D37550-B8D0-476A-BEDF-DB01B84D3293}" type="sibTrans" cxnId="{B4840D77-71B3-4249-B965-9727647BBB0D}">
      <dgm:prSet/>
      <dgm:spPr/>
      <dgm:t>
        <a:bodyPr/>
        <a:lstStyle/>
        <a:p>
          <a:endParaRPr lang="en-US"/>
        </a:p>
      </dgm:t>
    </dgm:pt>
    <dgm:pt modelId="{ADF04E4B-7E22-4CD6-BBE5-04DF17DBAB7B}">
      <dgm:prSet phldrT="[Text]"/>
      <dgm:spPr/>
      <dgm:t>
        <a:bodyPr/>
        <a:lstStyle/>
        <a:p>
          <a:r>
            <a:rPr lang="en-US" dirty="0"/>
            <a:t>What trainings are being provided already?</a:t>
          </a:r>
        </a:p>
      </dgm:t>
    </dgm:pt>
    <dgm:pt modelId="{B83F0EED-0A97-45AA-97A3-E863F5B3EF76}" type="parTrans" cxnId="{D0697622-4006-451F-90B1-A1D0E76DD38E}">
      <dgm:prSet/>
      <dgm:spPr/>
      <dgm:t>
        <a:bodyPr/>
        <a:lstStyle/>
        <a:p>
          <a:endParaRPr lang="en-US"/>
        </a:p>
      </dgm:t>
    </dgm:pt>
    <dgm:pt modelId="{57024E7E-5BB0-4395-B2D9-F7529FB49FB1}" type="sibTrans" cxnId="{D0697622-4006-451F-90B1-A1D0E76DD38E}">
      <dgm:prSet/>
      <dgm:spPr/>
      <dgm:t>
        <a:bodyPr/>
        <a:lstStyle/>
        <a:p>
          <a:endParaRPr lang="en-US"/>
        </a:p>
      </dgm:t>
    </dgm:pt>
    <dgm:pt modelId="{73FA7F07-C60D-4E02-B393-334DADF88620}">
      <dgm:prSet phldrT="[Text]"/>
      <dgm:spPr/>
      <dgm:t>
        <a:bodyPr/>
        <a:lstStyle/>
        <a:p>
          <a:r>
            <a:rPr lang="en-US" dirty="0"/>
            <a:t>GAPS</a:t>
          </a:r>
        </a:p>
      </dgm:t>
    </dgm:pt>
    <dgm:pt modelId="{F7B23EE6-5077-4F7F-9B20-24D3AD7E542F}" type="parTrans" cxnId="{FD945D84-2EEF-42C9-8675-AB9AF0B485ED}">
      <dgm:prSet/>
      <dgm:spPr/>
      <dgm:t>
        <a:bodyPr/>
        <a:lstStyle/>
        <a:p>
          <a:endParaRPr lang="en-US"/>
        </a:p>
      </dgm:t>
    </dgm:pt>
    <dgm:pt modelId="{2EA08821-A72C-4C3F-AD3D-2100EA0C3280}" type="sibTrans" cxnId="{FD945D84-2EEF-42C9-8675-AB9AF0B485ED}">
      <dgm:prSet/>
      <dgm:spPr/>
      <dgm:t>
        <a:bodyPr/>
        <a:lstStyle/>
        <a:p>
          <a:endParaRPr lang="en-US"/>
        </a:p>
      </dgm:t>
    </dgm:pt>
    <dgm:pt modelId="{C7430F76-5F03-4981-A40D-EABD4C4DDF03}">
      <dgm:prSet phldrT="[Text]"/>
      <dgm:spPr/>
      <dgm:t>
        <a:bodyPr/>
        <a:lstStyle/>
        <a:p>
          <a:r>
            <a:rPr lang="en-US" dirty="0"/>
            <a:t>What’s missing? </a:t>
          </a:r>
        </a:p>
      </dgm:t>
    </dgm:pt>
    <dgm:pt modelId="{85468D2D-974D-4D9E-9598-ECC318803304}" type="parTrans" cxnId="{083FC026-57E7-4933-8E27-002345614D2F}">
      <dgm:prSet/>
      <dgm:spPr/>
      <dgm:t>
        <a:bodyPr/>
        <a:lstStyle/>
        <a:p>
          <a:endParaRPr lang="en-US"/>
        </a:p>
      </dgm:t>
    </dgm:pt>
    <dgm:pt modelId="{3FEC6209-1E86-4E7C-B3E1-BA0968E4C282}" type="sibTrans" cxnId="{083FC026-57E7-4933-8E27-002345614D2F}">
      <dgm:prSet/>
      <dgm:spPr/>
      <dgm:t>
        <a:bodyPr/>
        <a:lstStyle/>
        <a:p>
          <a:endParaRPr lang="en-US"/>
        </a:p>
      </dgm:t>
    </dgm:pt>
    <dgm:pt modelId="{1D96E9C0-8BEC-4BDA-A652-26089FC5C2F5}">
      <dgm:prSet phldrT="[Text]"/>
      <dgm:spPr/>
      <dgm:t>
        <a:bodyPr/>
        <a:lstStyle/>
        <a:p>
          <a:r>
            <a:rPr lang="en-US" dirty="0"/>
            <a:t>Who can help find/identify/evaluate good sources of training materials?</a:t>
          </a:r>
        </a:p>
      </dgm:t>
    </dgm:pt>
    <dgm:pt modelId="{2C34D374-6016-473C-B407-E5C62C67640E}" type="parTrans" cxnId="{E70176CB-AFE5-47DE-99F8-CF72777815BB}">
      <dgm:prSet/>
      <dgm:spPr/>
      <dgm:t>
        <a:bodyPr/>
        <a:lstStyle/>
        <a:p>
          <a:endParaRPr lang="en-US"/>
        </a:p>
      </dgm:t>
    </dgm:pt>
    <dgm:pt modelId="{AA9C8F83-A8EF-4C61-9FDC-2D9ACD9AE2BC}" type="sibTrans" cxnId="{E70176CB-AFE5-47DE-99F8-CF72777815BB}">
      <dgm:prSet/>
      <dgm:spPr/>
      <dgm:t>
        <a:bodyPr/>
        <a:lstStyle/>
        <a:p>
          <a:endParaRPr lang="en-US"/>
        </a:p>
      </dgm:t>
    </dgm:pt>
    <dgm:pt modelId="{88D05210-B489-432D-A744-39DB8DC60930}">
      <dgm:prSet phldrT="[Text]"/>
      <dgm:spPr/>
      <dgm:t>
        <a:bodyPr/>
        <a:lstStyle/>
        <a:p>
          <a:r>
            <a:rPr lang="en-US" dirty="0"/>
            <a:t>What funds and time are available?</a:t>
          </a:r>
        </a:p>
      </dgm:t>
    </dgm:pt>
    <dgm:pt modelId="{6BE4B5C1-6BE6-4D32-B94F-1B07DDB245CF}" type="parTrans" cxnId="{3747A1F3-0D5B-4058-ABAE-22F0C0933CBA}">
      <dgm:prSet/>
      <dgm:spPr/>
      <dgm:t>
        <a:bodyPr/>
        <a:lstStyle/>
        <a:p>
          <a:endParaRPr lang="en-US"/>
        </a:p>
      </dgm:t>
    </dgm:pt>
    <dgm:pt modelId="{A44D7FFE-E2F7-45CF-A951-35D1A03E564A}" type="sibTrans" cxnId="{3747A1F3-0D5B-4058-ABAE-22F0C0933CBA}">
      <dgm:prSet/>
      <dgm:spPr/>
      <dgm:t>
        <a:bodyPr/>
        <a:lstStyle/>
        <a:p>
          <a:endParaRPr lang="en-US"/>
        </a:p>
      </dgm:t>
    </dgm:pt>
    <dgm:pt modelId="{B0317869-A4AA-421A-A03B-4B05EEBD37BE}" type="pres">
      <dgm:prSet presAssocID="{4ED2D4BC-257E-4754-AD82-E2397ED2B4F3}" presName="linearFlow" presStyleCnt="0">
        <dgm:presLayoutVars>
          <dgm:dir/>
          <dgm:animLvl val="lvl"/>
          <dgm:resizeHandles val="exact"/>
        </dgm:presLayoutVars>
      </dgm:prSet>
      <dgm:spPr/>
    </dgm:pt>
    <dgm:pt modelId="{C7F6C20B-F4E3-4650-B927-8501956A59D2}" type="pres">
      <dgm:prSet presAssocID="{1A62461F-D5D5-4ECC-B536-372B7F98918C}" presName="composite" presStyleCnt="0"/>
      <dgm:spPr/>
    </dgm:pt>
    <dgm:pt modelId="{20D8D7B8-7B73-457B-BD35-55879F6406D0}" type="pres">
      <dgm:prSet presAssocID="{1A62461F-D5D5-4ECC-B536-372B7F98918C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B918289D-4C07-45EA-98F0-FC93A18AAEBD}" type="pres">
      <dgm:prSet presAssocID="{1A62461F-D5D5-4ECC-B536-372B7F98918C}" presName="descendantText" presStyleLbl="alignAcc1" presStyleIdx="0" presStyleCnt="3">
        <dgm:presLayoutVars>
          <dgm:bulletEnabled val="1"/>
        </dgm:presLayoutVars>
      </dgm:prSet>
      <dgm:spPr/>
    </dgm:pt>
    <dgm:pt modelId="{BD7502C0-95F9-4C26-856F-B17AC2FE0AF2}" type="pres">
      <dgm:prSet presAssocID="{8E4C8197-A8C1-45D7-BA00-50A3BCAE63A7}" presName="sp" presStyleCnt="0"/>
      <dgm:spPr/>
    </dgm:pt>
    <dgm:pt modelId="{11B5FBED-E4AA-406C-9A54-F96358ED4859}" type="pres">
      <dgm:prSet presAssocID="{B35F4990-02B6-46F1-9BDD-DE2480292968}" presName="composite" presStyleCnt="0"/>
      <dgm:spPr/>
    </dgm:pt>
    <dgm:pt modelId="{1C4946EC-D56E-483F-8CBF-650A14679757}" type="pres">
      <dgm:prSet presAssocID="{B35F4990-02B6-46F1-9BDD-DE2480292968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8C702743-DF8A-466F-8F3A-4E3C1B7AA86A}" type="pres">
      <dgm:prSet presAssocID="{B35F4990-02B6-46F1-9BDD-DE2480292968}" presName="descendantText" presStyleLbl="alignAcc1" presStyleIdx="1" presStyleCnt="3">
        <dgm:presLayoutVars>
          <dgm:bulletEnabled val="1"/>
        </dgm:presLayoutVars>
      </dgm:prSet>
      <dgm:spPr/>
    </dgm:pt>
    <dgm:pt modelId="{76EA20B0-DCBB-43B0-AAEF-D5CAAF130EE3}" type="pres">
      <dgm:prSet presAssocID="{1B79E1CC-1ABA-431C-804E-00BF39501445}" presName="sp" presStyleCnt="0"/>
      <dgm:spPr/>
    </dgm:pt>
    <dgm:pt modelId="{75A56C15-0CBF-48BE-B8B0-03516F641D78}" type="pres">
      <dgm:prSet presAssocID="{73FA7F07-C60D-4E02-B393-334DADF88620}" presName="composite" presStyleCnt="0"/>
      <dgm:spPr/>
    </dgm:pt>
    <dgm:pt modelId="{66A7AADE-C1DB-467E-BC8D-3921D829B536}" type="pres">
      <dgm:prSet presAssocID="{73FA7F07-C60D-4E02-B393-334DADF88620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75347D1E-5804-4A35-82A6-AF0A5E74DABC}" type="pres">
      <dgm:prSet presAssocID="{73FA7F07-C60D-4E02-B393-334DADF88620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D0697622-4006-451F-90B1-A1D0E76DD38E}" srcId="{B35F4990-02B6-46F1-9BDD-DE2480292968}" destId="{ADF04E4B-7E22-4CD6-BBE5-04DF17DBAB7B}" srcOrd="2" destOrd="0" parTransId="{B83F0EED-0A97-45AA-97A3-E863F5B3EF76}" sibTransId="{57024E7E-5BB0-4395-B2D9-F7529FB49FB1}"/>
    <dgm:cxn modelId="{083FC026-57E7-4933-8E27-002345614D2F}" srcId="{73FA7F07-C60D-4E02-B393-334DADF88620}" destId="{C7430F76-5F03-4981-A40D-EABD4C4DDF03}" srcOrd="0" destOrd="0" parTransId="{85468D2D-974D-4D9E-9598-ECC318803304}" sibTransId="{3FEC6209-1E86-4E7C-B3E1-BA0968E4C282}"/>
    <dgm:cxn modelId="{DB880430-94A7-405E-B9D7-D75BF2B8E0C9}" type="presOf" srcId="{B35F4990-02B6-46F1-9BDD-DE2480292968}" destId="{1C4946EC-D56E-483F-8CBF-650A14679757}" srcOrd="0" destOrd="0" presId="urn:microsoft.com/office/officeart/2005/8/layout/chevron2"/>
    <dgm:cxn modelId="{76D2F942-7906-426D-8472-D3C99C67DF44}" srcId="{1A62461F-D5D5-4ECC-B536-372B7F98918C}" destId="{BB5E921C-5E0C-4514-8CD3-8EB1E817DBD3}" srcOrd="0" destOrd="0" parTransId="{5EF52615-E6AF-4513-BA8E-83014A778E38}" sibTransId="{50FB57B9-9784-48C7-A59B-50AA2DAF0BCF}"/>
    <dgm:cxn modelId="{87953E69-F834-481A-882E-D20F692B2B12}" srcId="{4ED2D4BC-257E-4754-AD82-E2397ED2B4F3}" destId="{B35F4990-02B6-46F1-9BDD-DE2480292968}" srcOrd="1" destOrd="0" parTransId="{AF717EA8-CE94-41B4-B8F3-52D1D5A34D1B}" sibTransId="{1B79E1CC-1ABA-431C-804E-00BF39501445}"/>
    <dgm:cxn modelId="{D695F64E-E08F-45D0-A020-5B60A4F46AAD}" srcId="{4ED2D4BC-257E-4754-AD82-E2397ED2B4F3}" destId="{1A62461F-D5D5-4ECC-B536-372B7F98918C}" srcOrd="0" destOrd="0" parTransId="{A99C9A52-E55A-46D3-B440-A79FD7ACF808}" sibTransId="{8E4C8197-A8C1-45D7-BA00-50A3BCAE63A7}"/>
    <dgm:cxn modelId="{E66BFD50-7223-462E-AD76-4852E5ED24DD}" type="presOf" srcId="{BB5E921C-5E0C-4514-8CD3-8EB1E817DBD3}" destId="{B918289D-4C07-45EA-98F0-FC93A18AAEBD}" srcOrd="0" destOrd="0" presId="urn:microsoft.com/office/officeart/2005/8/layout/chevron2"/>
    <dgm:cxn modelId="{E5C3F573-9F06-40A5-A984-99CE54CA49F9}" type="presOf" srcId="{1A62461F-D5D5-4ECC-B536-372B7F98918C}" destId="{20D8D7B8-7B73-457B-BD35-55879F6406D0}" srcOrd="0" destOrd="0" presId="urn:microsoft.com/office/officeart/2005/8/layout/chevron2"/>
    <dgm:cxn modelId="{B4840D77-71B3-4249-B965-9727647BBB0D}" srcId="{B35F4990-02B6-46F1-9BDD-DE2480292968}" destId="{BF7E4D6F-13BB-424E-847D-01172ABD67D6}" srcOrd="1" destOrd="0" parTransId="{73EA72A8-823E-4AB4-9772-EAD90B6EFE24}" sibTransId="{B6D37550-B8D0-476A-BEDF-DB01B84D3293}"/>
    <dgm:cxn modelId="{FD945D84-2EEF-42C9-8675-AB9AF0B485ED}" srcId="{4ED2D4BC-257E-4754-AD82-E2397ED2B4F3}" destId="{73FA7F07-C60D-4E02-B393-334DADF88620}" srcOrd="2" destOrd="0" parTransId="{F7B23EE6-5077-4F7F-9B20-24D3AD7E542F}" sibTransId="{2EA08821-A72C-4C3F-AD3D-2100EA0C3280}"/>
    <dgm:cxn modelId="{8DB9EFAF-BFFC-4F37-9323-15E7637560F1}" type="presOf" srcId="{ADF04E4B-7E22-4CD6-BBE5-04DF17DBAB7B}" destId="{8C702743-DF8A-466F-8F3A-4E3C1B7AA86A}" srcOrd="0" destOrd="2" presId="urn:microsoft.com/office/officeart/2005/8/layout/chevron2"/>
    <dgm:cxn modelId="{D59EB4B8-3EB3-442C-8633-57AA9017B17D}" type="presOf" srcId="{BF7E4D6F-13BB-424E-847D-01172ABD67D6}" destId="{8C702743-DF8A-466F-8F3A-4E3C1B7AA86A}" srcOrd="0" destOrd="1" presId="urn:microsoft.com/office/officeart/2005/8/layout/chevron2"/>
    <dgm:cxn modelId="{E70176CB-AFE5-47DE-99F8-CF72777815BB}" srcId="{73FA7F07-C60D-4E02-B393-334DADF88620}" destId="{1D96E9C0-8BEC-4BDA-A652-26089FC5C2F5}" srcOrd="1" destOrd="0" parTransId="{2C34D374-6016-473C-B407-E5C62C67640E}" sibTransId="{AA9C8F83-A8EF-4C61-9FDC-2D9ACD9AE2BC}"/>
    <dgm:cxn modelId="{B3AE20CF-337E-4103-8778-C9BC5F5A593F}" type="presOf" srcId="{73FA7F07-C60D-4E02-B393-334DADF88620}" destId="{66A7AADE-C1DB-467E-BC8D-3921D829B536}" srcOrd="0" destOrd="0" presId="urn:microsoft.com/office/officeart/2005/8/layout/chevron2"/>
    <dgm:cxn modelId="{11B8C7DC-458F-446D-AE42-EA72162D6274}" type="presOf" srcId="{C7430F76-5F03-4981-A40D-EABD4C4DDF03}" destId="{75347D1E-5804-4A35-82A6-AF0A5E74DABC}" srcOrd="0" destOrd="0" presId="urn:microsoft.com/office/officeart/2005/8/layout/chevron2"/>
    <dgm:cxn modelId="{5A15D4E8-8582-47D0-97D0-1CDE53B002F4}" type="presOf" srcId="{4ED2D4BC-257E-4754-AD82-E2397ED2B4F3}" destId="{B0317869-A4AA-421A-A03B-4B05EEBD37BE}" srcOrd="0" destOrd="0" presId="urn:microsoft.com/office/officeart/2005/8/layout/chevron2"/>
    <dgm:cxn modelId="{B5F966F3-74A8-4B16-9E9C-996827DED99F}" type="presOf" srcId="{1D96E9C0-8BEC-4BDA-A652-26089FC5C2F5}" destId="{75347D1E-5804-4A35-82A6-AF0A5E74DABC}" srcOrd="0" destOrd="1" presId="urn:microsoft.com/office/officeart/2005/8/layout/chevron2"/>
    <dgm:cxn modelId="{3747A1F3-0D5B-4058-ABAE-22F0C0933CBA}" srcId="{B35F4990-02B6-46F1-9BDD-DE2480292968}" destId="{88D05210-B489-432D-A744-39DB8DC60930}" srcOrd="0" destOrd="0" parTransId="{6BE4B5C1-6BE6-4D32-B94F-1B07DDB245CF}" sibTransId="{A44D7FFE-E2F7-45CF-A951-35D1A03E564A}"/>
    <dgm:cxn modelId="{149495F6-E5C4-41A6-8375-C4E228048071}" type="presOf" srcId="{88D05210-B489-432D-A744-39DB8DC60930}" destId="{8C702743-DF8A-466F-8F3A-4E3C1B7AA86A}" srcOrd="0" destOrd="0" presId="urn:microsoft.com/office/officeart/2005/8/layout/chevron2"/>
    <dgm:cxn modelId="{EC150F30-D248-4FFA-B2D7-DE7A336ADE59}" type="presParOf" srcId="{B0317869-A4AA-421A-A03B-4B05EEBD37BE}" destId="{C7F6C20B-F4E3-4650-B927-8501956A59D2}" srcOrd="0" destOrd="0" presId="urn:microsoft.com/office/officeart/2005/8/layout/chevron2"/>
    <dgm:cxn modelId="{EB828492-BEB7-47B3-8285-9080E2C147C1}" type="presParOf" srcId="{C7F6C20B-F4E3-4650-B927-8501956A59D2}" destId="{20D8D7B8-7B73-457B-BD35-55879F6406D0}" srcOrd="0" destOrd="0" presId="urn:microsoft.com/office/officeart/2005/8/layout/chevron2"/>
    <dgm:cxn modelId="{0A782A6B-8621-4E3E-91DF-2521D46C3481}" type="presParOf" srcId="{C7F6C20B-F4E3-4650-B927-8501956A59D2}" destId="{B918289D-4C07-45EA-98F0-FC93A18AAEBD}" srcOrd="1" destOrd="0" presId="urn:microsoft.com/office/officeart/2005/8/layout/chevron2"/>
    <dgm:cxn modelId="{C79F3654-16B3-4357-B29D-C1126A59CFEE}" type="presParOf" srcId="{B0317869-A4AA-421A-A03B-4B05EEBD37BE}" destId="{BD7502C0-95F9-4C26-856F-B17AC2FE0AF2}" srcOrd="1" destOrd="0" presId="urn:microsoft.com/office/officeart/2005/8/layout/chevron2"/>
    <dgm:cxn modelId="{C5921FFF-0DD8-4517-8E1D-716E037A1FFD}" type="presParOf" srcId="{B0317869-A4AA-421A-A03B-4B05EEBD37BE}" destId="{11B5FBED-E4AA-406C-9A54-F96358ED4859}" srcOrd="2" destOrd="0" presId="urn:microsoft.com/office/officeart/2005/8/layout/chevron2"/>
    <dgm:cxn modelId="{2D589FF0-6F89-4C80-A275-BE6E289A04C4}" type="presParOf" srcId="{11B5FBED-E4AA-406C-9A54-F96358ED4859}" destId="{1C4946EC-D56E-483F-8CBF-650A14679757}" srcOrd="0" destOrd="0" presId="urn:microsoft.com/office/officeart/2005/8/layout/chevron2"/>
    <dgm:cxn modelId="{5A340E8D-DBB3-46A2-9737-55E3878CC112}" type="presParOf" srcId="{11B5FBED-E4AA-406C-9A54-F96358ED4859}" destId="{8C702743-DF8A-466F-8F3A-4E3C1B7AA86A}" srcOrd="1" destOrd="0" presId="urn:microsoft.com/office/officeart/2005/8/layout/chevron2"/>
    <dgm:cxn modelId="{EE8B47FA-8936-46CE-81BF-49AEF3F3A448}" type="presParOf" srcId="{B0317869-A4AA-421A-A03B-4B05EEBD37BE}" destId="{76EA20B0-DCBB-43B0-AAEF-D5CAAF130EE3}" srcOrd="3" destOrd="0" presId="urn:microsoft.com/office/officeart/2005/8/layout/chevron2"/>
    <dgm:cxn modelId="{B916A2A8-011A-449D-BF62-1CD261F2AE8B}" type="presParOf" srcId="{B0317869-A4AA-421A-A03B-4B05EEBD37BE}" destId="{75A56C15-0CBF-48BE-B8B0-03516F641D78}" srcOrd="4" destOrd="0" presId="urn:microsoft.com/office/officeart/2005/8/layout/chevron2"/>
    <dgm:cxn modelId="{6BC6BF12-4B2A-466D-9075-5C1F9243E60B}" type="presParOf" srcId="{75A56C15-0CBF-48BE-B8B0-03516F641D78}" destId="{66A7AADE-C1DB-467E-BC8D-3921D829B536}" srcOrd="0" destOrd="0" presId="urn:microsoft.com/office/officeart/2005/8/layout/chevron2"/>
    <dgm:cxn modelId="{6D446ABF-F4E1-49C6-BB3B-B772B09A1FE2}" type="presParOf" srcId="{75A56C15-0CBF-48BE-B8B0-03516F641D78}" destId="{75347D1E-5804-4A35-82A6-AF0A5E74DAB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D8D7B8-7B73-457B-BD35-55879F6406D0}">
      <dsp:nvSpPr>
        <dsp:cNvPr id="0" name=""/>
        <dsp:cNvSpPr/>
      </dsp:nvSpPr>
      <dsp:spPr>
        <a:xfrm rot="5400000">
          <a:off x="-267875" y="269391"/>
          <a:ext cx="1785833" cy="12500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WANTS</a:t>
          </a:r>
        </a:p>
      </dsp:txBody>
      <dsp:txXfrm rot="-5400000">
        <a:off x="1" y="626558"/>
        <a:ext cx="1250083" cy="535750"/>
      </dsp:txXfrm>
    </dsp:sp>
    <dsp:sp modelId="{B918289D-4C07-45EA-98F0-FC93A18AAEBD}">
      <dsp:nvSpPr>
        <dsp:cNvPr id="0" name=""/>
        <dsp:cNvSpPr/>
      </dsp:nvSpPr>
      <dsp:spPr>
        <a:xfrm rot="5400000">
          <a:off x="4025874" y="-2774274"/>
          <a:ext cx="1160792" cy="67123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What training topics are you seeking?</a:t>
          </a:r>
        </a:p>
      </dsp:txBody>
      <dsp:txXfrm rot="-5400000">
        <a:off x="1250084" y="58181"/>
        <a:ext cx="6655708" cy="1047462"/>
      </dsp:txXfrm>
    </dsp:sp>
    <dsp:sp modelId="{1C4946EC-D56E-483F-8CBF-650A14679757}">
      <dsp:nvSpPr>
        <dsp:cNvPr id="0" name=""/>
        <dsp:cNvSpPr/>
      </dsp:nvSpPr>
      <dsp:spPr>
        <a:xfrm rot="5400000">
          <a:off x="-267875" y="1862977"/>
          <a:ext cx="1785833" cy="12500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HAVES</a:t>
          </a:r>
        </a:p>
      </dsp:txBody>
      <dsp:txXfrm rot="-5400000">
        <a:off x="1" y="2220144"/>
        <a:ext cx="1250083" cy="535750"/>
      </dsp:txXfrm>
    </dsp:sp>
    <dsp:sp modelId="{8C702743-DF8A-466F-8F3A-4E3C1B7AA86A}">
      <dsp:nvSpPr>
        <dsp:cNvPr id="0" name=""/>
        <dsp:cNvSpPr/>
      </dsp:nvSpPr>
      <dsp:spPr>
        <a:xfrm rot="5400000">
          <a:off x="4025874" y="-1180688"/>
          <a:ext cx="1160792" cy="67123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What funds and time are available?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What resources do you already know and use?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What trainings are being provided already?</a:t>
          </a:r>
        </a:p>
      </dsp:txBody>
      <dsp:txXfrm rot="-5400000">
        <a:off x="1250084" y="1651767"/>
        <a:ext cx="6655708" cy="1047462"/>
      </dsp:txXfrm>
    </dsp:sp>
    <dsp:sp modelId="{66A7AADE-C1DB-467E-BC8D-3921D829B536}">
      <dsp:nvSpPr>
        <dsp:cNvPr id="0" name=""/>
        <dsp:cNvSpPr/>
      </dsp:nvSpPr>
      <dsp:spPr>
        <a:xfrm rot="5400000">
          <a:off x="-267875" y="3456562"/>
          <a:ext cx="1785833" cy="12500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GAPS</a:t>
          </a:r>
        </a:p>
      </dsp:txBody>
      <dsp:txXfrm rot="-5400000">
        <a:off x="1" y="3813729"/>
        <a:ext cx="1250083" cy="535750"/>
      </dsp:txXfrm>
    </dsp:sp>
    <dsp:sp modelId="{75347D1E-5804-4A35-82A6-AF0A5E74DABC}">
      <dsp:nvSpPr>
        <dsp:cNvPr id="0" name=""/>
        <dsp:cNvSpPr/>
      </dsp:nvSpPr>
      <dsp:spPr>
        <a:xfrm rot="5400000">
          <a:off x="4025874" y="412896"/>
          <a:ext cx="1160792" cy="67123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What’s missing?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Who can help find/identify/evaluate good sources of training materials?</a:t>
          </a:r>
        </a:p>
      </dsp:txBody>
      <dsp:txXfrm rot="-5400000">
        <a:off x="1250084" y="3245352"/>
        <a:ext cx="6655708" cy="1047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5231A-FE13-43CF-8772-3CECAADCF08B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E4910C-CCE6-499E-9127-D2798C216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64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4910C-CCE6-499E-9127-D2798C2160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2879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4910C-CCE6-499E-9127-D2798C21608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321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3-5 minutes </a:t>
            </a:r>
            <a:r>
              <a:rPr lang="en-US" dirty="0"/>
              <a:t>for this info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4910C-CCE6-499E-9127-D2798C2160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899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 minutes</a:t>
            </a:r>
            <a:r>
              <a:rPr lang="en-US" baseline="0" dirty="0"/>
              <a:t> total </a:t>
            </a:r>
          </a:p>
          <a:p>
            <a:r>
              <a:rPr lang="en-US" baseline="0" dirty="0"/>
              <a:t>Intro: We say “librarians” here, because the people visiting your library think that anyone working there is a “librarian.” So when we use that term we mean any library staff member, not a person with an MLIS degree.</a:t>
            </a:r>
          </a:p>
          <a:p>
            <a:r>
              <a:rPr lang="en-US" baseline="0" dirty="0"/>
              <a:t>Start BIG PICTURE (ex. Tech skills or customer service) People will type ideas into the chat</a:t>
            </a:r>
          </a:p>
          <a:p>
            <a:r>
              <a:rPr lang="en-US" baseline="0" dirty="0"/>
              <a:t>Broader topics Christine will create 4-5 category boxes based on those big picture items. Then we will drill down within each category to SPECIFIC Skills (so conducting a reference interview as part of library foundations, or helping customers with social media as a tech skill.)</a:t>
            </a:r>
          </a:p>
          <a:p>
            <a:r>
              <a:rPr lang="en-US" baseline="0" dirty="0"/>
              <a:t>Christine will compile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4910C-CCE6-499E-9127-D2798C2160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786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3-5 mins</a:t>
            </a:r>
          </a:p>
          <a:p>
            <a:r>
              <a:rPr lang="en-US" dirty="0"/>
              <a:t>1a:</a:t>
            </a:r>
            <a:r>
              <a:rPr lang="en-US" baseline="0" dirty="0"/>
              <a:t> Review of staff education and previous trainings completed</a:t>
            </a:r>
          </a:p>
          <a:p>
            <a:r>
              <a:rPr lang="en-US" baseline="0" dirty="0"/>
              <a:t>1b: How do those relate to the library’s strategic plan? Are they moving it forward?</a:t>
            </a:r>
          </a:p>
          <a:p>
            <a:r>
              <a:rPr lang="en-US" baseline="0" dirty="0"/>
              <a:t>1c: Look at specific tasks and skills from job descriptions</a:t>
            </a:r>
          </a:p>
          <a:p>
            <a:r>
              <a:rPr lang="en-US" baseline="0" dirty="0"/>
              <a:t>1d: Identify growth opportunities for current staff members based on performance evaluations and interests</a:t>
            </a:r>
          </a:p>
          <a:p>
            <a:r>
              <a:rPr lang="en-US" baseline="0" dirty="0"/>
              <a:t>1e: Identify WHAT IS MISSING?  What kinds of courses will provide the needed growth (rather than just ANY growth)? Ex: Google Docs trainings for Microsoft organization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4910C-CCE6-499E-9127-D2798C2160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973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Wants: What were they for Grand County? Polly reviewed all the MLIS Programs (History/Foundations, Reference/RA, and Collections, Digital Technologies, Programming, Community Engagement, Rural Communities)  Technology (Cybersecurity, Productivity, and Social Media), and Supervisory (Compliance, Building a Team, Performance Management)</a:t>
            </a:r>
          </a:p>
          <a:p>
            <a:r>
              <a:rPr lang="en-US" dirty="0"/>
              <a:t>How do you balance? Tuition reimbursement for formal library degrees vs. funds for other more informal conferences and learning opportunities.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4910C-CCE6-499E-9127-D2798C2160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89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a canned training do? </a:t>
            </a:r>
          </a:p>
          <a:p>
            <a:r>
              <a:rPr lang="en-US" dirty="0"/>
              <a:t>What costs can the library pay?</a:t>
            </a:r>
          </a:p>
          <a:p>
            <a:r>
              <a:rPr lang="en-US" dirty="0"/>
              <a:t>What will staff do (if anything) with the training? Share, innovate, be evaluated? Other?</a:t>
            </a:r>
          </a:p>
          <a:p>
            <a:r>
              <a:rPr lang="en-US" dirty="0"/>
              <a:t>Online or live?</a:t>
            </a:r>
          </a:p>
          <a:p>
            <a:r>
              <a:rPr lang="en-US" dirty="0"/>
              <a:t>Travel and hotel?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4910C-CCE6-499E-9127-D2798C2160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493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Lead time: 3-4 weeks </a:t>
            </a:r>
          </a:p>
          <a:p>
            <a:r>
              <a:rPr lang="en-US" dirty="0"/>
              <a:t>Clear vision of learning objectives and outcomes</a:t>
            </a:r>
          </a:p>
          <a:p>
            <a:r>
              <a:rPr lang="en-US" dirty="0"/>
              <a:t>Tailored to your library</a:t>
            </a:r>
          </a:p>
          <a:p>
            <a:r>
              <a:rPr lang="en-US" dirty="0"/>
              <a:t>Your state likely has similar service with the state library or other library support organizations.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4910C-CCE6-499E-9127-D2798C2160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641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Power of staff perspectives – multi-levels of staff (not top-down) (Anna) – </a:t>
            </a:r>
          </a:p>
          <a:p>
            <a:r>
              <a:rPr lang="en-US" dirty="0"/>
              <a:t>Polly: What does this (skill) look like for our organization? Ex: Display trainings with divergent messages.</a:t>
            </a:r>
          </a:p>
          <a:p>
            <a:r>
              <a:rPr lang="en-US" dirty="0"/>
              <a:t>What is the quality of the available resources? How do you evaluate the quality?</a:t>
            </a:r>
          </a:p>
          <a:p>
            <a:r>
              <a:rPr lang="en-US" dirty="0"/>
              <a:t>Show GCLD’s courses that they’ve created. The links to these are in the presentation documents for you to use as templates and customize to your libraries’ needs.</a:t>
            </a:r>
          </a:p>
          <a:p>
            <a:r>
              <a:rPr lang="en-US" dirty="0"/>
              <a:t>Which trainings do you include to set the expectations/tone of your specific library?</a:t>
            </a:r>
            <a:r>
              <a:rPr lang="en-US" baseline="0" dirty="0"/>
              <a:t> (example: Divergent advice on displays—which one do you take on as your library’s standard?)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4910C-CCE6-499E-9127-D2798C2160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361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Review sources, check for new trainings, and meet with staff about progress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4910C-CCE6-499E-9127-D2798C21608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994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3F25-3ECB-4D6D-946A-6CE8ED9B5EBB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D1564-D2E2-428A-A194-549FD493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604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3F25-3ECB-4D6D-946A-6CE8ED9B5EBB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D1564-D2E2-428A-A194-549FD493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72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3F25-3ECB-4D6D-946A-6CE8ED9B5EBB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D1564-D2E2-428A-A194-549FD493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863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3F25-3ECB-4D6D-946A-6CE8ED9B5EBB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D1564-D2E2-428A-A194-549FD493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562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3F25-3ECB-4D6D-946A-6CE8ED9B5EBB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D1564-D2E2-428A-A194-549FD493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645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3F25-3ECB-4D6D-946A-6CE8ED9B5EBB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D1564-D2E2-428A-A194-549FD493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745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3F25-3ECB-4D6D-946A-6CE8ED9B5EBB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D1564-D2E2-428A-A194-549FD493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683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3F25-3ECB-4D6D-946A-6CE8ED9B5EBB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D1564-D2E2-428A-A194-549FD493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907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3F25-3ECB-4D6D-946A-6CE8ED9B5EBB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D1564-D2E2-428A-A194-549FD493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561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3F25-3ECB-4D6D-946A-6CE8ED9B5EBB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D1564-D2E2-428A-A194-549FD493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3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3F25-3ECB-4D6D-946A-6CE8ED9B5EBB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D1564-D2E2-428A-A194-549FD493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392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A3F25-3ECB-4D6D-946A-6CE8ED9B5EBB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D1564-D2E2-428A-A194-549FD493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470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pgallagher@gcld.or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szczepanski@clicweb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1DD05-7AA7-4CBD-8F15-29F3F662DB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223" y="635725"/>
            <a:ext cx="8281851" cy="3787166"/>
          </a:xfrm>
        </p:spPr>
        <p:txBody>
          <a:bodyPr>
            <a:normAutofit fontScale="90000"/>
          </a:bodyPr>
          <a:lstStyle/>
          <a:p>
            <a:r>
              <a:rPr lang="en-US" dirty="0"/>
              <a:t>Grow Your Own Library Staff:</a:t>
            </a:r>
            <a:br>
              <a:rPr lang="en-US" dirty="0"/>
            </a:br>
            <a:br>
              <a:rPr lang="en-US" dirty="0"/>
            </a:br>
            <a:r>
              <a:rPr lang="en-US" sz="5300" dirty="0"/>
              <a:t>Creating professional development paths for </a:t>
            </a:r>
            <a:br>
              <a:rPr lang="en-US" sz="5300" dirty="0"/>
            </a:br>
            <a:r>
              <a:rPr lang="en-US" sz="5300" dirty="0"/>
              <a:t>non-degreed librarians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0F0ACC-CCDF-4BAE-8BFB-A966DE30A1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825256"/>
            <a:ext cx="6858000" cy="1010466"/>
          </a:xfrm>
        </p:spPr>
        <p:txBody>
          <a:bodyPr>
            <a:normAutofit/>
          </a:bodyPr>
          <a:lstStyle/>
          <a:p>
            <a:r>
              <a:rPr lang="en-US" dirty="0"/>
              <a:t>CSL In Session</a:t>
            </a:r>
          </a:p>
          <a:p>
            <a:r>
              <a:rPr lang="en-US" dirty="0"/>
              <a:t>Tuesday, January 25</a:t>
            </a:r>
            <a:r>
              <a:rPr lang="en-US" baseline="30000" dirty="0"/>
              <a:t>th</a:t>
            </a:r>
            <a:r>
              <a:rPr lang="en-US" dirty="0"/>
              <a:t>, 2022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852457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7AD5A-5332-4411-B489-F4D22F09E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0305"/>
            <a:ext cx="7886700" cy="1325563"/>
          </a:xfrm>
        </p:spPr>
        <p:txBody>
          <a:bodyPr/>
          <a:lstStyle/>
          <a:p>
            <a:r>
              <a:rPr lang="en-US" dirty="0"/>
              <a:t>Contact us	(we’re fun!)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508E2-3DEF-4579-987B-733AC6F84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83575"/>
            <a:ext cx="78867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Polly Gallagher</a:t>
            </a:r>
          </a:p>
          <a:p>
            <a:pPr marL="0" indent="0">
              <a:buNone/>
            </a:pPr>
            <a:r>
              <a:rPr lang="en-US" dirty="0"/>
              <a:t>Grand County Library District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pgallagher@gcld.org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970-887-9411 x 101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Anna Szczepanski</a:t>
            </a:r>
          </a:p>
          <a:p>
            <a:pPr marL="0" indent="0">
              <a:buNone/>
            </a:pPr>
            <a:r>
              <a:rPr lang="en-US" dirty="0"/>
              <a:t>Colorado Library Consortium (CLiC)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aszczepanski@clicweb.org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720-739-5366</a:t>
            </a:r>
          </a:p>
        </p:txBody>
      </p:sp>
    </p:spTree>
    <p:extLst>
      <p:ext uri="{BB962C8B-B14F-4D97-AF65-F5344CB8AC3E}">
        <p14:creationId xmlns:p14="http://schemas.microsoft.com/office/powerpoint/2010/main" val="2851456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FA3D71-5816-406F-9BCE-8A3ED3A29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300"/>
              <a:t>The WHY of professional development:</a:t>
            </a: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CBCCAB3-8D61-4EC9-98A2-90AEFE1AD55D}"/>
              </a:ext>
            </a:extLst>
          </p:cNvPr>
          <p:cNvSpPr txBox="1">
            <a:spLocks/>
          </p:cNvSpPr>
          <p:nvPr/>
        </p:nvSpPr>
        <p:spPr>
          <a:xfrm>
            <a:off x="480060" y="2872899"/>
            <a:ext cx="3276451" cy="33828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The world according to Anna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vs. </a:t>
            </a:r>
          </a:p>
          <a:p>
            <a:pPr marL="0" indent="0" algn="ctr">
              <a:buNone/>
            </a:pPr>
            <a:br>
              <a:rPr lang="en-US" sz="2400" dirty="0"/>
            </a:br>
            <a:r>
              <a:rPr lang="en-US" sz="2400" dirty="0"/>
              <a:t>The world according to Polly</a:t>
            </a:r>
          </a:p>
        </p:txBody>
      </p:sp>
      <p:pic>
        <p:nvPicPr>
          <p:cNvPr id="8" name="Picture 7" descr="Anna and Polly smiling for the camera">
            <a:extLst>
              <a:ext uri="{FF2B5EF4-FFF2-40B4-BE49-F238E27FC236}">
                <a16:creationId xmlns:a16="http://schemas.microsoft.com/office/drawing/2014/main" id="{A09B00B3-83C1-4395-9270-D8B3377601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1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97991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EE009-337D-4811-9733-1C9DA43C1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Group Exercise: </a:t>
            </a:r>
            <a:br>
              <a:rPr lang="en-US" dirty="0"/>
            </a:br>
            <a:r>
              <a:rPr lang="en-US" sz="4000" dirty="0"/>
              <a:t>Let’s identify top training needs 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E92AE-E80D-4353-9757-F814053B2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417" y="2237471"/>
            <a:ext cx="7160217" cy="205555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6600" dirty="0"/>
              <a:t>What do non-degreed librarians need to know? </a:t>
            </a:r>
          </a:p>
        </p:txBody>
      </p:sp>
      <p:pic>
        <p:nvPicPr>
          <p:cNvPr id="5" name="Graphic 4" descr="Brainstorm outline">
            <a:extLst>
              <a:ext uri="{FF2B5EF4-FFF2-40B4-BE49-F238E27FC236}">
                <a16:creationId xmlns:a16="http://schemas.microsoft.com/office/drawing/2014/main" id="{A19C62AA-97F2-4252-957F-4F7DC801EB0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7940" y="3429000"/>
            <a:ext cx="3107410" cy="310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635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509CE-4DCE-470A-B923-94E15B13B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9433"/>
            <a:ext cx="7886700" cy="1325563"/>
          </a:xfrm>
        </p:spPr>
        <p:txBody>
          <a:bodyPr/>
          <a:lstStyle/>
          <a:p>
            <a:r>
              <a:rPr lang="en-US" dirty="0"/>
              <a:t>Step 2: Environmental Scan</a:t>
            </a:r>
          </a:p>
        </p:txBody>
      </p:sp>
      <p:pic>
        <p:nvPicPr>
          <p:cNvPr id="5" name="Content Placeholder 4" descr="People working on ideas">
            <a:extLst>
              <a:ext uri="{FF2B5EF4-FFF2-40B4-BE49-F238E27FC236}">
                <a16:creationId xmlns:a16="http://schemas.microsoft.com/office/drawing/2014/main" id="{7A8B06F6-0A52-4520-A08E-D9A5BB858F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286251"/>
            <a:ext cx="7816910" cy="5114550"/>
          </a:xfrm>
          <a:gradFill>
            <a:gsLst>
              <a:gs pos="37000">
                <a:srgbClr val="D1DCF0"/>
              </a:gs>
              <a:gs pos="0">
                <a:schemeClr val="accent1">
                  <a:lumMod val="5000"/>
                  <a:lumOff val="95000"/>
                  <a:alpha val="68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2045774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9FAEA-FD91-4AAC-AF1A-98D9D76F5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Environmental Scan</a:t>
            </a:r>
          </a:p>
        </p:txBody>
      </p:sp>
      <p:graphicFrame>
        <p:nvGraphicFramePr>
          <p:cNvPr id="4" name="Content Placeholder 3" descr="Wants - what training topics are you seeking&#10;Haves - what funds, resources, and training do you have&#10;Gaps - what is missing">
            <a:extLst>
              <a:ext uri="{FF2B5EF4-FFF2-40B4-BE49-F238E27FC236}">
                <a16:creationId xmlns:a16="http://schemas.microsoft.com/office/drawing/2014/main" id="{6EF00171-BFA6-400F-AAD6-3B4DF7F488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6383775"/>
              </p:ext>
            </p:extLst>
          </p:nvPr>
        </p:nvGraphicFramePr>
        <p:xfrm>
          <a:off x="628649" y="1435395"/>
          <a:ext cx="7962457" cy="4976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92379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AEE2C-33F9-49C9-AE07-EC9E635A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704" y="231740"/>
            <a:ext cx="8234403" cy="1325563"/>
          </a:xfrm>
        </p:spPr>
        <p:txBody>
          <a:bodyPr/>
          <a:lstStyle/>
          <a:p>
            <a:r>
              <a:rPr lang="en-US" dirty="0"/>
              <a:t>Potential Resources for training</a:t>
            </a:r>
          </a:p>
        </p:txBody>
      </p:sp>
      <p:pic>
        <p:nvPicPr>
          <p:cNvPr id="23" name="Picture 22" descr="ALA Accredited Logo">
            <a:extLst>
              <a:ext uri="{FF2B5EF4-FFF2-40B4-BE49-F238E27FC236}">
                <a16:creationId xmlns:a16="http://schemas.microsoft.com/office/drawing/2014/main" id="{C54A134D-56CE-4B02-B1CE-0B9F03AB5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16" y="1736780"/>
            <a:ext cx="1681651" cy="1448695"/>
          </a:xfrm>
          <a:prstGeom prst="rect">
            <a:avLst/>
          </a:prstGeom>
        </p:spPr>
      </p:pic>
      <p:pic>
        <p:nvPicPr>
          <p:cNvPr id="27" name="Picture 26" descr="Marmot Logo">
            <a:extLst>
              <a:ext uri="{FF2B5EF4-FFF2-40B4-BE49-F238E27FC236}">
                <a16:creationId xmlns:a16="http://schemas.microsoft.com/office/drawing/2014/main" id="{AE93DF38-D101-4DF9-9978-4BFC4BD099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4171" y="1847027"/>
            <a:ext cx="2399734" cy="1101327"/>
          </a:xfrm>
          <a:prstGeom prst="rect">
            <a:avLst/>
          </a:prstGeom>
        </p:spPr>
      </p:pic>
      <p:pic>
        <p:nvPicPr>
          <p:cNvPr id="7" name="Picture 6" descr="Libraries Learn logo">
            <a:extLst>
              <a:ext uri="{FF2B5EF4-FFF2-40B4-BE49-F238E27FC236}">
                <a16:creationId xmlns:a16="http://schemas.microsoft.com/office/drawing/2014/main" id="{96346836-C4B1-4129-836D-09B24CFB07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6658" y="1448323"/>
            <a:ext cx="4080638" cy="1846759"/>
          </a:xfrm>
          <a:prstGeom prst="rect">
            <a:avLst/>
          </a:prstGeom>
        </p:spPr>
      </p:pic>
      <p:pic>
        <p:nvPicPr>
          <p:cNvPr id="19" name="Picture 18" descr="CALCON Logo">
            <a:extLst>
              <a:ext uri="{FF2B5EF4-FFF2-40B4-BE49-F238E27FC236}">
                <a16:creationId xmlns:a16="http://schemas.microsoft.com/office/drawing/2014/main" id="{CFA775C4-836A-41B1-97D7-A9F2D703212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4357"/>
          <a:stretch/>
        </p:blipFill>
        <p:spPr>
          <a:xfrm>
            <a:off x="216256" y="3386109"/>
            <a:ext cx="3178622" cy="1101327"/>
          </a:xfrm>
          <a:prstGeom prst="rect">
            <a:avLst/>
          </a:prstGeom>
        </p:spPr>
      </p:pic>
      <p:pic>
        <p:nvPicPr>
          <p:cNvPr id="29" name="Picture 28" descr="Amigos Library Services Logo">
            <a:extLst>
              <a:ext uri="{FF2B5EF4-FFF2-40B4-BE49-F238E27FC236}">
                <a16:creationId xmlns:a16="http://schemas.microsoft.com/office/drawing/2014/main" id="{07A1CD3F-8F09-4352-897B-A6222B2A3D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3535" y="3516265"/>
            <a:ext cx="4617572" cy="934603"/>
          </a:xfrm>
          <a:prstGeom prst="rect">
            <a:avLst/>
          </a:prstGeom>
        </p:spPr>
      </p:pic>
      <p:pic>
        <p:nvPicPr>
          <p:cNvPr id="17" name="Picture 16" descr="TechSoup Logo">
            <a:extLst>
              <a:ext uri="{FF2B5EF4-FFF2-40B4-BE49-F238E27FC236}">
                <a16:creationId xmlns:a16="http://schemas.microsoft.com/office/drawing/2014/main" id="{3D9EA94F-A6CF-43EA-91F1-808250A5B8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3867" y="4951092"/>
            <a:ext cx="1581700" cy="550666"/>
          </a:xfrm>
          <a:prstGeom prst="rect">
            <a:avLst/>
          </a:prstGeom>
        </p:spPr>
      </p:pic>
      <p:pic>
        <p:nvPicPr>
          <p:cNvPr id="11" name="Picture 10" descr="EveryLibrary Logo">
            <a:extLst>
              <a:ext uri="{FF2B5EF4-FFF2-40B4-BE49-F238E27FC236}">
                <a16:creationId xmlns:a16="http://schemas.microsoft.com/office/drawing/2014/main" id="{0E6DB9D0-AD83-465F-AB51-695F7A3D98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15283" y="4672051"/>
            <a:ext cx="2803809" cy="934603"/>
          </a:xfrm>
          <a:prstGeom prst="rect">
            <a:avLst/>
          </a:prstGeom>
        </p:spPr>
      </p:pic>
      <p:pic>
        <p:nvPicPr>
          <p:cNvPr id="21" name="Picture 20" descr="SLIM Logo">
            <a:extLst>
              <a:ext uri="{FF2B5EF4-FFF2-40B4-BE49-F238E27FC236}">
                <a16:creationId xmlns:a16="http://schemas.microsoft.com/office/drawing/2014/main" id="{2E97A7A7-3637-4874-9DDB-C5E458CE055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28808" y="4848020"/>
            <a:ext cx="3525776" cy="758634"/>
          </a:xfrm>
          <a:prstGeom prst="rect">
            <a:avLst/>
          </a:prstGeom>
        </p:spPr>
      </p:pic>
      <p:pic>
        <p:nvPicPr>
          <p:cNvPr id="13" name="Picture 12" descr="Niche Academy Logo">
            <a:extLst>
              <a:ext uri="{FF2B5EF4-FFF2-40B4-BE49-F238E27FC236}">
                <a16:creationId xmlns:a16="http://schemas.microsoft.com/office/drawing/2014/main" id="{06FA96AB-24F5-4A3E-AD9D-6DDC866DB3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3867" y="5910520"/>
            <a:ext cx="2019300" cy="752475"/>
          </a:xfrm>
          <a:prstGeom prst="rect">
            <a:avLst/>
          </a:prstGeom>
        </p:spPr>
      </p:pic>
      <p:pic>
        <p:nvPicPr>
          <p:cNvPr id="9" name="Picture 8" descr="WebJunction Logo">
            <a:extLst>
              <a:ext uri="{FF2B5EF4-FFF2-40B4-BE49-F238E27FC236}">
                <a16:creationId xmlns:a16="http://schemas.microsoft.com/office/drawing/2014/main" id="{566C4BA5-AEA6-4344-9E07-C8DAC8A9F7A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26441" y="5892152"/>
            <a:ext cx="2691284" cy="752475"/>
          </a:xfrm>
          <a:prstGeom prst="rect">
            <a:avLst/>
          </a:prstGeom>
        </p:spPr>
      </p:pic>
      <p:pic>
        <p:nvPicPr>
          <p:cNvPr id="15" name="Picture 14" descr="Library 2.0 Logo">
            <a:extLst>
              <a:ext uri="{FF2B5EF4-FFF2-40B4-BE49-F238E27FC236}">
                <a16:creationId xmlns:a16="http://schemas.microsoft.com/office/drawing/2014/main" id="{B4BC92E4-5371-42F8-995B-C1F577B52AF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71918" y="5910520"/>
            <a:ext cx="3627499" cy="71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113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7ADF9-993A-4E89-A8B7-D935A2FAB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 ask CLiC!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0C05D56-209E-4DAC-9D0C-442E4F9F2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8650" y="1535706"/>
            <a:ext cx="8109803" cy="4486274"/>
          </a:xfrm>
        </p:spPr>
      </p:pic>
    </p:spTree>
    <p:extLst>
      <p:ext uri="{BB962C8B-B14F-4D97-AF65-F5344CB8AC3E}">
        <p14:creationId xmlns:p14="http://schemas.microsoft.com/office/powerpoint/2010/main" val="3249010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E4288A-DFC8-40A2-90E5-70E851A9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63C2D82-D4FA-4A37-BB01-1E7B21E4F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3899" y="634058"/>
            <a:ext cx="846286" cy="847206"/>
            <a:chOff x="5307830" y="325570"/>
            <a:chExt cx="1128382" cy="847206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4E7FEF-0CE9-4AC2-94BB-02230C6DC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EB546CC0-C1BC-48D2-8DA9-4B6028316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40DCA13-DD21-40D6-BF2B-39A28BC50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317" y="1653645"/>
            <a:ext cx="3428671" cy="1362013"/>
          </a:xfrm>
        </p:spPr>
        <p:txBody>
          <a:bodyPr anchor="b">
            <a:normAutofit/>
          </a:bodyPr>
          <a:lstStyle/>
          <a:p>
            <a:r>
              <a:rPr lang="en-US" sz="3600" dirty="0"/>
              <a:t>Implementation</a:t>
            </a:r>
            <a:endParaRPr lang="en-US" sz="2700" dirty="0"/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BD2BFF02-DF78-4F07-B176-52514E131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296630" y="1653645"/>
            <a:ext cx="3516930" cy="411502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DB06EAB-7D8C-403A-86C5-B5FD79A13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07148" y="634058"/>
            <a:ext cx="2366002" cy="2796247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Graphic 6" descr="Puzzle pieces outline">
            <a:extLst>
              <a:ext uri="{FF2B5EF4-FFF2-40B4-BE49-F238E27FC236}">
                <a16:creationId xmlns:a16="http://schemas.microsoft.com/office/drawing/2014/main" id="{A074B544-EEA7-41E3-9411-2C3FD2DB6A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97723" y="1339755"/>
            <a:ext cx="1384852" cy="138485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8D496-80DF-44BA-A5B1-3454B7B4A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549" y="3507117"/>
            <a:ext cx="4267532" cy="2277321"/>
          </a:xfrm>
        </p:spPr>
        <p:txBody>
          <a:bodyPr>
            <a:normAutofit/>
          </a:bodyPr>
          <a:lstStyle/>
          <a:p>
            <a:r>
              <a:rPr lang="en-US" sz="2100" dirty="0"/>
              <a:t>Identify a team to evaluate resources</a:t>
            </a:r>
          </a:p>
          <a:p>
            <a:r>
              <a:rPr lang="en-US" sz="2100" dirty="0"/>
              <a:t>Create a way to disseminate courses to staff</a:t>
            </a:r>
          </a:p>
          <a:p>
            <a:r>
              <a:rPr lang="en-US" sz="2100" dirty="0"/>
              <a:t>What does success look like?</a:t>
            </a:r>
          </a:p>
          <a:p>
            <a:pPr marL="0" indent="0">
              <a:buNone/>
            </a:pPr>
            <a:endParaRPr lang="en-US" sz="2100" dirty="0"/>
          </a:p>
        </p:txBody>
      </p:sp>
      <p:pic>
        <p:nvPicPr>
          <p:cNvPr id="5" name="Graphic 4" descr="Puzzle pieces with solid fill">
            <a:extLst>
              <a:ext uri="{FF2B5EF4-FFF2-40B4-BE49-F238E27FC236}">
                <a16:creationId xmlns:a16="http://schemas.microsoft.com/office/drawing/2014/main" id="{1BA5FBE3-2348-4F14-B151-D824C1DAC2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37528" y="2693590"/>
            <a:ext cx="2035134" cy="203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46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B456E-08ED-4643-BA12-B48B4AB3F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And, in all your spare time..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6AAEB9-E111-4EE1-A4A0-FA7150035F1A}"/>
              </a:ext>
            </a:extLst>
          </p:cNvPr>
          <p:cNvSpPr/>
          <p:nvPr/>
        </p:nvSpPr>
        <p:spPr>
          <a:xfrm>
            <a:off x="241192" y="2967335"/>
            <a:ext cx="839136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Review and Evaluate!</a:t>
            </a:r>
            <a:endParaRPr lang="en-US" sz="66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4118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302</TotalTime>
  <Words>708</Words>
  <Application>Microsoft Office PowerPoint</Application>
  <PresentationFormat>On-screen Show (4:3)</PresentationFormat>
  <Paragraphs>78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Grow Your Own Library Staff:  Creating professional development paths for  non-degreed librarians</vt:lpstr>
      <vt:lpstr>The WHY of professional development:</vt:lpstr>
      <vt:lpstr>Group Exercise:  Let’s identify top training needs NOW</vt:lpstr>
      <vt:lpstr>Step 2: Environmental Scan</vt:lpstr>
      <vt:lpstr> Environmental Scan</vt:lpstr>
      <vt:lpstr>Potential Resources for training</vt:lpstr>
      <vt:lpstr>Or ask CLiC!</vt:lpstr>
      <vt:lpstr>Implementation</vt:lpstr>
      <vt:lpstr>And, in all your spare time..</vt:lpstr>
      <vt:lpstr>Contact us (we’re fun!)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Grow Your Own Library Staff: Creating professional development paths for non-degreed librarians</dc:title>
  <dc:creator>Anna Szczepanski</dc:creator>
  <cp:lastModifiedBy>Kreger, Christine</cp:lastModifiedBy>
  <cp:revision>19</cp:revision>
  <dcterms:created xsi:type="dcterms:W3CDTF">2021-07-08T20:47:35Z</dcterms:created>
  <dcterms:modified xsi:type="dcterms:W3CDTF">2025-01-10T15:39:35Z</dcterms:modified>
</cp:coreProperties>
</file>