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Lst>
  <p:sldSz cx="9144000" cy="6858000" type="screen4x3"/>
  <p:notesSz cx="6858000" cy="9144000"/>
  <p:embeddedFontLst>
    <p:embeddedFont>
      <p:font typeface="Roboto Slab" pitchFamily="2" charset="0"/>
      <p:regular r:id="rId27"/>
      <p:bold r:id="rId28"/>
    </p:embeddedFont>
    <p:embeddedFont>
      <p:font typeface="Source Sans Pro" panose="020B0503030403020204" pitchFamily="34" charset="0"/>
      <p:regular r:id="rId29"/>
      <p:bold r:id="rId30"/>
      <p:italic r:id="rId31"/>
    </p:embeddedFont>
    <p:embeddedFont>
      <p:font typeface="Trebuchet MS" panose="020B0603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404" autoAdjust="0"/>
  </p:normalViewPr>
  <p:slideViewPr>
    <p:cSldViewPr snapToGrid="0">
      <p:cViewPr varScale="1">
        <p:scale>
          <a:sx n="70" d="100"/>
          <a:sy n="70" d="100"/>
        </p:scale>
        <p:origin x="1180" y="72"/>
      </p:cViewPr>
      <p:guideLst/>
    </p:cSldViewPr>
  </p:slideViewPr>
  <p:outlineViewPr>
    <p:cViewPr>
      <p:scale>
        <a:sx n="33" d="100"/>
        <a:sy n="33" d="100"/>
      </p:scale>
      <p:origin x="0" y="-4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B0E425CD-1C2E-45C7-892D-481F6D918F94}"/>
    <pc:docChg chg="modSld">
      <pc:chgData name="Kreger, Christine" userId="07b08700-4580-4b2b-8f3c-b5ccee8dc705" providerId="ADAL" clId="{B0E425CD-1C2E-45C7-892D-481F6D918F94}" dt="2025-01-27T18:55:53.480" v="12" actId="962"/>
      <pc:docMkLst>
        <pc:docMk/>
      </pc:docMkLst>
      <pc:sldChg chg="modSp mod">
        <pc:chgData name="Kreger, Christine" userId="07b08700-4580-4b2b-8f3c-b5ccee8dc705" providerId="ADAL" clId="{B0E425CD-1C2E-45C7-892D-481F6D918F94}" dt="2025-01-27T18:54:16.006" v="0" actId="13244"/>
        <pc:sldMkLst>
          <pc:docMk/>
          <pc:sldMk cId="0" sldId="256"/>
        </pc:sldMkLst>
        <pc:spChg chg="ord">
          <ac:chgData name="Kreger, Christine" userId="07b08700-4580-4b2b-8f3c-b5ccee8dc705" providerId="ADAL" clId="{B0E425CD-1C2E-45C7-892D-481F6D918F94}" dt="2025-01-27T18:54:16.006" v="0" actId="13244"/>
          <ac:spMkLst>
            <pc:docMk/>
            <pc:sldMk cId="0" sldId="256"/>
            <ac:spMk id="75" creationId="{00000000-0000-0000-0000-000000000000}"/>
          </ac:spMkLst>
        </pc:spChg>
      </pc:sldChg>
      <pc:sldChg chg="modSp mod">
        <pc:chgData name="Kreger, Christine" userId="07b08700-4580-4b2b-8f3c-b5ccee8dc705" providerId="ADAL" clId="{B0E425CD-1C2E-45C7-892D-481F6D918F94}" dt="2025-01-27T18:54:57.889" v="2" actId="13244"/>
        <pc:sldMkLst>
          <pc:docMk/>
          <pc:sldMk cId="0" sldId="260"/>
        </pc:sldMkLst>
        <pc:spChg chg="mod">
          <ac:chgData name="Kreger, Christine" userId="07b08700-4580-4b2b-8f3c-b5ccee8dc705" providerId="ADAL" clId="{B0E425CD-1C2E-45C7-892D-481F6D918F94}" dt="2025-01-27T18:54:51.998" v="1" actId="962"/>
          <ac:spMkLst>
            <pc:docMk/>
            <pc:sldMk cId="0" sldId="260"/>
            <ac:spMk id="104" creationId="{00000000-0000-0000-0000-000000000000}"/>
          </ac:spMkLst>
        </pc:spChg>
        <pc:picChg chg="ord">
          <ac:chgData name="Kreger, Christine" userId="07b08700-4580-4b2b-8f3c-b5ccee8dc705" providerId="ADAL" clId="{B0E425CD-1C2E-45C7-892D-481F6D918F94}" dt="2025-01-27T18:54:57.889" v="2" actId="13244"/>
          <ac:picMkLst>
            <pc:docMk/>
            <pc:sldMk cId="0" sldId="260"/>
            <ac:picMk id="105" creationId="{00000000-0000-0000-0000-000000000000}"/>
          </ac:picMkLst>
        </pc:picChg>
      </pc:sldChg>
      <pc:sldChg chg="modSp mod">
        <pc:chgData name="Kreger, Christine" userId="07b08700-4580-4b2b-8f3c-b5ccee8dc705" providerId="ADAL" clId="{B0E425CD-1C2E-45C7-892D-481F6D918F94}" dt="2025-01-27T18:55:10.922" v="4" actId="13244"/>
        <pc:sldMkLst>
          <pc:docMk/>
          <pc:sldMk cId="0" sldId="270"/>
        </pc:sldMkLst>
        <pc:spChg chg="mod">
          <ac:chgData name="Kreger, Christine" userId="07b08700-4580-4b2b-8f3c-b5ccee8dc705" providerId="ADAL" clId="{B0E425CD-1C2E-45C7-892D-481F6D918F94}" dt="2025-01-27T18:55:06.842" v="3" actId="962"/>
          <ac:spMkLst>
            <pc:docMk/>
            <pc:sldMk cId="0" sldId="270"/>
            <ac:spMk id="173" creationId="{00000000-0000-0000-0000-000000000000}"/>
          </ac:spMkLst>
        </pc:spChg>
        <pc:picChg chg="ord">
          <ac:chgData name="Kreger, Christine" userId="07b08700-4580-4b2b-8f3c-b5ccee8dc705" providerId="ADAL" clId="{B0E425CD-1C2E-45C7-892D-481F6D918F94}" dt="2025-01-27T18:55:10.922" v="4" actId="13244"/>
          <ac:picMkLst>
            <pc:docMk/>
            <pc:sldMk cId="0" sldId="270"/>
            <ac:picMk id="174" creationId="{00000000-0000-0000-0000-000000000000}"/>
          </ac:picMkLst>
        </pc:picChg>
      </pc:sldChg>
      <pc:sldChg chg="modSp mod">
        <pc:chgData name="Kreger, Christine" userId="07b08700-4580-4b2b-8f3c-b5ccee8dc705" providerId="ADAL" clId="{B0E425CD-1C2E-45C7-892D-481F6D918F94}" dt="2025-01-27T18:55:18.367" v="5" actId="13244"/>
        <pc:sldMkLst>
          <pc:docMk/>
          <pc:sldMk cId="0" sldId="276"/>
        </pc:sldMkLst>
        <pc:spChg chg="ord">
          <ac:chgData name="Kreger, Christine" userId="07b08700-4580-4b2b-8f3c-b5ccee8dc705" providerId="ADAL" clId="{B0E425CD-1C2E-45C7-892D-481F6D918F94}" dt="2025-01-27T18:55:18.367" v="5" actId="13244"/>
          <ac:spMkLst>
            <pc:docMk/>
            <pc:sldMk cId="0" sldId="276"/>
            <ac:spMk id="215" creationId="{00000000-0000-0000-0000-000000000000}"/>
          </ac:spMkLst>
        </pc:spChg>
      </pc:sldChg>
      <pc:sldChg chg="modSp mod">
        <pc:chgData name="Kreger, Christine" userId="07b08700-4580-4b2b-8f3c-b5ccee8dc705" providerId="ADAL" clId="{B0E425CD-1C2E-45C7-892D-481F6D918F94}" dt="2025-01-27T18:55:28.823" v="7" actId="13244"/>
        <pc:sldMkLst>
          <pc:docMk/>
          <pc:sldMk cId="0" sldId="277"/>
        </pc:sldMkLst>
        <pc:spChg chg="mod">
          <ac:chgData name="Kreger, Christine" userId="07b08700-4580-4b2b-8f3c-b5ccee8dc705" providerId="ADAL" clId="{B0E425CD-1C2E-45C7-892D-481F6D918F94}" dt="2025-01-27T18:55:27.073" v="6" actId="962"/>
          <ac:spMkLst>
            <pc:docMk/>
            <pc:sldMk cId="0" sldId="277"/>
            <ac:spMk id="222" creationId="{00000000-0000-0000-0000-000000000000}"/>
          </ac:spMkLst>
        </pc:spChg>
        <pc:picChg chg="ord">
          <ac:chgData name="Kreger, Christine" userId="07b08700-4580-4b2b-8f3c-b5ccee8dc705" providerId="ADAL" clId="{B0E425CD-1C2E-45C7-892D-481F6D918F94}" dt="2025-01-27T18:55:28.823" v="7" actId="13244"/>
          <ac:picMkLst>
            <pc:docMk/>
            <pc:sldMk cId="0" sldId="277"/>
            <ac:picMk id="223" creationId="{00000000-0000-0000-0000-000000000000}"/>
          </ac:picMkLst>
        </pc:picChg>
      </pc:sldChg>
      <pc:sldChg chg="modSp mod">
        <pc:chgData name="Kreger, Christine" userId="07b08700-4580-4b2b-8f3c-b5ccee8dc705" providerId="ADAL" clId="{B0E425CD-1C2E-45C7-892D-481F6D918F94}" dt="2025-01-27T18:55:43.600" v="10" actId="13244"/>
        <pc:sldMkLst>
          <pc:docMk/>
          <pc:sldMk cId="0" sldId="279"/>
        </pc:sldMkLst>
        <pc:spChg chg="ord">
          <ac:chgData name="Kreger, Christine" userId="07b08700-4580-4b2b-8f3c-b5ccee8dc705" providerId="ADAL" clId="{B0E425CD-1C2E-45C7-892D-481F6D918F94}" dt="2025-01-27T18:55:36.655" v="8" actId="13244"/>
          <ac:spMkLst>
            <pc:docMk/>
            <pc:sldMk cId="0" sldId="279"/>
            <ac:spMk id="235" creationId="{00000000-0000-0000-0000-000000000000}"/>
          </ac:spMkLst>
        </pc:spChg>
        <pc:spChg chg="mod">
          <ac:chgData name="Kreger, Christine" userId="07b08700-4580-4b2b-8f3c-b5ccee8dc705" providerId="ADAL" clId="{B0E425CD-1C2E-45C7-892D-481F6D918F94}" dt="2025-01-27T18:55:39.414" v="9" actId="962"/>
          <ac:spMkLst>
            <pc:docMk/>
            <pc:sldMk cId="0" sldId="279"/>
            <ac:spMk id="236" creationId="{00000000-0000-0000-0000-000000000000}"/>
          </ac:spMkLst>
        </pc:spChg>
        <pc:picChg chg="ord">
          <ac:chgData name="Kreger, Christine" userId="07b08700-4580-4b2b-8f3c-b5ccee8dc705" providerId="ADAL" clId="{B0E425CD-1C2E-45C7-892D-481F6D918F94}" dt="2025-01-27T18:55:43.600" v="10" actId="13244"/>
          <ac:picMkLst>
            <pc:docMk/>
            <pc:sldMk cId="0" sldId="279"/>
            <ac:picMk id="237" creationId="{00000000-0000-0000-0000-000000000000}"/>
          </ac:picMkLst>
        </pc:picChg>
      </pc:sldChg>
      <pc:sldChg chg="modSp mod">
        <pc:chgData name="Kreger, Christine" userId="07b08700-4580-4b2b-8f3c-b5ccee8dc705" providerId="ADAL" clId="{B0E425CD-1C2E-45C7-892D-481F6D918F94}" dt="2025-01-27T18:55:53.480" v="12" actId="962"/>
        <pc:sldMkLst>
          <pc:docMk/>
          <pc:sldMk cId="0" sldId="281"/>
        </pc:sldMkLst>
        <pc:spChg chg="ord">
          <ac:chgData name="Kreger, Christine" userId="07b08700-4580-4b2b-8f3c-b5ccee8dc705" providerId="ADAL" clId="{B0E425CD-1C2E-45C7-892D-481F6D918F94}" dt="2025-01-27T18:55:50.875" v="11" actId="13244"/>
          <ac:spMkLst>
            <pc:docMk/>
            <pc:sldMk cId="0" sldId="281"/>
            <ac:spMk id="252" creationId="{00000000-0000-0000-0000-000000000000}"/>
          </ac:spMkLst>
        </pc:spChg>
        <pc:spChg chg="mod">
          <ac:chgData name="Kreger, Christine" userId="07b08700-4580-4b2b-8f3c-b5ccee8dc705" providerId="ADAL" clId="{B0E425CD-1C2E-45C7-892D-481F6D918F94}" dt="2025-01-27T18:55:53.480" v="12" actId="962"/>
          <ac:spMkLst>
            <pc:docMk/>
            <pc:sldMk cId="0" sldId="281"/>
            <ac:spMk id="253" creationId="{00000000-0000-0000-0000-000000000000}"/>
          </ac:spMkLst>
        </pc:spChg>
      </pc:sldChg>
    </pc:docChg>
  </pc:docChgLst>
  <pc:docChgLst>
    <pc:chgData name="Kreger, Christine" userId="07b08700-4580-4b2b-8f3c-b5ccee8dc705" providerId="ADAL" clId="{FF834BB5-E059-4B08-9CC6-E9609BAB5179}"/>
    <pc:docChg chg="undo custSel modSld">
      <pc:chgData name="Kreger, Christine" userId="07b08700-4580-4b2b-8f3c-b5ccee8dc705" providerId="ADAL" clId="{FF834BB5-E059-4B08-9CC6-E9609BAB5179}" dt="2024-10-16T17:40:27.452" v="2967" actId="13244"/>
      <pc:docMkLst>
        <pc:docMk/>
      </pc:docMkLst>
      <pc:sldChg chg="addSp modSp mod">
        <pc:chgData name="Kreger, Christine" userId="07b08700-4580-4b2b-8f3c-b5ccee8dc705" providerId="ADAL" clId="{FF834BB5-E059-4B08-9CC6-E9609BAB5179}" dt="2024-10-16T17:35:39.025" v="2932"/>
        <pc:sldMkLst>
          <pc:docMk/>
          <pc:sldMk cId="0" sldId="256"/>
        </pc:sldMkLst>
      </pc:sldChg>
      <pc:sldChg chg="modSp mod">
        <pc:chgData name="Kreger, Christine" userId="07b08700-4580-4b2b-8f3c-b5ccee8dc705" providerId="ADAL" clId="{FF834BB5-E059-4B08-9CC6-E9609BAB5179}" dt="2024-10-16T17:35:56.636" v="2933" actId="962"/>
        <pc:sldMkLst>
          <pc:docMk/>
          <pc:sldMk cId="0" sldId="257"/>
        </pc:sldMkLst>
      </pc:sldChg>
      <pc:sldChg chg="modSp">
        <pc:chgData name="Kreger, Christine" userId="07b08700-4580-4b2b-8f3c-b5ccee8dc705" providerId="ADAL" clId="{FF834BB5-E059-4B08-9CC6-E9609BAB5179}" dt="2024-10-16T17:36:09.946" v="2935" actId="13244"/>
        <pc:sldMkLst>
          <pc:docMk/>
          <pc:sldMk cId="0" sldId="258"/>
        </pc:sldMkLst>
      </pc:sldChg>
      <pc:sldChg chg="modSp">
        <pc:chgData name="Kreger, Christine" userId="07b08700-4580-4b2b-8f3c-b5ccee8dc705" providerId="ADAL" clId="{FF834BB5-E059-4B08-9CC6-E9609BAB5179}" dt="2024-10-16T17:36:51.223" v="2937" actId="13244"/>
        <pc:sldMkLst>
          <pc:docMk/>
          <pc:sldMk cId="0" sldId="259"/>
        </pc:sldMkLst>
      </pc:sldChg>
      <pc:sldChg chg="modSp mod">
        <pc:chgData name="Kreger, Christine" userId="07b08700-4580-4b2b-8f3c-b5ccee8dc705" providerId="ADAL" clId="{FF834BB5-E059-4B08-9CC6-E9609BAB5179}" dt="2024-10-16T17:27:07.905" v="2653" actId="33553"/>
        <pc:sldMkLst>
          <pc:docMk/>
          <pc:sldMk cId="0" sldId="260"/>
        </pc:sldMkLst>
      </pc:sldChg>
      <pc:sldChg chg="addSp modSp mod">
        <pc:chgData name="Kreger, Christine" userId="07b08700-4580-4b2b-8f3c-b5ccee8dc705" providerId="ADAL" clId="{FF834BB5-E059-4B08-9CC6-E9609BAB5179}" dt="2024-10-16T17:37:07.850" v="2941" actId="962"/>
        <pc:sldMkLst>
          <pc:docMk/>
          <pc:sldMk cId="0" sldId="262"/>
        </pc:sldMkLst>
      </pc:sldChg>
      <pc:sldChg chg="addSp modSp mod">
        <pc:chgData name="Kreger, Christine" userId="07b08700-4580-4b2b-8f3c-b5ccee8dc705" providerId="ADAL" clId="{FF834BB5-E059-4B08-9CC6-E9609BAB5179}" dt="2024-10-16T17:37:30.312" v="2943" actId="962"/>
        <pc:sldMkLst>
          <pc:docMk/>
          <pc:sldMk cId="0" sldId="263"/>
        </pc:sldMkLst>
      </pc:sldChg>
      <pc:sldChg chg="addSp modSp mod">
        <pc:chgData name="Kreger, Christine" userId="07b08700-4580-4b2b-8f3c-b5ccee8dc705" providerId="ADAL" clId="{FF834BB5-E059-4B08-9CC6-E9609BAB5179}" dt="2024-10-16T17:37:52.136" v="2946" actId="13244"/>
        <pc:sldMkLst>
          <pc:docMk/>
          <pc:sldMk cId="0" sldId="264"/>
        </pc:sldMkLst>
      </pc:sldChg>
      <pc:sldChg chg="addSp modSp mod">
        <pc:chgData name="Kreger, Christine" userId="07b08700-4580-4b2b-8f3c-b5ccee8dc705" providerId="ADAL" clId="{FF834BB5-E059-4B08-9CC6-E9609BAB5179}" dt="2024-10-16T17:38:49.557" v="2950" actId="13244"/>
        <pc:sldMkLst>
          <pc:docMk/>
          <pc:sldMk cId="0" sldId="266"/>
        </pc:sldMkLst>
      </pc:sldChg>
      <pc:sldChg chg="modSp mod">
        <pc:chgData name="Kreger, Christine" userId="07b08700-4580-4b2b-8f3c-b5ccee8dc705" providerId="ADAL" clId="{FF834BB5-E059-4B08-9CC6-E9609BAB5179}" dt="2024-10-16T17:39:07.083" v="2954" actId="13244"/>
        <pc:sldMkLst>
          <pc:docMk/>
          <pc:sldMk cId="0" sldId="267"/>
        </pc:sldMkLst>
      </pc:sldChg>
      <pc:sldChg chg="modSp mod">
        <pc:chgData name="Kreger, Christine" userId="07b08700-4580-4b2b-8f3c-b5ccee8dc705" providerId="ADAL" clId="{FF834BB5-E059-4B08-9CC6-E9609BAB5179}" dt="2024-10-16T17:33:48.273" v="2880" actId="33553"/>
        <pc:sldMkLst>
          <pc:docMk/>
          <pc:sldMk cId="0" sldId="270"/>
        </pc:sldMkLst>
      </pc:sldChg>
      <pc:sldChg chg="addSp modSp mod">
        <pc:chgData name="Kreger, Christine" userId="07b08700-4580-4b2b-8f3c-b5ccee8dc705" providerId="ADAL" clId="{FF834BB5-E059-4B08-9CC6-E9609BAB5179}" dt="2024-10-16T17:39:23.098" v="2956" actId="962"/>
        <pc:sldMkLst>
          <pc:docMk/>
          <pc:sldMk cId="0" sldId="271"/>
        </pc:sldMkLst>
      </pc:sldChg>
      <pc:sldChg chg="modSp mod">
        <pc:chgData name="Kreger, Christine" userId="07b08700-4580-4b2b-8f3c-b5ccee8dc705" providerId="ADAL" clId="{FF834BB5-E059-4B08-9CC6-E9609BAB5179}" dt="2024-10-16T17:39:33.104" v="2958" actId="13244"/>
        <pc:sldMkLst>
          <pc:docMk/>
          <pc:sldMk cId="0" sldId="272"/>
        </pc:sldMkLst>
      </pc:sldChg>
      <pc:sldChg chg="modSp mod">
        <pc:chgData name="Kreger, Christine" userId="07b08700-4580-4b2b-8f3c-b5ccee8dc705" providerId="ADAL" clId="{FF834BB5-E059-4B08-9CC6-E9609BAB5179}" dt="2024-10-16T17:39:51.682" v="2963" actId="962"/>
        <pc:sldMkLst>
          <pc:docMk/>
          <pc:sldMk cId="0" sldId="275"/>
        </pc:sldMkLst>
      </pc:sldChg>
      <pc:sldChg chg="modSp mod">
        <pc:chgData name="Kreger, Christine" userId="07b08700-4580-4b2b-8f3c-b5ccee8dc705" providerId="ADAL" clId="{FF834BB5-E059-4B08-9CC6-E9609BAB5179}" dt="2024-10-16T17:40:03.818" v="2965" actId="962"/>
        <pc:sldMkLst>
          <pc:docMk/>
          <pc:sldMk cId="0" sldId="276"/>
        </pc:sldMkLst>
      </pc:sldChg>
      <pc:sldChg chg="modSp mod">
        <pc:chgData name="Kreger, Christine" userId="07b08700-4580-4b2b-8f3c-b5ccee8dc705" providerId="ADAL" clId="{FF834BB5-E059-4B08-9CC6-E9609BAB5179}" dt="2024-10-16T17:25:05.310" v="2038" actId="962"/>
        <pc:sldMkLst>
          <pc:docMk/>
          <pc:sldMk cId="0" sldId="277"/>
        </pc:sldMkLst>
      </pc:sldChg>
      <pc:sldChg chg="modSp">
        <pc:chgData name="Kreger, Christine" userId="07b08700-4580-4b2b-8f3c-b5ccee8dc705" providerId="ADAL" clId="{FF834BB5-E059-4B08-9CC6-E9609BAB5179}" dt="2024-10-16T17:40:27.452" v="2967" actId="13244"/>
        <pc:sldMkLst>
          <pc:docMk/>
          <pc:sldMk cId="0" sldId="278"/>
        </pc:sldMkLst>
      </pc:sldChg>
      <pc:sldChg chg="modSp mod">
        <pc:chgData name="Kreger, Christine" userId="07b08700-4580-4b2b-8f3c-b5ccee8dc705" providerId="ADAL" clId="{FF834BB5-E059-4B08-9CC6-E9609BAB5179}" dt="2024-10-16T17:34:45.027" v="2925" actId="33553"/>
        <pc:sldMkLst>
          <pc:docMk/>
          <pc:sldMk cId="0"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238966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casa.org/the-positive-youth-development-approach-3-things-to-know/"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youth.gov/youth-topics/positive-youth-developmen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e56c1a052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e56c1a05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#sorrynotsorry</a:t>
            </a:r>
            <a:endParaRPr/>
          </a:p>
        </p:txBody>
      </p:sp>
    </p:spTree>
    <p:extLst>
      <p:ext uri="{BB962C8B-B14F-4D97-AF65-F5344CB8AC3E}">
        <p14:creationId xmlns:p14="http://schemas.microsoft.com/office/powerpoint/2010/main" val="1177639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08a2406a9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08a2406a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2"/>
                </a:solidFill>
                <a:highlight>
                  <a:srgbClr val="FFFFFF"/>
                </a:highlight>
              </a:rPr>
              <a:t>PYD is an intentional, prosocial approach that engages youth within their communities, schools, organizations, peer groups, and families in a manner that is productive and constructive; recognizes, utilizes, and enhances young people’s strengths; and promotes positive outcomes for young people by providing opportunities, fostering positive relationships, and furnishing the support needed to build on their leadership strengths. (youth.gov)</a:t>
            </a:r>
            <a:endParaRPr sz="1200" dirty="0">
              <a:solidFill>
                <a:schemeClr val="dk2"/>
              </a:solidFill>
              <a:highlight>
                <a:srgbClr val="FFFFFF"/>
              </a:highlight>
            </a:endParaRPr>
          </a:p>
          <a:p>
            <a:pPr marL="0" lvl="0" indent="0" algn="l" rtl="0">
              <a:spcBef>
                <a:spcPts val="0"/>
              </a:spcBef>
              <a:spcAft>
                <a:spcPts val="0"/>
              </a:spcAft>
              <a:buClr>
                <a:schemeClr val="dk1"/>
              </a:buClr>
              <a:buSzPts val="1100"/>
              <a:buFont typeface="Arial"/>
              <a:buNone/>
            </a:pPr>
            <a:endParaRPr sz="1200" dirty="0">
              <a:solidFill>
                <a:schemeClr val="dk2"/>
              </a:solidFill>
              <a:highlight>
                <a:srgbClr val="FFFFFF"/>
              </a:highlight>
            </a:endParaRPr>
          </a:p>
          <a:p>
            <a:pPr marL="0" lvl="0" indent="0" algn="l" rtl="0">
              <a:spcBef>
                <a:spcPts val="0"/>
              </a:spcBef>
              <a:spcAft>
                <a:spcPts val="0"/>
              </a:spcAft>
              <a:buClr>
                <a:schemeClr val="dk1"/>
              </a:buClr>
              <a:buSzPts val="1100"/>
              <a:buFont typeface="Arial"/>
              <a:buNone/>
            </a:pPr>
            <a:r>
              <a:rPr lang="en" sz="1200" dirty="0">
                <a:solidFill>
                  <a:schemeClr val="dk2"/>
                </a:solidFill>
                <a:highlight>
                  <a:srgbClr val="FFFFFF"/>
                </a:highlight>
              </a:rPr>
              <a:t>Past focus has been on solving a single issue (delinquency, substance use, etc). Now agencies are focusing on </a:t>
            </a:r>
            <a:r>
              <a:rPr lang="en" sz="1200" dirty="0">
                <a:solidFill>
                  <a:schemeClr val="dk2"/>
                </a:solidFill>
              </a:rPr>
              <a:t>promoting positive asset building and considering young people as resources instead. There was also a lot of focus on the role of resiliency — the protective factors in a young person's environment — and how these factors could influence one's ability to overcome adversity. Some of these factors include</a:t>
            </a:r>
            <a:endParaRPr sz="1200" dirty="0">
              <a:solidFill>
                <a:schemeClr val="dk2"/>
              </a:solidFill>
            </a:endParaRPr>
          </a:p>
          <a:p>
            <a:pPr marL="0" lvl="0" indent="0" algn="l" rtl="0">
              <a:spcBef>
                <a:spcPts val="0"/>
              </a:spcBef>
              <a:spcAft>
                <a:spcPts val="0"/>
              </a:spcAft>
              <a:buClr>
                <a:schemeClr val="dk1"/>
              </a:buClr>
              <a:buSzPts val="1100"/>
              <a:buFont typeface="Arial"/>
              <a:buNone/>
            </a:pPr>
            <a:r>
              <a:rPr lang="en" sz="1200" dirty="0">
                <a:solidFill>
                  <a:schemeClr val="dk2"/>
                </a:solidFill>
              </a:rPr>
              <a:t>family support and monitoring; </a:t>
            </a:r>
            <a:endParaRPr sz="1200" dirty="0">
              <a:solidFill>
                <a:schemeClr val="dk2"/>
              </a:solidFill>
            </a:endParaRPr>
          </a:p>
          <a:p>
            <a:pPr marL="0" lvl="0" indent="0" algn="l" rtl="0">
              <a:spcBef>
                <a:spcPts val="0"/>
              </a:spcBef>
              <a:spcAft>
                <a:spcPts val="0"/>
              </a:spcAft>
              <a:buClr>
                <a:schemeClr val="dk1"/>
              </a:buClr>
              <a:buSzPts val="1100"/>
              <a:buFont typeface="Arial"/>
              <a:buNone/>
            </a:pPr>
            <a:r>
              <a:rPr lang="en" sz="1200" dirty="0">
                <a:solidFill>
                  <a:schemeClr val="dk2"/>
                </a:solidFill>
              </a:rPr>
              <a:t>caring adults; </a:t>
            </a:r>
            <a:endParaRPr sz="1200" dirty="0">
              <a:solidFill>
                <a:schemeClr val="dk2"/>
              </a:solidFill>
            </a:endParaRPr>
          </a:p>
          <a:p>
            <a:pPr marL="0" lvl="0" indent="0" algn="l" rtl="0">
              <a:spcBef>
                <a:spcPts val="0"/>
              </a:spcBef>
              <a:spcAft>
                <a:spcPts val="0"/>
              </a:spcAft>
              <a:buClr>
                <a:schemeClr val="dk1"/>
              </a:buClr>
              <a:buSzPts val="1100"/>
              <a:buFont typeface="Arial"/>
              <a:buNone/>
            </a:pPr>
            <a:r>
              <a:rPr lang="en" sz="1200" dirty="0">
                <a:solidFill>
                  <a:schemeClr val="dk2"/>
                </a:solidFill>
              </a:rPr>
              <a:t>positive peer groups; </a:t>
            </a:r>
            <a:endParaRPr sz="1200" dirty="0">
              <a:solidFill>
                <a:schemeClr val="dk2"/>
              </a:solidFill>
            </a:endParaRPr>
          </a:p>
          <a:p>
            <a:pPr marL="0" lvl="0" indent="0" algn="l" rtl="0">
              <a:spcBef>
                <a:spcPts val="0"/>
              </a:spcBef>
              <a:spcAft>
                <a:spcPts val="0"/>
              </a:spcAft>
              <a:buClr>
                <a:schemeClr val="dk1"/>
              </a:buClr>
              <a:buSzPts val="1100"/>
              <a:buFont typeface="Arial"/>
              <a:buNone/>
            </a:pPr>
            <a:r>
              <a:rPr lang="en" sz="1200" dirty="0">
                <a:solidFill>
                  <a:schemeClr val="dk2"/>
                </a:solidFill>
              </a:rPr>
              <a:t>strong sense of self, </a:t>
            </a:r>
            <a:endParaRPr sz="1200" dirty="0">
              <a:solidFill>
                <a:schemeClr val="dk2"/>
              </a:solidFill>
            </a:endParaRPr>
          </a:p>
          <a:p>
            <a:pPr marL="0" lvl="0" indent="0" algn="l" rtl="0">
              <a:spcBef>
                <a:spcPts val="0"/>
              </a:spcBef>
              <a:spcAft>
                <a:spcPts val="0"/>
              </a:spcAft>
              <a:buClr>
                <a:schemeClr val="dk1"/>
              </a:buClr>
              <a:buSzPts val="1100"/>
              <a:buFont typeface="Arial"/>
              <a:buNone/>
            </a:pPr>
            <a:r>
              <a:rPr lang="en" sz="1200" dirty="0">
                <a:solidFill>
                  <a:schemeClr val="dk2"/>
                </a:solidFill>
              </a:rPr>
              <a:t>self-esteem, </a:t>
            </a:r>
            <a:endParaRPr sz="1200" dirty="0">
              <a:solidFill>
                <a:schemeClr val="dk2"/>
              </a:solidFill>
            </a:endParaRPr>
          </a:p>
          <a:p>
            <a:pPr marL="0" lvl="0" indent="0" algn="l" rtl="0">
              <a:spcBef>
                <a:spcPts val="0"/>
              </a:spcBef>
              <a:spcAft>
                <a:spcPts val="0"/>
              </a:spcAft>
              <a:buClr>
                <a:schemeClr val="dk1"/>
              </a:buClr>
              <a:buSzPts val="1100"/>
              <a:buFont typeface="Arial"/>
              <a:buNone/>
            </a:pPr>
            <a:r>
              <a:rPr lang="en" sz="1200" dirty="0">
                <a:solidFill>
                  <a:schemeClr val="dk2"/>
                </a:solidFill>
              </a:rPr>
              <a:t>future aspirations; </a:t>
            </a:r>
            <a:endParaRPr sz="1200" dirty="0">
              <a:solidFill>
                <a:schemeClr val="dk2"/>
              </a:solidFill>
            </a:endParaRPr>
          </a:p>
          <a:p>
            <a:pPr marL="0" lvl="0" indent="0" algn="l" rtl="0">
              <a:spcBef>
                <a:spcPts val="0"/>
              </a:spcBef>
              <a:spcAft>
                <a:spcPts val="0"/>
              </a:spcAft>
              <a:buClr>
                <a:schemeClr val="dk1"/>
              </a:buClr>
              <a:buSzPts val="1100"/>
              <a:buFont typeface="Arial"/>
              <a:buNone/>
            </a:pPr>
            <a:r>
              <a:rPr lang="en" sz="1200" dirty="0">
                <a:solidFill>
                  <a:schemeClr val="dk2"/>
                </a:solidFill>
              </a:rPr>
              <a:t>engagement in school and community activities.</a:t>
            </a:r>
            <a:endParaRPr sz="1200" dirty="0">
              <a:solidFill>
                <a:schemeClr val="dk2"/>
              </a:solidFill>
            </a:endParaRPr>
          </a:p>
          <a:p>
            <a:pPr marL="0" lvl="0" indent="0" algn="l" rtl="0">
              <a:spcBef>
                <a:spcPts val="0"/>
              </a:spcBef>
              <a:spcAft>
                <a:spcPts val="0"/>
              </a:spcAft>
              <a:buClr>
                <a:schemeClr val="dk1"/>
              </a:buClr>
              <a:buSzPts val="1100"/>
              <a:buFont typeface="Arial"/>
              <a:buNone/>
            </a:pPr>
            <a:endParaRPr sz="1200" dirty="0">
              <a:solidFill>
                <a:schemeClr val="dk2"/>
              </a:solidFill>
            </a:endParaRPr>
          </a:p>
          <a:p>
            <a:pPr marL="0" lvl="0" indent="0" algn="l" rtl="0">
              <a:lnSpc>
                <a:spcPct val="150000"/>
              </a:lnSpc>
              <a:spcBef>
                <a:spcPts val="0"/>
              </a:spcBef>
              <a:spcAft>
                <a:spcPts val="0"/>
              </a:spcAft>
              <a:buClr>
                <a:schemeClr val="dk1"/>
              </a:buClr>
              <a:buSzPts val="1100"/>
              <a:buFont typeface="Arial"/>
              <a:buNone/>
            </a:pPr>
            <a:r>
              <a:rPr lang="en" sz="1200" dirty="0">
                <a:solidFill>
                  <a:schemeClr val="dk2"/>
                </a:solidFill>
              </a:rPr>
              <a:t>The more protective factors a youth has, the better outcomes they usually experience. </a:t>
            </a:r>
            <a:endParaRPr sz="1200" dirty="0">
              <a:solidFill>
                <a:schemeClr val="dk2"/>
              </a:solidFill>
            </a:endParaRPr>
          </a:p>
          <a:p>
            <a:pPr marL="0" lvl="0" indent="0" algn="l" rtl="0">
              <a:spcBef>
                <a:spcPts val="1900"/>
              </a:spcBef>
              <a:spcAft>
                <a:spcPts val="0"/>
              </a:spcAft>
              <a:buNone/>
            </a:pPr>
            <a:endParaRPr dirty="0"/>
          </a:p>
        </p:txBody>
      </p:sp>
    </p:spTree>
    <p:extLst>
      <p:ext uri="{BB962C8B-B14F-4D97-AF65-F5344CB8AC3E}">
        <p14:creationId xmlns:p14="http://schemas.microsoft.com/office/powerpoint/2010/main" val="49831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08a2406a9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08a2406a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If you don’t have a school implementing these programs, Positive Youth Development a great set of overarching principles in guiding your program to give youth a chance to practice SEL outside of school. It’s a non-curriculum based way to approach working with teens and helping develop their social and emotional skills in a way that works for a library. </a:t>
            </a:r>
            <a:endParaRPr sz="1200" dirty="0">
              <a:solidFill>
                <a:schemeClr val="dk1"/>
              </a:solidFill>
              <a:highlight>
                <a:schemeClr val="lt1"/>
              </a:highlight>
            </a:endParaRPr>
          </a:p>
          <a:p>
            <a:pPr marL="0" lvl="0" indent="0" algn="l" rtl="0">
              <a:spcBef>
                <a:spcPts val="0"/>
              </a:spcBef>
              <a:spcAft>
                <a:spcPts val="0"/>
              </a:spcAft>
              <a:buNone/>
            </a:pPr>
            <a:r>
              <a:rPr lang="en" sz="1200" dirty="0">
                <a:solidFill>
                  <a:schemeClr val="dk1"/>
                </a:solidFill>
                <a:highlight>
                  <a:schemeClr val="lt1"/>
                </a:highlight>
              </a:rPr>
              <a:t>There are five facets to PYD:</a:t>
            </a:r>
            <a:endParaRPr sz="1200" dirty="0">
              <a:solidFill>
                <a:schemeClr val="dk1"/>
              </a:solidFill>
              <a:highlight>
                <a:schemeClr val="lt1"/>
              </a:highlight>
            </a:endParaRPr>
          </a:p>
          <a:p>
            <a:pPr marL="0" lvl="0" indent="0" algn="l" rtl="0">
              <a:spcBef>
                <a:spcPts val="0"/>
              </a:spcBef>
              <a:spcAft>
                <a:spcPts val="0"/>
              </a:spcAft>
              <a:buNone/>
            </a:pPr>
            <a:r>
              <a:rPr lang="en" sz="1200" b="1" dirty="0">
                <a:solidFill>
                  <a:schemeClr val="dk1"/>
                </a:solidFill>
                <a:highlight>
                  <a:schemeClr val="lt1"/>
                </a:highlight>
              </a:rPr>
              <a:t>Strengths Based</a:t>
            </a:r>
            <a:r>
              <a:rPr lang="en" sz="1200" dirty="0">
                <a:solidFill>
                  <a:schemeClr val="dk1"/>
                </a:solidFill>
                <a:highlight>
                  <a:schemeClr val="lt1"/>
                </a:highlight>
              </a:rPr>
              <a:t>-focuses on the strengths rather than seeing them as a problem to be solved.</a:t>
            </a:r>
            <a:endParaRPr sz="1200" dirty="0">
              <a:solidFill>
                <a:schemeClr val="dk1"/>
              </a:solidFill>
              <a:highlight>
                <a:schemeClr val="lt1"/>
              </a:highlight>
            </a:endParaRPr>
          </a:p>
          <a:p>
            <a:pPr marL="0" lvl="0" indent="0" algn="l" rtl="0">
              <a:spcBef>
                <a:spcPts val="0"/>
              </a:spcBef>
              <a:spcAft>
                <a:spcPts val="0"/>
              </a:spcAft>
              <a:buNone/>
            </a:pPr>
            <a:r>
              <a:rPr lang="en" sz="1200" b="1" dirty="0">
                <a:solidFill>
                  <a:schemeClr val="dk1"/>
                </a:solidFill>
                <a:highlight>
                  <a:schemeClr val="lt1"/>
                </a:highlight>
              </a:rPr>
              <a:t>Inclusive</a:t>
            </a:r>
            <a:endParaRPr sz="1200" b="1" dirty="0">
              <a:solidFill>
                <a:schemeClr val="dk1"/>
              </a:solidFill>
              <a:highlight>
                <a:schemeClr val="lt1"/>
              </a:highlight>
            </a:endParaRPr>
          </a:p>
          <a:p>
            <a:pPr marL="0" lvl="0" indent="0" algn="l" rtl="0">
              <a:spcBef>
                <a:spcPts val="0"/>
              </a:spcBef>
              <a:spcAft>
                <a:spcPts val="0"/>
              </a:spcAft>
              <a:buNone/>
            </a:pPr>
            <a:r>
              <a:rPr lang="en" sz="1200" b="1" dirty="0">
                <a:solidFill>
                  <a:schemeClr val="dk1"/>
                </a:solidFill>
                <a:highlight>
                  <a:schemeClr val="lt1"/>
                </a:highlight>
              </a:rPr>
              <a:t>Youth as Partners-</a:t>
            </a:r>
            <a:r>
              <a:rPr lang="en" sz="1200" dirty="0">
                <a:solidFill>
                  <a:schemeClr val="dk1"/>
                </a:solidFill>
                <a:highlight>
                  <a:schemeClr val="lt1"/>
                </a:highlight>
              </a:rPr>
              <a:t>Nothing for us without us.</a:t>
            </a:r>
            <a:endParaRPr sz="1200" dirty="0">
              <a:solidFill>
                <a:schemeClr val="dk1"/>
              </a:solidFill>
              <a:highlight>
                <a:schemeClr val="lt1"/>
              </a:highlight>
            </a:endParaRPr>
          </a:p>
          <a:p>
            <a:pPr marL="0" lvl="0" indent="0" algn="l" rtl="0">
              <a:spcBef>
                <a:spcPts val="0"/>
              </a:spcBef>
              <a:spcAft>
                <a:spcPts val="0"/>
              </a:spcAft>
              <a:buNone/>
            </a:pPr>
            <a:r>
              <a:rPr lang="en" sz="1200" b="1" dirty="0">
                <a:solidFill>
                  <a:schemeClr val="dk1"/>
                </a:solidFill>
                <a:highlight>
                  <a:schemeClr val="lt1"/>
                </a:highlight>
              </a:rPr>
              <a:t>Collaborative--</a:t>
            </a:r>
            <a:r>
              <a:rPr lang="en" sz="1200" dirty="0">
                <a:solidFill>
                  <a:schemeClr val="dk1"/>
                </a:solidFill>
                <a:highlight>
                  <a:schemeClr val="lt1"/>
                </a:highlight>
              </a:rPr>
              <a:t>working with other youth focused organizations. </a:t>
            </a:r>
            <a:endParaRPr sz="1200" dirty="0">
              <a:solidFill>
                <a:schemeClr val="dk1"/>
              </a:solidFill>
              <a:highlight>
                <a:schemeClr val="lt1"/>
              </a:highlight>
            </a:endParaRPr>
          </a:p>
          <a:p>
            <a:pPr marL="0" lvl="0" indent="0" algn="l" rtl="0">
              <a:spcBef>
                <a:spcPts val="0"/>
              </a:spcBef>
              <a:spcAft>
                <a:spcPts val="0"/>
              </a:spcAft>
              <a:buNone/>
            </a:pPr>
            <a:r>
              <a:rPr lang="en" sz="1200" b="1" dirty="0">
                <a:solidFill>
                  <a:schemeClr val="dk1"/>
                </a:solidFill>
                <a:highlight>
                  <a:schemeClr val="lt1"/>
                </a:highlight>
              </a:rPr>
              <a:t>Sustainable</a:t>
            </a:r>
            <a:endParaRPr sz="1200" dirty="0">
              <a:solidFill>
                <a:schemeClr val="dk1"/>
              </a:solidFill>
              <a:highlight>
                <a:schemeClr val="lt1"/>
              </a:highlight>
            </a:endParaRPr>
          </a:p>
          <a:p>
            <a:pPr marL="0" lvl="0" indent="0" algn="l" rtl="0">
              <a:spcBef>
                <a:spcPts val="0"/>
              </a:spcBef>
              <a:spcAft>
                <a:spcPts val="0"/>
              </a:spcAft>
              <a:buNone/>
            </a:pPr>
            <a:endParaRPr sz="1200" b="1"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dirty="0">
                <a:solidFill>
                  <a:schemeClr val="dk1"/>
                </a:solidFill>
                <a:highlight>
                  <a:schemeClr val="lt1"/>
                </a:highlight>
              </a:rPr>
              <a:t>This is an approach libraries and other organizations can use to guide services so that “organizations can develop sustainable opportunities for youth to grow” (</a:t>
            </a:r>
            <a:r>
              <a:rPr lang="en" sz="1200" u="sng" dirty="0">
                <a:solidFill>
                  <a:schemeClr val="hlink"/>
                </a:solidFill>
                <a:highlight>
                  <a:schemeClr val="lt1"/>
                </a:highlight>
                <a:hlinkClick r:id="rId3"/>
              </a:rPr>
              <a:t>Danielle Tufft, ccasa.org</a:t>
            </a:r>
            <a:r>
              <a:rPr lang="en" sz="1200" dirty="0">
                <a:solidFill>
                  <a:schemeClr val="dk1"/>
                </a:solidFill>
                <a:highlight>
                  <a:schemeClr val="lt1"/>
                </a:highlight>
              </a:rPr>
              <a:t>) The other great thing about PYD is that you can do it on multiple levels. There used to be a great resource called Colorado 9to25, but unfortunately it doesn’t exist anymore. But it broke down the different facets of PYD into levels called planting, growing, and blooming. The idea is that no matter where you are on that spectrum -- maybe you are just planting on the youth as partners spectrum because you have a TAB but aren’t able to have a youth on the board - that’s okay - you are still doing PYD, just at the level your organization can handle in that moment. But, it also encourages organizations to continually assess where they are and what they may need to do to move up to that next level. </a:t>
            </a:r>
            <a:endParaRPr sz="120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dirty="0">
                <a:solidFill>
                  <a:schemeClr val="dk1"/>
                </a:solidFill>
                <a:highlight>
                  <a:schemeClr val="lt1"/>
                </a:highlight>
              </a:rPr>
              <a:t>If you are familiar with YALSA’s Action plan, there are a lot of similarities between the two--much of it is in alignment with PYD principles. So if that tool and the action plan makes more sense to you, absolutely use it. It does a great job of laying out specifically how this looks in a library and may speak the language your admin needs to hear. </a:t>
            </a:r>
            <a:endParaRPr sz="120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dirty="0">
                <a:solidFill>
                  <a:schemeClr val="dk1"/>
                </a:solidFill>
                <a:highlight>
                  <a:schemeClr val="lt1"/>
                </a:highlight>
              </a:rPr>
              <a:t>FOR YALSA:</a:t>
            </a:r>
            <a:endParaRPr sz="120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dirty="0">
                <a:solidFill>
                  <a:schemeClr val="dk1"/>
                </a:solidFill>
                <a:highlight>
                  <a:schemeClr val="lt1"/>
                </a:highlight>
              </a:rPr>
              <a:t>Talk about Action Plan</a:t>
            </a:r>
            <a:endParaRPr sz="120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dirty="0">
                <a:solidFill>
                  <a:schemeClr val="dk1"/>
                </a:solidFill>
                <a:highlight>
                  <a:schemeClr val="lt1"/>
                </a:highlight>
              </a:rPr>
              <a:t>Short activity to have folks assess how they are currently utilizing PYD? </a:t>
            </a:r>
            <a:endParaRPr sz="120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dirty="0">
              <a:solidFill>
                <a:schemeClr val="dk2"/>
              </a:solidFill>
              <a:highlight>
                <a:schemeClr val="lt1"/>
              </a:highlight>
            </a:endParaRPr>
          </a:p>
          <a:p>
            <a:pPr marL="0" lvl="0" indent="0" algn="l" rtl="0">
              <a:spcBef>
                <a:spcPts val="0"/>
              </a:spcBef>
              <a:spcAft>
                <a:spcPts val="0"/>
              </a:spcAft>
              <a:buClr>
                <a:schemeClr val="dk1"/>
              </a:buClr>
              <a:buSzPts val="1100"/>
              <a:buFont typeface="Arial"/>
              <a:buNone/>
            </a:pPr>
            <a:r>
              <a:rPr lang="en" sz="1200" u="sng" dirty="0">
                <a:solidFill>
                  <a:schemeClr val="hlink"/>
                </a:solidFill>
                <a:highlight>
                  <a:schemeClr val="lt1"/>
                </a:highlight>
                <a:hlinkClick r:id="rId4"/>
              </a:rPr>
              <a:t>https://youth.gov/youth-topics/positive-youth-development</a:t>
            </a:r>
            <a:endParaRPr sz="120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dirty="0">
                <a:solidFill>
                  <a:schemeClr val="dk1"/>
                </a:solidFill>
                <a:highlight>
                  <a:schemeClr val="lt1"/>
                </a:highlight>
              </a:rPr>
              <a:t>https://sites.google.com/a/state.co.us/pydtool/youth-as-partners/shared-decision-making</a:t>
            </a:r>
            <a:endParaRPr sz="120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u="sng" dirty="0">
              <a:solidFill>
                <a:schemeClr val="hlink"/>
              </a:solidFill>
            </a:endParaRPr>
          </a:p>
          <a:p>
            <a:pPr marL="0" lvl="0" indent="0" algn="l" rtl="0">
              <a:spcBef>
                <a:spcPts val="0"/>
              </a:spcBef>
              <a:spcAft>
                <a:spcPts val="0"/>
              </a:spcAft>
              <a:buClr>
                <a:schemeClr val="dk1"/>
              </a:buClr>
              <a:buSzPts val="1100"/>
              <a:buFont typeface="Arial"/>
              <a:buNone/>
            </a:pPr>
            <a:endParaRPr u="sng" dirty="0">
              <a:solidFill>
                <a:schemeClr val="hlink"/>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ACTIVITY!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Scratch paper. Look at ‘youth input’ page. Give everyone one moment to write where they/their library is at, brainstorm ideas to move to next level.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Turn to person next to you--share where you are at and how to move to next level. Brainstorm barriers to moving up.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Repeat?</a:t>
            </a:r>
            <a:endParaRPr dirty="0"/>
          </a:p>
        </p:txBody>
      </p:sp>
    </p:spTree>
    <p:extLst>
      <p:ext uri="{BB962C8B-B14F-4D97-AF65-F5344CB8AC3E}">
        <p14:creationId xmlns:p14="http://schemas.microsoft.com/office/powerpoint/2010/main" val="308604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a7b2f37b0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a7b2f37b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Joanna:</a:t>
            </a:r>
            <a:endParaRPr sz="1400"/>
          </a:p>
          <a:p>
            <a:pPr marL="0" lvl="0" indent="0" algn="l" rtl="0">
              <a:spcBef>
                <a:spcPts val="0"/>
              </a:spcBef>
              <a:spcAft>
                <a:spcPts val="0"/>
              </a:spcAft>
              <a:buNone/>
            </a:pPr>
            <a:r>
              <a:rPr lang="en" sz="1400"/>
              <a:t>Okay, now we’re going to look at few specifics of what we’re doing at PPLD and a few best practices to keep in mind for all your programs, not just ones that are specifically geared towards social/emotional learning.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Social and Emotional Learning chan happen when teens have time set aside to hang out and develop relationships. </a:t>
            </a:r>
            <a:endParaRPr sz="1400"/>
          </a:p>
        </p:txBody>
      </p:sp>
    </p:spTree>
    <p:extLst>
      <p:ext uri="{BB962C8B-B14F-4D97-AF65-F5344CB8AC3E}">
        <p14:creationId xmlns:p14="http://schemas.microsoft.com/office/powerpoint/2010/main" val="2198372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beb42827b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beb42827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Joanna: </a:t>
            </a:r>
            <a:endParaRPr sz="1400"/>
          </a:p>
          <a:p>
            <a:pPr marL="0" lvl="0" indent="0" algn="l" rtl="0">
              <a:spcBef>
                <a:spcPts val="0"/>
              </a:spcBef>
              <a:spcAft>
                <a:spcPts val="0"/>
              </a:spcAft>
              <a:buNone/>
            </a:pPr>
            <a:r>
              <a:rPr lang="en" sz="1400"/>
              <a:t>A few years ago a teen asked if we could start a D&amp;D Club at one of our libraries. We said, yes, especially if you have friends to bring!</a:t>
            </a:r>
            <a:endParaRPr sz="1400"/>
          </a:p>
          <a:p>
            <a:pPr marL="0" lvl="0" indent="0" algn="l" rtl="0">
              <a:spcBef>
                <a:spcPts val="0"/>
              </a:spcBef>
              <a:spcAft>
                <a:spcPts val="0"/>
              </a:spcAft>
              <a:buNone/>
            </a:pPr>
            <a:r>
              <a:rPr lang="en" sz="1400"/>
              <a:t>The club has been going strong and crates bonds for teens in many ways - they are friends. In fact, the first 30 minutes is pure socializing.</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The example I want to talk about for D&amp;D has to do with politics. Around the 2016 election two teens (who are friends) started talking about then candidate Trump. The girl was talking about how Trump wasn’t a good choice for the country because he is homophobic and that is against who she is. The boy was arguing that Trump was good for the country in other ways. Myself and another staff member stepped in and helped guide the conversation since it was getting heated and both felt wronged. The girl was hurt that the boy wouldn’t support her. The boy seemed shocked to know someone who identifies as a lesbian. With a little bit of guidance the teens managed their conflict - learning Relationship Skills. </a:t>
            </a:r>
            <a:endParaRPr sz="1400"/>
          </a:p>
        </p:txBody>
      </p:sp>
    </p:spTree>
    <p:extLst>
      <p:ext uri="{BB962C8B-B14F-4D97-AF65-F5344CB8AC3E}">
        <p14:creationId xmlns:p14="http://schemas.microsoft.com/office/powerpoint/2010/main" val="462686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bfbc59a5c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bfbc59a5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Joanna </a:t>
            </a:r>
            <a:endParaRPr/>
          </a:p>
          <a:p>
            <a:pPr marL="0" lvl="0" indent="0" algn="l" rtl="0">
              <a:spcBef>
                <a:spcPts val="0"/>
              </a:spcBef>
              <a:spcAft>
                <a:spcPts val="0"/>
              </a:spcAft>
              <a:buNone/>
            </a:pPr>
            <a:r>
              <a:rPr lang="en"/>
              <a:t>How do you incorporate SEL into a pre-existing program?</a:t>
            </a:r>
            <a:endParaRPr/>
          </a:p>
          <a:p>
            <a:pPr marL="0" lvl="0" indent="0" algn="l" rtl="0">
              <a:spcBef>
                <a:spcPts val="0"/>
              </a:spcBef>
              <a:spcAft>
                <a:spcPts val="0"/>
              </a:spcAft>
              <a:buNone/>
            </a:pPr>
            <a:r>
              <a:rPr lang="en"/>
              <a:t>Already discussed some ways if it’s a program that meets in person, but how would it look to do it for a service like Summer Adventure (what we call Summer Reading). </a:t>
            </a:r>
            <a:endParaRPr/>
          </a:p>
          <a:p>
            <a:pPr marL="0" lvl="0" indent="0" algn="l" rtl="0">
              <a:spcBef>
                <a:spcPts val="0"/>
              </a:spcBef>
              <a:spcAft>
                <a:spcPts val="0"/>
              </a:spcAft>
              <a:buNone/>
            </a:pPr>
            <a:endParaRPr/>
          </a:p>
          <a:p>
            <a:pPr marL="0" lvl="0" indent="0" algn="l" rtl="0">
              <a:spcBef>
                <a:spcPts val="0"/>
              </a:spcBef>
              <a:spcAft>
                <a:spcPts val="0"/>
              </a:spcAft>
              <a:buNone/>
            </a:pPr>
            <a:r>
              <a:rPr lang="en"/>
              <a:t>Again, going back to the basics and viewing things through the SEL and PYD Lens.</a:t>
            </a:r>
            <a:endParaRPr/>
          </a:p>
          <a:p>
            <a:pPr marL="0" lvl="0" indent="0" algn="l" rtl="0">
              <a:spcBef>
                <a:spcPts val="0"/>
              </a:spcBef>
              <a:spcAft>
                <a:spcPts val="0"/>
              </a:spcAft>
              <a:buNone/>
            </a:pPr>
            <a:endParaRPr/>
          </a:p>
          <a:p>
            <a:pPr marL="0" lvl="0" indent="0" algn="l" rtl="0">
              <a:spcBef>
                <a:spcPts val="0"/>
              </a:spcBef>
              <a:spcAft>
                <a:spcPts val="0"/>
              </a:spcAft>
              <a:buNone/>
            </a:pPr>
            <a:r>
              <a:rPr lang="en"/>
              <a:t>We were going through a fairly major transition of our summer reading program and were incorporating activities in addition to reading. We were able to use these badges to help them develop some of those skills. We didn’t necessarily create these in a vacuum (Eagle eye audience members may see the similarities between our Read badge and the Reading Without Walls challenge…), but we did try to think of activities that would help teens develop and grow those skills over the summer while they may not be getting as much practice. </a:t>
            </a:r>
            <a:endParaRPr/>
          </a:p>
          <a:p>
            <a:pPr marL="0" lvl="0" indent="0" algn="l" rtl="0">
              <a:spcBef>
                <a:spcPts val="0"/>
              </a:spcBef>
              <a:spcAft>
                <a:spcPts val="0"/>
              </a:spcAft>
              <a:buNone/>
            </a:pPr>
            <a:endParaRPr/>
          </a:p>
          <a:p>
            <a:pPr marL="0" lvl="0" indent="0" algn="l" rtl="0">
              <a:spcBef>
                <a:spcPts val="0"/>
              </a:spcBef>
              <a:spcAft>
                <a:spcPts val="0"/>
              </a:spcAft>
              <a:buNone/>
            </a:pPr>
            <a:r>
              <a:rPr lang="en"/>
              <a:t>Going through the list, you can see how our some of the activities line up with SEL:</a:t>
            </a:r>
            <a:endParaRPr/>
          </a:p>
          <a:p>
            <a:pPr marL="0" lvl="0" indent="0" algn="l" rtl="0">
              <a:spcBef>
                <a:spcPts val="0"/>
              </a:spcBef>
              <a:spcAft>
                <a:spcPts val="0"/>
              </a:spcAft>
              <a:buNone/>
            </a:pPr>
            <a:endParaRPr/>
          </a:p>
          <a:p>
            <a:pPr marL="0" lvl="0" indent="0" algn="l" rtl="0">
              <a:spcBef>
                <a:spcPts val="0"/>
              </a:spcBef>
              <a:spcAft>
                <a:spcPts val="0"/>
              </a:spcAft>
              <a:buNone/>
            </a:pPr>
            <a:r>
              <a:rPr lang="en"/>
              <a:t>Read about someone who looks or lives differently from you = Social Awareness- understanding what others are feeling</a:t>
            </a:r>
            <a:endParaRPr/>
          </a:p>
          <a:p>
            <a:pPr marL="0" lvl="0" indent="0" algn="l" rtl="0">
              <a:spcBef>
                <a:spcPts val="0"/>
              </a:spcBef>
              <a:spcAft>
                <a:spcPts val="0"/>
              </a:spcAft>
              <a:buNone/>
            </a:pPr>
            <a:r>
              <a:rPr lang="en"/>
              <a:t>Make a soundtrack for a book = knowing what we are feeling in the moment</a:t>
            </a:r>
            <a:endParaRPr/>
          </a:p>
          <a:p>
            <a:pPr marL="0" lvl="0" indent="0" algn="l" rtl="0">
              <a:spcBef>
                <a:spcPts val="0"/>
              </a:spcBef>
              <a:spcAft>
                <a:spcPts val="0"/>
              </a:spcAft>
              <a:buNone/>
            </a:pPr>
            <a:r>
              <a:rPr lang="en"/>
              <a:t>Spend an hour creating something = persevering in the face of setbacks and frustrations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I think a large scale service like Summer Reading is one where you especially need to pay attention to your inclusive piece--What barriers are there to teens completing these? Do they require transportation? Do they cost money? What could prevent a teen from completing the activity? </a:t>
            </a:r>
            <a:endParaRPr/>
          </a:p>
          <a:p>
            <a:pPr marL="0" lvl="0" indent="0" algn="l" rtl="0">
              <a:spcBef>
                <a:spcPts val="0"/>
              </a:spcBef>
              <a:spcAft>
                <a:spcPts val="0"/>
              </a:spcAft>
              <a:buNone/>
            </a:pPr>
            <a:endParaRPr/>
          </a:p>
          <a:p>
            <a:pPr marL="0" lvl="0" indent="0" algn="l" rtl="0">
              <a:spcBef>
                <a:spcPts val="0"/>
              </a:spcBef>
              <a:spcAft>
                <a:spcPts val="0"/>
              </a:spcAft>
              <a:buNone/>
            </a:pPr>
            <a:r>
              <a:rPr lang="en" strike="sngStrike"/>
              <a:t>The one we have the most work to do in is Youth as Partners. We have TAB groups, but I’d like to see more teen input on our program in general and how it is run, and compensate the teens for their time as well if possible. Another facet of PYD we spent more time developing this summer was working with other organizations (Collaboration) in the programs we offered--we worked with out city’s Parks and Rec department to offer guided hikes and a local music conservatory to offer a class in learning to play music, among others. </a:t>
            </a:r>
            <a:endParaRPr strike="sngStrike"/>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9309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e6d19ed48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e6d19ed4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rgbClr val="333333"/>
                </a:solidFill>
                <a:latin typeface="Trebuchet MS"/>
                <a:ea typeface="Trebuchet MS"/>
                <a:cs typeface="Trebuchet MS"/>
                <a:sym typeface="Trebuchet MS"/>
              </a:rPr>
              <a:t>Joanna:</a:t>
            </a:r>
            <a:endParaRPr sz="1400">
              <a:solidFill>
                <a:srgbClr val="333333"/>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 sz="1400">
                <a:solidFill>
                  <a:srgbClr val="333333"/>
                </a:solidFill>
                <a:latin typeface="Trebuchet MS"/>
                <a:ea typeface="Trebuchet MS"/>
                <a:cs typeface="Trebuchet MS"/>
                <a:sym typeface="Trebuchet MS"/>
              </a:rPr>
              <a:t>Best practice programs are "SAFE" (from ActForYouth.net):</a:t>
            </a:r>
            <a:endParaRPr sz="1400">
              <a:solidFill>
                <a:srgbClr val="333333"/>
              </a:solidFill>
              <a:latin typeface="Trebuchet MS"/>
              <a:ea typeface="Trebuchet MS"/>
              <a:cs typeface="Trebuchet MS"/>
              <a:sym typeface="Trebuchet MS"/>
            </a:endParaRPr>
          </a:p>
          <a:p>
            <a:pPr marL="457200" lvl="0" indent="-317500" algn="l" rtl="0">
              <a:lnSpc>
                <a:spcPct val="115000"/>
              </a:lnSpc>
              <a:spcBef>
                <a:spcPts val="0"/>
              </a:spcBef>
              <a:spcAft>
                <a:spcPts val="0"/>
              </a:spcAft>
              <a:buClr>
                <a:srgbClr val="333333"/>
              </a:buClr>
              <a:buSzPts val="1400"/>
              <a:buFont typeface="Trebuchet MS"/>
              <a:buChar char="●"/>
            </a:pPr>
            <a:r>
              <a:rPr lang="en" sz="1400" b="1">
                <a:solidFill>
                  <a:srgbClr val="333333"/>
                </a:solidFill>
                <a:latin typeface="Trebuchet MS"/>
                <a:ea typeface="Trebuchet MS"/>
                <a:cs typeface="Trebuchet MS"/>
                <a:sym typeface="Trebuchet MS"/>
              </a:rPr>
              <a:t>Sequential</a:t>
            </a:r>
            <a:r>
              <a:rPr lang="en" sz="1400">
                <a:solidFill>
                  <a:srgbClr val="333333"/>
                </a:solidFill>
                <a:latin typeface="Trebuchet MS"/>
                <a:ea typeface="Trebuchet MS"/>
                <a:cs typeface="Trebuchet MS"/>
                <a:sym typeface="Trebuchet MS"/>
              </a:rPr>
              <a:t>: skills are taught through sequenced activities</a:t>
            </a:r>
            <a:endParaRPr sz="1400">
              <a:solidFill>
                <a:srgbClr val="333333"/>
              </a:solidFill>
              <a:latin typeface="Trebuchet MS"/>
              <a:ea typeface="Trebuchet MS"/>
              <a:cs typeface="Trebuchet MS"/>
              <a:sym typeface="Trebuchet MS"/>
            </a:endParaRPr>
          </a:p>
          <a:p>
            <a:pPr marL="457200" lvl="0" indent="-317500" algn="l" rtl="0">
              <a:lnSpc>
                <a:spcPct val="115000"/>
              </a:lnSpc>
              <a:spcBef>
                <a:spcPts val="0"/>
              </a:spcBef>
              <a:spcAft>
                <a:spcPts val="0"/>
              </a:spcAft>
              <a:buClr>
                <a:srgbClr val="333333"/>
              </a:buClr>
              <a:buSzPts val="1400"/>
              <a:buFont typeface="Trebuchet MS"/>
              <a:buChar char="●"/>
            </a:pPr>
            <a:r>
              <a:rPr lang="en" sz="1400" b="1">
                <a:solidFill>
                  <a:srgbClr val="333333"/>
                </a:solidFill>
                <a:latin typeface="Trebuchet MS"/>
                <a:ea typeface="Trebuchet MS"/>
                <a:cs typeface="Trebuchet MS"/>
                <a:sym typeface="Trebuchet MS"/>
              </a:rPr>
              <a:t>Active</a:t>
            </a:r>
            <a:r>
              <a:rPr lang="en" sz="1400">
                <a:solidFill>
                  <a:srgbClr val="333333"/>
                </a:solidFill>
                <a:latin typeface="Trebuchet MS"/>
                <a:ea typeface="Trebuchet MS"/>
                <a:cs typeface="Trebuchet MS"/>
                <a:sym typeface="Trebuchet MS"/>
              </a:rPr>
              <a:t>: youth have opportunities to actively practice skills</a:t>
            </a:r>
            <a:endParaRPr sz="1400">
              <a:solidFill>
                <a:srgbClr val="333333"/>
              </a:solidFill>
              <a:latin typeface="Trebuchet MS"/>
              <a:ea typeface="Trebuchet MS"/>
              <a:cs typeface="Trebuchet MS"/>
              <a:sym typeface="Trebuchet MS"/>
            </a:endParaRPr>
          </a:p>
          <a:p>
            <a:pPr marL="457200" lvl="0" indent="-317500" algn="l" rtl="0">
              <a:lnSpc>
                <a:spcPct val="115000"/>
              </a:lnSpc>
              <a:spcBef>
                <a:spcPts val="0"/>
              </a:spcBef>
              <a:spcAft>
                <a:spcPts val="0"/>
              </a:spcAft>
              <a:buClr>
                <a:srgbClr val="333333"/>
              </a:buClr>
              <a:buSzPts val="1400"/>
              <a:buFont typeface="Trebuchet MS"/>
              <a:buChar char="●"/>
            </a:pPr>
            <a:r>
              <a:rPr lang="en" sz="1400" b="1">
                <a:solidFill>
                  <a:srgbClr val="333333"/>
                </a:solidFill>
                <a:latin typeface="Trebuchet MS"/>
                <a:ea typeface="Trebuchet MS"/>
                <a:cs typeface="Trebuchet MS"/>
                <a:sym typeface="Trebuchet MS"/>
              </a:rPr>
              <a:t>Focused</a:t>
            </a:r>
            <a:r>
              <a:rPr lang="en" sz="1400">
                <a:solidFill>
                  <a:srgbClr val="333333"/>
                </a:solidFill>
                <a:latin typeface="Trebuchet MS"/>
                <a:ea typeface="Trebuchet MS"/>
                <a:cs typeface="Trebuchet MS"/>
                <a:sym typeface="Trebuchet MS"/>
              </a:rPr>
              <a:t>: focused time is set aside for skill development</a:t>
            </a:r>
            <a:endParaRPr sz="1400">
              <a:solidFill>
                <a:srgbClr val="333333"/>
              </a:solidFill>
              <a:latin typeface="Trebuchet MS"/>
              <a:ea typeface="Trebuchet MS"/>
              <a:cs typeface="Trebuchet MS"/>
              <a:sym typeface="Trebuchet MS"/>
            </a:endParaRPr>
          </a:p>
          <a:p>
            <a:pPr marL="457200" lvl="0" indent="-317500" algn="l" rtl="0">
              <a:lnSpc>
                <a:spcPct val="115000"/>
              </a:lnSpc>
              <a:spcBef>
                <a:spcPts val="0"/>
              </a:spcBef>
              <a:spcAft>
                <a:spcPts val="0"/>
              </a:spcAft>
              <a:buClr>
                <a:srgbClr val="333333"/>
              </a:buClr>
              <a:buSzPts val="1400"/>
              <a:buFont typeface="Trebuchet MS"/>
              <a:buChar char="●"/>
            </a:pPr>
            <a:r>
              <a:rPr lang="en" sz="1400" b="1">
                <a:solidFill>
                  <a:srgbClr val="333333"/>
                </a:solidFill>
                <a:latin typeface="Trebuchet MS"/>
                <a:ea typeface="Trebuchet MS"/>
                <a:cs typeface="Trebuchet MS"/>
                <a:sym typeface="Trebuchet MS"/>
              </a:rPr>
              <a:t>Explicit</a:t>
            </a:r>
            <a:r>
              <a:rPr lang="en" sz="1400">
                <a:solidFill>
                  <a:srgbClr val="333333"/>
                </a:solidFill>
                <a:latin typeface="Trebuchet MS"/>
                <a:ea typeface="Trebuchet MS"/>
                <a:cs typeface="Trebuchet MS"/>
                <a:sym typeface="Trebuchet MS"/>
              </a:rPr>
              <a:t>: programs explicitly target specific skills</a:t>
            </a:r>
            <a:endParaRPr sz="1400">
              <a:solidFill>
                <a:srgbClr val="333333"/>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400">
              <a:solidFill>
                <a:srgbClr val="333333"/>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 sz="1400">
                <a:solidFill>
                  <a:srgbClr val="333333"/>
                </a:solidFill>
                <a:latin typeface="Trebuchet MS"/>
                <a:ea typeface="Trebuchet MS"/>
                <a:cs typeface="Trebuchet MS"/>
                <a:sym typeface="Trebuchet MS"/>
              </a:rPr>
              <a:t>Value added - programs that teach skills for their future - sewing, building, storytelling </a:t>
            </a:r>
            <a:endParaRPr sz="1400">
              <a:solidFill>
                <a:srgbClr val="333333"/>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 sz="1400">
                <a:solidFill>
                  <a:srgbClr val="333333"/>
                </a:solidFill>
                <a:latin typeface="Trebuchet MS"/>
                <a:ea typeface="Trebuchet MS"/>
                <a:cs typeface="Trebuchet MS"/>
                <a:sym typeface="Trebuchet MS"/>
              </a:rPr>
              <a:t>Examples: pronouns, introducing selves, ground rules - created together, teen is expert </a:t>
            </a:r>
            <a:endParaRPr sz="1400">
              <a:solidFill>
                <a:srgbClr val="333333"/>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 sz="1400">
                <a:solidFill>
                  <a:srgbClr val="333333"/>
                </a:solidFill>
                <a:latin typeface="Trebuchet MS"/>
                <a:ea typeface="Trebuchet MS"/>
                <a:cs typeface="Trebuchet MS"/>
                <a:sym typeface="Trebuchet MS"/>
              </a:rPr>
              <a:t>Learn from our mistake about the Manga Club...</a:t>
            </a:r>
            <a:endParaRPr sz="1400">
              <a:solidFill>
                <a:srgbClr val="333333"/>
              </a:solidFill>
              <a:latin typeface="Trebuchet MS"/>
              <a:ea typeface="Trebuchet MS"/>
              <a:cs typeface="Trebuchet MS"/>
              <a:sym typeface="Trebuchet MS"/>
            </a:endParaRPr>
          </a:p>
        </p:txBody>
      </p:sp>
    </p:spTree>
    <p:extLst>
      <p:ext uri="{BB962C8B-B14F-4D97-AF65-F5344CB8AC3E}">
        <p14:creationId xmlns:p14="http://schemas.microsoft.com/office/powerpoint/2010/main" val="2131452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a7b2f37b0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a7b2f37b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Joanna - we all know that admins can be resistant to new ideas and that’s a challenge...and sad...</a:t>
            </a:r>
            <a:endParaRPr/>
          </a:p>
        </p:txBody>
      </p:sp>
    </p:spTree>
    <p:extLst>
      <p:ext uri="{BB962C8B-B14F-4D97-AF65-F5344CB8AC3E}">
        <p14:creationId xmlns:p14="http://schemas.microsoft.com/office/powerpoint/2010/main" val="3636466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a7b2f37b0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a7b2f37b0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your homework. Be prepared and organized. Provide them with evidence they can’t dispute. </a:t>
            </a:r>
            <a:endParaRPr/>
          </a:p>
          <a:p>
            <a:pPr marL="0" lvl="0" indent="0" algn="l" rtl="0">
              <a:spcBef>
                <a:spcPts val="0"/>
              </a:spcBef>
              <a:spcAft>
                <a:spcPts val="0"/>
              </a:spcAft>
              <a:buNone/>
            </a:pPr>
            <a:endParaRPr/>
          </a:p>
          <a:p>
            <a:pPr marL="0" lvl="0" indent="0" algn="l" rtl="0">
              <a:spcBef>
                <a:spcPts val="0"/>
              </a:spcBef>
              <a:spcAft>
                <a:spcPts val="0"/>
              </a:spcAft>
              <a:buNone/>
            </a:pPr>
            <a:r>
              <a:rPr lang="en"/>
              <a:t>SEL and PYD are important and science-based practices that help teens develop into healthy and happy adults. </a:t>
            </a:r>
            <a:endParaRPr/>
          </a:p>
          <a:p>
            <a:pPr marL="0" lvl="0" indent="0" algn="l" rtl="0">
              <a:spcBef>
                <a:spcPts val="0"/>
              </a:spcBef>
              <a:spcAft>
                <a:spcPts val="0"/>
              </a:spcAft>
              <a:buNone/>
            </a:pPr>
            <a:endParaRPr/>
          </a:p>
          <a:p>
            <a:pPr marL="0" lvl="0" indent="0" algn="l" rtl="0">
              <a:spcBef>
                <a:spcPts val="0"/>
              </a:spcBef>
              <a:spcAft>
                <a:spcPts val="0"/>
              </a:spcAft>
              <a:buNone/>
            </a:pPr>
            <a:r>
              <a:rPr lang="en"/>
              <a:t>Give them a plan for how you are thoughtfully implementing these practices. Create an evaluation tool, or use one that already exists</a:t>
            </a:r>
            <a:endParaRPr/>
          </a:p>
          <a:p>
            <a:pPr marL="0" lvl="0" indent="0" algn="l" rtl="0">
              <a:spcBef>
                <a:spcPts val="0"/>
              </a:spcBef>
              <a:spcAft>
                <a:spcPts val="0"/>
              </a:spcAft>
              <a:buNone/>
            </a:pPr>
            <a:endParaRPr/>
          </a:p>
          <a:p>
            <a:pPr marL="0" lvl="0" indent="0" algn="l" rtl="0">
              <a:spcBef>
                <a:spcPts val="0"/>
              </a:spcBef>
              <a:spcAft>
                <a:spcPts val="0"/>
              </a:spcAft>
              <a:buNone/>
            </a:pPr>
            <a:r>
              <a:rPr lang="en" sz="1400"/>
              <a:t>Joanna:</a:t>
            </a:r>
            <a:endParaRPr sz="1400"/>
          </a:p>
          <a:p>
            <a:pPr marL="0" lvl="0" indent="0" algn="l" rtl="0">
              <a:spcBef>
                <a:spcPts val="0"/>
              </a:spcBef>
              <a:spcAft>
                <a:spcPts val="0"/>
              </a:spcAft>
              <a:buNone/>
            </a:pPr>
            <a:r>
              <a:rPr lang="en" sz="1400"/>
              <a:t>First library where I worked, I was told no a lot. At first I resented that - I had so much energy and wanted to do things, but I was hired to be on the desk. It taught me a valuable lesson about how to present ideas. Giving a lot of information in a consumable way helps admins say yes more often. It also helped me think all the way through what I was proposing. While it is difficult to be told no or to have to do a lot of research, it will help your program be better if you have thought about all of the possibilities. </a:t>
            </a:r>
            <a:endParaRPr sz="1400"/>
          </a:p>
          <a:p>
            <a:pPr marL="0" lvl="0" indent="0" algn="l" rtl="0">
              <a:spcBef>
                <a:spcPts val="0"/>
              </a:spcBef>
              <a:spcAft>
                <a:spcPts val="0"/>
              </a:spcAft>
              <a:buNone/>
            </a:pPr>
            <a:endParaRPr/>
          </a:p>
        </p:txBody>
      </p:sp>
    </p:spTree>
    <p:extLst>
      <p:ext uri="{BB962C8B-B14F-4D97-AF65-F5344CB8AC3E}">
        <p14:creationId xmlns:p14="http://schemas.microsoft.com/office/powerpoint/2010/main" val="172831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e56c1a052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e56c1a05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Joanna Here is an example of a program proposal you could use to organize your thoughts on the program and why it would be useful, if your library doesn’t already have something!</a:t>
            </a:r>
            <a:endParaRPr/>
          </a:p>
        </p:txBody>
      </p:sp>
    </p:spTree>
    <p:extLst>
      <p:ext uri="{BB962C8B-B14F-4D97-AF65-F5344CB8AC3E}">
        <p14:creationId xmlns:p14="http://schemas.microsoft.com/office/powerpoint/2010/main" val="1199927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066317a03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066317a0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 don’t walk! </a:t>
            </a:r>
            <a:endParaRPr/>
          </a:p>
          <a:p>
            <a:pPr marL="0" lvl="0" indent="0" algn="l" rtl="0">
              <a:spcBef>
                <a:spcPts val="0"/>
              </a:spcBef>
              <a:spcAft>
                <a:spcPts val="0"/>
              </a:spcAft>
              <a:buNone/>
            </a:pPr>
            <a:endParaRPr/>
          </a:p>
          <a:p>
            <a:pPr marL="0" lvl="0" indent="0" algn="l" rtl="0">
              <a:spcBef>
                <a:spcPts val="0"/>
              </a:spcBef>
              <a:spcAft>
                <a:spcPts val="0"/>
              </a:spcAft>
              <a:buNone/>
            </a:pPr>
            <a:r>
              <a:rPr lang="en" sz="1400"/>
              <a:t>Joanna:</a:t>
            </a:r>
            <a:endParaRPr sz="1400"/>
          </a:p>
          <a:p>
            <a:pPr marL="0" lvl="0" indent="0" algn="l" rtl="0">
              <a:spcBef>
                <a:spcPts val="0"/>
              </a:spcBef>
              <a:spcAft>
                <a:spcPts val="0"/>
              </a:spcAft>
              <a:buNone/>
            </a:pPr>
            <a:r>
              <a:rPr lang="en" sz="1400"/>
              <a:t>Project Outcome is an impact based survey tool that is put out by the Public Library Association. It is free to use, but is very restricted in how it can be used. Results are compared at a national level.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strike="sngStrike"/>
              <a:t>Library Research Service - </a:t>
            </a:r>
            <a:r>
              <a:rPr lang="en" sz="1200" strike="sngStrike">
                <a:solidFill>
                  <a:srgbClr val="333333"/>
                </a:solidFill>
                <a:highlight>
                  <a:srgbClr val="F5F5F5"/>
                </a:highlight>
              </a:rPr>
              <a:t>We conduct research about libraries, provide statistics and analyses to library stakeholders, and work with our colleagues in the Colorado library community and beyond to use data more effectively and persuasively.</a:t>
            </a:r>
            <a:endParaRPr sz="1200" strike="sngStrike"/>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9481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3821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066317a03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066317a0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spcBef>
                <a:spcPts val="600"/>
              </a:spcBef>
              <a:spcAft>
                <a:spcPts val="0"/>
              </a:spcAft>
              <a:buClr>
                <a:srgbClr val="CFD8DC"/>
              </a:buClr>
              <a:buSzPts val="1500"/>
              <a:buFont typeface="Source Sans Pro"/>
              <a:buChar char="◎"/>
            </a:pPr>
            <a:r>
              <a:rPr lang="en" sz="1500">
                <a:solidFill>
                  <a:srgbClr val="263238"/>
                </a:solidFill>
                <a:latin typeface="Source Sans Pro"/>
                <a:ea typeface="Source Sans Pro"/>
                <a:cs typeface="Source Sans Pro"/>
                <a:sym typeface="Source Sans Pro"/>
              </a:rPr>
              <a:t>Why do we need to </a:t>
            </a:r>
            <a:r>
              <a:rPr lang="en" sz="1500" i="1">
                <a:solidFill>
                  <a:srgbClr val="263238"/>
                </a:solidFill>
                <a:latin typeface="Source Sans Pro"/>
                <a:ea typeface="Source Sans Pro"/>
                <a:cs typeface="Source Sans Pro"/>
                <a:sym typeface="Source Sans Pro"/>
              </a:rPr>
              <a:t>teach </a:t>
            </a:r>
            <a:r>
              <a:rPr lang="en" sz="1500">
                <a:solidFill>
                  <a:srgbClr val="263238"/>
                </a:solidFill>
                <a:latin typeface="Source Sans Pro"/>
                <a:ea typeface="Source Sans Pro"/>
                <a:cs typeface="Source Sans Pro"/>
                <a:sym typeface="Source Sans Pro"/>
              </a:rPr>
              <a:t>that to teens?</a:t>
            </a:r>
            <a:endParaRPr sz="1500">
              <a:solidFill>
                <a:srgbClr val="263238"/>
              </a:solidFill>
              <a:latin typeface="Source Sans Pro"/>
              <a:ea typeface="Source Sans Pro"/>
              <a:cs typeface="Source Sans Pro"/>
              <a:sym typeface="Source Sans Pro"/>
            </a:endParaRPr>
          </a:p>
          <a:p>
            <a:pPr marL="914400" lvl="1" indent="-323850" algn="l" rtl="0">
              <a:spcBef>
                <a:spcPts val="0"/>
              </a:spcBef>
              <a:spcAft>
                <a:spcPts val="0"/>
              </a:spcAft>
              <a:buClr>
                <a:srgbClr val="263238"/>
              </a:buClr>
              <a:buSzPts val="1500"/>
              <a:buFont typeface="Source Sans Pro"/>
              <a:buChar char="○"/>
            </a:pPr>
            <a:r>
              <a:rPr lang="en" sz="1500">
                <a:solidFill>
                  <a:srgbClr val="263238"/>
                </a:solidFill>
                <a:latin typeface="Source Sans Pro"/>
                <a:ea typeface="Source Sans Pro"/>
                <a:cs typeface="Source Sans Pro"/>
                <a:sym typeface="Source Sans Pro"/>
              </a:rPr>
              <a:t>Because the development a teenage brain goes through is INTENSE. They are going through as much brain development as babies do during ages 0-2. Since their brains aren’t fully developed, they </a:t>
            </a:r>
            <a:r>
              <a:rPr lang="en" sz="1200">
                <a:solidFill>
                  <a:schemeClr val="dk1"/>
                </a:solidFill>
              </a:rPr>
              <a:t>use different parts of their brain to do the same tasks as adults, making them not as good at reading emotions or displaying good judgement. Plus, the skills of conflict resolution and empathy aren’t not always nature to humans. Social and Emotional Learning will help them develop these skills while their brains are maturing and they especially need those skills in their tool bet. </a:t>
            </a:r>
            <a:endParaRPr sz="1500">
              <a:solidFill>
                <a:srgbClr val="263238"/>
              </a:solidFill>
              <a:latin typeface="Source Sans Pro"/>
              <a:ea typeface="Source Sans Pro"/>
              <a:cs typeface="Source Sans Pro"/>
              <a:sym typeface="Source Sans Pro"/>
            </a:endParaRPr>
          </a:p>
          <a:p>
            <a:pPr marL="457200" lvl="0" indent="-323850" algn="l" rtl="0">
              <a:spcBef>
                <a:spcPts val="0"/>
              </a:spcBef>
              <a:spcAft>
                <a:spcPts val="0"/>
              </a:spcAft>
              <a:buClr>
                <a:srgbClr val="CFD8DC"/>
              </a:buClr>
              <a:buSzPts val="1500"/>
              <a:buFont typeface="Source Sans Pro"/>
              <a:buChar char="◎"/>
            </a:pPr>
            <a:r>
              <a:rPr lang="en" sz="1500">
                <a:solidFill>
                  <a:srgbClr val="263238"/>
                </a:solidFill>
                <a:latin typeface="Source Sans Pro"/>
                <a:ea typeface="Source Sans Pro"/>
                <a:cs typeface="Source Sans Pro"/>
                <a:sym typeface="Source Sans Pro"/>
              </a:rPr>
              <a:t>Isn’t that their parents job?</a:t>
            </a:r>
            <a:endParaRPr sz="1500">
              <a:solidFill>
                <a:srgbClr val="263238"/>
              </a:solidFill>
              <a:latin typeface="Source Sans Pro"/>
              <a:ea typeface="Source Sans Pro"/>
              <a:cs typeface="Source Sans Pro"/>
              <a:sym typeface="Source Sans Pro"/>
            </a:endParaRPr>
          </a:p>
          <a:p>
            <a:pPr marL="914400" lvl="1" indent="-323850" algn="l" rtl="0">
              <a:spcBef>
                <a:spcPts val="0"/>
              </a:spcBef>
              <a:spcAft>
                <a:spcPts val="0"/>
              </a:spcAft>
              <a:buClr>
                <a:srgbClr val="263238"/>
              </a:buClr>
              <a:buSzPts val="1500"/>
              <a:buFont typeface="Source Sans Pro"/>
              <a:buChar char="○"/>
            </a:pPr>
            <a:r>
              <a:rPr lang="en" sz="1500">
                <a:solidFill>
                  <a:srgbClr val="263238"/>
                </a:solidFill>
                <a:latin typeface="Source Sans Pro"/>
                <a:ea typeface="Source Sans Pro"/>
                <a:cs typeface="Source Sans Pro"/>
                <a:sym typeface="Source Sans Pro"/>
              </a:rPr>
              <a:t>Partially. But if you look at either the Search Institute’s 40 Developmental Assets or the protective factors, they both identify large portions of youth development that happens outside the home. We are all working together to help teens learn how to be happy and healthy adults. </a:t>
            </a:r>
            <a:endParaRPr sz="1500">
              <a:solidFill>
                <a:srgbClr val="263238"/>
              </a:solidFill>
              <a:latin typeface="Source Sans Pro"/>
              <a:ea typeface="Source Sans Pro"/>
              <a:cs typeface="Source Sans Pro"/>
              <a:sym typeface="Source Sans Pro"/>
            </a:endParaRPr>
          </a:p>
          <a:p>
            <a:pPr marL="457200" lvl="0" indent="-323850" algn="l" rtl="0">
              <a:spcBef>
                <a:spcPts val="0"/>
              </a:spcBef>
              <a:spcAft>
                <a:spcPts val="0"/>
              </a:spcAft>
              <a:buClr>
                <a:srgbClr val="CFD8DC"/>
              </a:buClr>
              <a:buSzPts val="1500"/>
              <a:buFont typeface="Source Sans Pro"/>
              <a:buChar char="◎"/>
            </a:pPr>
            <a:r>
              <a:rPr lang="en" sz="1500">
                <a:solidFill>
                  <a:srgbClr val="263238"/>
                </a:solidFill>
                <a:latin typeface="Source Sans Pro"/>
                <a:ea typeface="Source Sans Pro"/>
                <a:cs typeface="Source Sans Pro"/>
                <a:sym typeface="Source Sans Pro"/>
              </a:rPr>
              <a:t>Why should we be concerned with it?</a:t>
            </a:r>
            <a:endParaRPr sz="1500">
              <a:solidFill>
                <a:srgbClr val="263238"/>
              </a:solidFill>
              <a:latin typeface="Source Sans Pro"/>
              <a:ea typeface="Source Sans Pro"/>
              <a:cs typeface="Source Sans Pro"/>
              <a:sym typeface="Source Sans Pro"/>
            </a:endParaRPr>
          </a:p>
          <a:p>
            <a:pPr marL="914400" lvl="1" indent="-323850" algn="l" rtl="0">
              <a:spcBef>
                <a:spcPts val="0"/>
              </a:spcBef>
              <a:spcAft>
                <a:spcPts val="0"/>
              </a:spcAft>
              <a:buClr>
                <a:srgbClr val="263238"/>
              </a:buClr>
              <a:buSzPts val="1500"/>
              <a:buFont typeface="Source Sans Pro"/>
              <a:buChar char="○"/>
            </a:pPr>
            <a:r>
              <a:rPr lang="en" sz="1500">
                <a:solidFill>
                  <a:srgbClr val="263238"/>
                </a:solidFill>
                <a:latin typeface="Source Sans Pro"/>
                <a:ea typeface="Source Sans Pro"/>
                <a:cs typeface="Source Sans Pro"/>
                <a:sym typeface="Source Sans Pro"/>
              </a:rPr>
              <a:t>Here you really can blind them with Science. Ready to LEAD, a report for CASEL (Collaborative for Academic, Social, and Emotional Learning), found the following: </a:t>
            </a:r>
            <a:endParaRPr sz="1500">
              <a:solidFill>
                <a:srgbClr val="263238"/>
              </a:solidFill>
              <a:latin typeface="Source Sans Pro"/>
              <a:ea typeface="Source Sans Pro"/>
              <a:cs typeface="Source Sans Pro"/>
              <a:sym typeface="Source Sans Pro"/>
            </a:endParaRPr>
          </a:p>
          <a:p>
            <a:pPr marL="1371600" lvl="2" indent="-323850" algn="l" rtl="0">
              <a:spcBef>
                <a:spcPts val="0"/>
              </a:spcBef>
              <a:spcAft>
                <a:spcPts val="0"/>
              </a:spcAft>
              <a:buClr>
                <a:srgbClr val="263238"/>
              </a:buClr>
              <a:buSzPts val="1500"/>
              <a:buFont typeface="Source Sans Pro"/>
              <a:buChar char="◉"/>
            </a:pPr>
            <a:r>
              <a:rPr lang="en" sz="1500">
                <a:solidFill>
                  <a:srgbClr val="263238"/>
                </a:solidFill>
                <a:latin typeface="Source Sans Pro"/>
                <a:ea typeface="Source Sans Pro"/>
                <a:cs typeface="Source Sans Pro"/>
                <a:sym typeface="Source Sans Pro"/>
              </a:rPr>
              <a:t>Protective factor for teens--”helps decrease decreased likelihood of mental health issues and dropping out of high school, and increased probabilities of college attendance and degree attainment” (Ready to LEAD). </a:t>
            </a:r>
            <a:endParaRPr sz="1500">
              <a:solidFill>
                <a:srgbClr val="263238"/>
              </a:solidFill>
              <a:latin typeface="Source Sans Pro"/>
              <a:ea typeface="Source Sans Pro"/>
              <a:cs typeface="Source Sans Pro"/>
              <a:sym typeface="Source Sans Pro"/>
            </a:endParaRPr>
          </a:p>
          <a:p>
            <a:pPr marL="1371600" lvl="2" indent="-323850" algn="l" rtl="0">
              <a:spcBef>
                <a:spcPts val="0"/>
              </a:spcBef>
              <a:spcAft>
                <a:spcPts val="0"/>
              </a:spcAft>
              <a:buClr>
                <a:srgbClr val="263238"/>
              </a:buClr>
              <a:buSzPts val="1500"/>
              <a:buFont typeface="Source Sans Pro"/>
              <a:buChar char="◉"/>
            </a:pPr>
            <a:r>
              <a:rPr lang="en" sz="1500">
                <a:solidFill>
                  <a:srgbClr val="263238"/>
                </a:solidFill>
                <a:latin typeface="Source Sans Pro"/>
                <a:ea typeface="Source Sans Pro"/>
                <a:cs typeface="Source Sans Pro"/>
                <a:sym typeface="Source Sans Pro"/>
              </a:rPr>
              <a:t>Skills that will benefit teens in their future--”Surveys of employers found that they seek the very skills that social and emotional learning programs foster: problem-solving, communication, teamwork, and grit (Sigmar, Hynes, &amp; Hill, 2012).”</a:t>
            </a:r>
            <a:endParaRPr sz="1500">
              <a:solidFill>
                <a:srgbClr val="263238"/>
              </a:solidFill>
              <a:latin typeface="Source Sans Pro"/>
              <a:ea typeface="Source Sans Pro"/>
              <a:cs typeface="Source Sans Pro"/>
              <a:sym typeface="Source Sans Pro"/>
            </a:endParaRPr>
          </a:p>
          <a:p>
            <a:pPr marL="1371600" lvl="2" indent="-323850" algn="l" rtl="0">
              <a:spcBef>
                <a:spcPts val="0"/>
              </a:spcBef>
              <a:spcAft>
                <a:spcPts val="0"/>
              </a:spcAft>
              <a:buClr>
                <a:srgbClr val="263238"/>
              </a:buClr>
              <a:buSzPts val="1500"/>
              <a:buFont typeface="Source Sans Pro"/>
              <a:buChar char="◉"/>
            </a:pPr>
            <a:r>
              <a:rPr lang="en" sz="1500">
                <a:solidFill>
                  <a:srgbClr val="263238"/>
                </a:solidFill>
                <a:latin typeface="Source Sans Pro"/>
                <a:ea typeface="Source Sans Pro"/>
                <a:cs typeface="Source Sans Pro"/>
                <a:sym typeface="Source Sans Pro"/>
              </a:rPr>
              <a:t>The research points to one fact: when schools promote students’ academic,social, and emotional learning, students will possess the basic competencies, work habits, and values for postsecondary education, meaningful careers, and engaged citizenship.” And we’ve already looked at how we fit into the picture of SEL and supporting our teens in learning it.  </a:t>
            </a:r>
            <a:endParaRPr sz="1500">
              <a:solidFill>
                <a:srgbClr val="263238"/>
              </a:solidFill>
              <a:latin typeface="Source Sans Pro"/>
              <a:ea typeface="Source Sans Pro"/>
              <a:cs typeface="Source Sans Pro"/>
              <a:sym typeface="Source Sans Pro"/>
            </a:endParaRPr>
          </a:p>
          <a:p>
            <a:pPr marL="914400" lvl="1" indent="-323850" algn="l" rtl="0">
              <a:spcBef>
                <a:spcPts val="0"/>
              </a:spcBef>
              <a:spcAft>
                <a:spcPts val="0"/>
              </a:spcAft>
              <a:buClr>
                <a:srgbClr val="263238"/>
              </a:buClr>
              <a:buSzPts val="1500"/>
              <a:buFont typeface="Source Sans Pro"/>
              <a:buChar char="○"/>
            </a:pPr>
            <a:r>
              <a:rPr lang="en" sz="1500">
                <a:solidFill>
                  <a:srgbClr val="263238"/>
                </a:solidFill>
                <a:latin typeface="Source Sans Pro"/>
                <a:ea typeface="Source Sans Pro"/>
                <a:cs typeface="Source Sans Pro"/>
                <a:sym typeface="Source Sans Pro"/>
              </a:rPr>
              <a:t>Also a piece of the YALSA competencies, a national standard for library staff (</a:t>
            </a:r>
            <a:r>
              <a:rPr lang="en" sz="1050">
                <a:solidFill>
                  <a:srgbClr val="494949"/>
                </a:solidFill>
              </a:rPr>
              <a:t>Teen Growth and Development, </a:t>
            </a:r>
            <a:r>
              <a:rPr lang="en" sz="1050">
                <a:solidFill>
                  <a:srgbClr val="494949"/>
                </a:solidFill>
                <a:highlight>
                  <a:srgbClr val="FEFEFE"/>
                </a:highlight>
              </a:rPr>
              <a:t>Youth Engagement and Leadership, Interactions with Teens:). </a:t>
            </a:r>
            <a:endParaRPr sz="1050">
              <a:solidFill>
                <a:srgbClr val="494949"/>
              </a:solidFill>
            </a:endParaRPr>
          </a:p>
          <a:p>
            <a:pPr marL="914400" lvl="0" indent="0" algn="l" rtl="0">
              <a:spcBef>
                <a:spcPts val="600"/>
              </a:spcBef>
              <a:spcAft>
                <a:spcPts val="0"/>
              </a:spcAft>
              <a:buNone/>
            </a:pPr>
            <a:endParaRPr sz="1500">
              <a:solidFill>
                <a:srgbClr val="263238"/>
              </a:solidFill>
              <a:latin typeface="Source Sans Pro"/>
              <a:ea typeface="Source Sans Pro"/>
              <a:cs typeface="Source Sans Pro"/>
              <a:sym typeface="Source Sans Pro"/>
            </a:endParaRPr>
          </a:p>
          <a:p>
            <a:pPr marL="914400" lvl="0" indent="0" algn="l" rtl="0">
              <a:spcBef>
                <a:spcPts val="600"/>
              </a:spcBef>
              <a:spcAft>
                <a:spcPts val="0"/>
              </a:spcAft>
              <a:buNone/>
            </a:pPr>
            <a:endParaRPr sz="1500">
              <a:solidFill>
                <a:srgbClr val="263238"/>
              </a:solidFill>
              <a:latin typeface="Source Sans Pro"/>
              <a:ea typeface="Source Sans Pro"/>
              <a:cs typeface="Source Sans Pro"/>
              <a:sym typeface="Source Sans Pro"/>
            </a:endParaRPr>
          </a:p>
          <a:p>
            <a:pPr marL="0" lvl="0" indent="0" algn="l" rtl="0">
              <a:spcBef>
                <a:spcPts val="600"/>
              </a:spcBef>
              <a:spcAft>
                <a:spcPts val="0"/>
              </a:spcAft>
              <a:buNone/>
            </a:pPr>
            <a:endParaRPr sz="1500">
              <a:solidFill>
                <a:srgbClr val="263238"/>
              </a:solidFill>
              <a:latin typeface="Source Sans Pro"/>
              <a:ea typeface="Source Sans Pro"/>
              <a:cs typeface="Source Sans Pro"/>
              <a:sym typeface="Source Sans Pro"/>
            </a:endParaRPr>
          </a:p>
          <a:p>
            <a:pPr marL="0" lvl="0" indent="0" algn="l" rtl="0">
              <a:spcBef>
                <a:spcPts val="600"/>
              </a:spcBef>
              <a:spcAft>
                <a:spcPts val="0"/>
              </a:spcAft>
              <a:buNone/>
            </a:pPr>
            <a:endParaRPr sz="1500">
              <a:solidFill>
                <a:srgbClr val="26323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06291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beb42827b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6beb42827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Becca writes things about LRS study here</a:t>
            </a:r>
            <a:endParaRPr dirty="0"/>
          </a:p>
          <a:p>
            <a:pPr marL="0" lvl="0" indent="0" algn="l" rtl="0">
              <a:spcBef>
                <a:spcPts val="0"/>
              </a:spcBef>
              <a:spcAft>
                <a:spcPts val="0"/>
              </a:spcAft>
              <a:buNone/>
            </a:pPr>
            <a:r>
              <a:rPr lang="en" b="1" dirty="0"/>
              <a:t>-How it came to be - meeting Katie at CAL </a:t>
            </a:r>
            <a:endParaRPr b="1" dirty="0"/>
          </a:p>
          <a:p>
            <a:pPr marL="0" lvl="0" indent="0" algn="l" rtl="0">
              <a:spcBef>
                <a:spcPts val="0"/>
              </a:spcBef>
              <a:spcAft>
                <a:spcPts val="0"/>
              </a:spcAft>
              <a:buNone/>
            </a:pPr>
            <a:r>
              <a:rPr lang="en" dirty="0"/>
              <a:t>	Joanna and I did this presentation at CAL-CON in 2018. Katie Fox, a research analyst with Library Research Service, part of the Colorado State Library focused on research, saw it and reached out to us about doing some research around what we were doing with SEL at PPLD (since, at that point, we were just realizing SEL was happening at the library and hadn’t evaluated our programs to see if we could purposely implement SEL through programs). </a:t>
            </a:r>
            <a:endParaRPr dirty="0"/>
          </a:p>
          <a:p>
            <a:pPr marL="0" lvl="0" indent="0" algn="l" rtl="0">
              <a:spcBef>
                <a:spcPts val="0"/>
              </a:spcBef>
              <a:spcAft>
                <a:spcPts val="0"/>
              </a:spcAft>
              <a:buNone/>
            </a:pPr>
            <a:r>
              <a:rPr lang="en" dirty="0"/>
              <a:t>	This led to a lot of discussions about the all the different programs we saw SEL happening in, which ones we could maybe influence more than others, and finally which ones would let us track patrons over time to see a change. As you all probably know - we don’t always get the same patrons at programs week to week, so studying someone’s progress over time can be tricky. Through all these discussions, we identified that our Teen Summer Volunteer Program may be the best option since we would have consistent teens over a set period of time, and more importantly - the ability to get parental sign-offs on it all. </a:t>
            </a:r>
            <a:endParaRPr dirty="0"/>
          </a:p>
          <a:p>
            <a:pPr marL="0" lvl="0" indent="0" algn="l" rtl="0">
              <a:spcBef>
                <a:spcPts val="0"/>
              </a:spcBef>
              <a:spcAft>
                <a:spcPts val="0"/>
              </a:spcAft>
              <a:buNone/>
            </a:pPr>
            <a:r>
              <a:rPr lang="en" b="1" dirty="0"/>
              <a:t>-Process and structure of the study</a:t>
            </a:r>
            <a:endParaRPr b="1" dirty="0"/>
          </a:p>
          <a:p>
            <a:pPr marL="0" lvl="0" indent="0" algn="l" rtl="0">
              <a:spcBef>
                <a:spcPts val="0"/>
              </a:spcBef>
              <a:spcAft>
                <a:spcPts val="0"/>
              </a:spcAft>
              <a:buNone/>
            </a:pPr>
            <a:r>
              <a:rPr lang="en" dirty="0"/>
              <a:t>	Had five out of 14 libraries participate as pilot libraries. Pilot libraries had their volunteers take a training curriculum throughout June and July designed to help improve their SEL skills and Job Skills, including things like Self-Management, Initiative, Professionalism, etc. We assessed if this training was working two ways - we had all the pilot group teens take a pre, mid, and post assessment about how they rated themselves, and then we had staff observe a sample of the pilot group twice in the summer to see if our observations lined up with their self assessments. The control groups at the other libraires took the pre and post assessments so we could see if just the experience of being a volunteer had an impact on them, or if the training curriculum was what made a bigger impact. </a:t>
            </a:r>
            <a:endParaRPr dirty="0"/>
          </a:p>
          <a:p>
            <a:pPr marL="0" lvl="0" indent="0" algn="l" rtl="0">
              <a:spcBef>
                <a:spcPts val="0"/>
              </a:spcBef>
              <a:spcAft>
                <a:spcPts val="0"/>
              </a:spcAft>
              <a:buNone/>
            </a:pPr>
            <a:r>
              <a:rPr lang="en" dirty="0"/>
              <a:t>This also was to solve some other problems with our volunteers - not having enough to do, inconsistent experiences, etc. </a:t>
            </a:r>
            <a:endParaRPr dirty="0"/>
          </a:p>
          <a:p>
            <a:pPr marL="0" lvl="0" indent="0" algn="l" rtl="0">
              <a:spcBef>
                <a:spcPts val="0"/>
              </a:spcBef>
              <a:spcAft>
                <a:spcPts val="0"/>
              </a:spcAft>
              <a:buNone/>
            </a:pPr>
            <a:r>
              <a:rPr lang="en" b="1" dirty="0"/>
              <a:t>- how it relates back to SEL - what are we learning about how the volunteer experience affected their SEL?</a:t>
            </a:r>
            <a:endParaRPr b="1" dirty="0"/>
          </a:p>
          <a:p>
            <a:pPr marL="0" lvl="0" indent="0" algn="l" rtl="0">
              <a:spcBef>
                <a:spcPts val="0"/>
              </a:spcBef>
              <a:spcAft>
                <a:spcPts val="0"/>
              </a:spcAft>
              <a:buNone/>
            </a:pPr>
            <a:r>
              <a:rPr lang="en" dirty="0"/>
              <a:t>So, while a lot of what we focused in the training curriculum was on job skills, a lot of them were things that fall under SEL - Communication, self-management, and problem solving skills were all what we were looking for improvements on. We are coding that data right now, so unfortunately we have no results to share, but ultimately, what we would like to do is provide the curriculum and process to other libraries to use if we get data back that shows this is a way to develop SEL in teens at a library. </a:t>
            </a:r>
            <a:endParaRPr dirty="0"/>
          </a:p>
        </p:txBody>
      </p:sp>
    </p:spTree>
    <p:extLst>
      <p:ext uri="{BB962C8B-B14F-4D97-AF65-F5344CB8AC3E}">
        <p14:creationId xmlns:p14="http://schemas.microsoft.com/office/powerpoint/2010/main" val="3015904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1662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228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ed75ccf_0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83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e6d19ed48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e6d19ed4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Becca: We’re hoping this will be a crash course in the concepts of Social/Emotional Learning and you’ll leave here feeling good about incorporating SEL in your programs/services. I hope you’ll leave confident in the basics of SEL and with a few ideas of how to implement it at your library and with your patrons. </a:t>
            </a:r>
            <a:endParaRPr strike="sngStrike"/>
          </a:p>
        </p:txBody>
      </p:sp>
    </p:spTree>
    <p:extLst>
      <p:ext uri="{BB962C8B-B14F-4D97-AF65-F5344CB8AC3E}">
        <p14:creationId xmlns:p14="http://schemas.microsoft.com/office/powerpoint/2010/main" val="253512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333333"/>
                </a:solidFill>
                <a:highlight>
                  <a:srgbClr val="FFFFFF"/>
                </a:highlight>
                <a:latin typeface="Trebuchet MS"/>
                <a:ea typeface="Trebuchet MS"/>
                <a:cs typeface="Trebuchet MS"/>
                <a:sym typeface="Trebuchet MS"/>
              </a:rPr>
              <a:t>Joanna: </a:t>
            </a:r>
            <a:endParaRPr sz="1400">
              <a:solidFill>
                <a:srgbClr val="333333"/>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 sz="1200">
                <a:solidFill>
                  <a:srgbClr val="333333"/>
                </a:solidFill>
                <a:highlight>
                  <a:srgbClr val="FFFFFF"/>
                </a:highlight>
                <a:latin typeface="Trebuchet MS"/>
                <a:ea typeface="Trebuchet MS"/>
                <a:cs typeface="Trebuchet MS"/>
                <a:sym typeface="Trebuchet MS"/>
              </a:rPr>
              <a:t>Social and Emotional learning is made up of five components. This is from the Ready to Lead report by the Collaborative for Academic, Social &amp; Emotional Learning. </a:t>
            </a:r>
            <a:endParaRPr sz="1200">
              <a:solidFill>
                <a:srgbClr val="333333"/>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endParaRPr sz="1200">
              <a:solidFill>
                <a:srgbClr val="333333"/>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 sz="1200">
                <a:solidFill>
                  <a:srgbClr val="333333"/>
                </a:solidFill>
                <a:highlight>
                  <a:srgbClr val="FFFFFF"/>
                </a:highlight>
                <a:latin typeface="Trebuchet MS"/>
                <a:ea typeface="Trebuchet MS"/>
                <a:cs typeface="Trebuchet MS"/>
                <a:sym typeface="Trebuchet MS"/>
              </a:rPr>
              <a:t>• Self-Awareness: Knowing what we are feeling in the moment; having a realistic assessment of our own abilities and a well-grounded sense of self-confidence. </a:t>
            </a:r>
            <a:endParaRPr sz="1200">
              <a:solidFill>
                <a:srgbClr val="333333"/>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endParaRPr sz="1200">
              <a:solidFill>
                <a:srgbClr val="333333"/>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 sz="1200">
                <a:solidFill>
                  <a:srgbClr val="333333"/>
                </a:solidFill>
                <a:highlight>
                  <a:srgbClr val="FFFFFF"/>
                </a:highlight>
                <a:latin typeface="Trebuchet MS"/>
                <a:ea typeface="Trebuchet MS"/>
                <a:cs typeface="Trebuchet MS"/>
                <a:sym typeface="Trebuchet MS"/>
              </a:rPr>
              <a:t>• Social Awareness: Understanding what others are feeling; being able to take their perspective; appreciating and interacting positively with diverse groups. </a:t>
            </a:r>
            <a:endParaRPr sz="1200">
              <a:solidFill>
                <a:srgbClr val="333333"/>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endParaRPr sz="1200">
              <a:solidFill>
                <a:srgbClr val="333333"/>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 sz="1200">
                <a:solidFill>
                  <a:srgbClr val="333333"/>
                </a:solidFill>
                <a:highlight>
                  <a:srgbClr val="FFFFFF"/>
                </a:highlight>
                <a:latin typeface="Trebuchet MS"/>
                <a:ea typeface="Trebuchet MS"/>
                <a:cs typeface="Trebuchet MS"/>
                <a:sym typeface="Trebuchet MS"/>
              </a:rPr>
              <a:t>• Self-Management: Handling our emotions so they facilitate rather than interfere with the task at hand; being conscientious and delaying gratification to pursue goals; persevering in the face of setbacks and frustrations. </a:t>
            </a:r>
            <a:endParaRPr sz="1200">
              <a:solidFill>
                <a:srgbClr val="333333"/>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endParaRPr sz="1200">
              <a:solidFill>
                <a:srgbClr val="333333"/>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 sz="1200">
                <a:solidFill>
                  <a:srgbClr val="333333"/>
                </a:solidFill>
                <a:highlight>
                  <a:srgbClr val="FFFFFF"/>
                </a:highlight>
                <a:latin typeface="Trebuchet MS"/>
                <a:ea typeface="Trebuchet MS"/>
                <a:cs typeface="Trebuchet MS"/>
                <a:sym typeface="Trebuchet MS"/>
              </a:rPr>
              <a:t>• Relationship Skills: Handling emotions in relationships effectively; establishing and maintaining healthy and rewarding relationships based on cooperation, resistance to inappropriate social pressure, negotiating solutions to conflict, and seeking help when needed. </a:t>
            </a:r>
            <a:endParaRPr sz="1200">
              <a:solidFill>
                <a:srgbClr val="333333"/>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endParaRPr sz="1200">
              <a:solidFill>
                <a:srgbClr val="333333"/>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 sz="1200">
                <a:solidFill>
                  <a:srgbClr val="333333"/>
                </a:solidFill>
                <a:highlight>
                  <a:srgbClr val="FFFFFF"/>
                </a:highlight>
                <a:latin typeface="Trebuchet MS"/>
                <a:ea typeface="Trebuchet MS"/>
                <a:cs typeface="Trebuchet MS"/>
                <a:sym typeface="Trebuchet MS"/>
              </a:rPr>
              <a:t>• Responsible Decision Making: Making decisions based on an accurate consideration of all relevant factors and the likely consequences of alternative courses of action, respecting others, and taking responsibility for one’s decisions.</a:t>
            </a:r>
            <a:endParaRPr sz="1200">
              <a:solidFill>
                <a:srgbClr val="333333"/>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endParaRPr sz="1200">
              <a:solidFill>
                <a:srgbClr val="333333"/>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r>
              <a:rPr lang="en" sz="1200">
                <a:solidFill>
                  <a:srgbClr val="333333"/>
                </a:solidFill>
                <a:highlight>
                  <a:srgbClr val="FFFFFF"/>
                </a:highlight>
                <a:latin typeface="Trebuchet MS"/>
                <a:ea typeface="Trebuchet MS"/>
                <a:cs typeface="Trebuchet MS"/>
                <a:sym typeface="Trebuchet MS"/>
              </a:rPr>
              <a:t>Let’s see that in action with some programs. </a:t>
            </a:r>
            <a:endParaRPr sz="1200">
              <a:solidFill>
                <a:srgbClr val="333333"/>
              </a:solidFill>
              <a:highlight>
                <a:srgbClr val="FFFFFF"/>
              </a:highlight>
              <a:latin typeface="Trebuchet MS"/>
              <a:ea typeface="Trebuchet MS"/>
              <a:cs typeface="Trebuchet MS"/>
              <a:sym typeface="Trebuchet MS"/>
            </a:endParaRPr>
          </a:p>
        </p:txBody>
      </p:sp>
    </p:spTree>
    <p:extLst>
      <p:ext uri="{BB962C8B-B14F-4D97-AF65-F5344CB8AC3E}">
        <p14:creationId xmlns:p14="http://schemas.microsoft.com/office/powerpoint/2010/main" val="67587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07528742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0752874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Joanna:   Video gaming is a great way for teens to get to know each other and make friends. Basically, teens compete once a month at First Friday Gaming. </a:t>
            </a:r>
            <a:endParaRPr sz="1400"/>
          </a:p>
          <a:p>
            <a:pPr marL="0" lvl="0" indent="0" algn="l" rtl="0">
              <a:spcBef>
                <a:spcPts val="0"/>
              </a:spcBef>
              <a:spcAft>
                <a:spcPts val="0"/>
              </a:spcAft>
              <a:buNone/>
            </a:pPr>
            <a:r>
              <a:rPr lang="en" sz="1400"/>
              <a:t>Few things they get to practice for Social and Emotional Learning</a:t>
            </a:r>
            <a:endParaRPr sz="1400"/>
          </a:p>
          <a:p>
            <a:pPr marL="457200" lvl="0" indent="-317500" algn="l" rtl="0">
              <a:spcBef>
                <a:spcPts val="0"/>
              </a:spcBef>
              <a:spcAft>
                <a:spcPts val="0"/>
              </a:spcAft>
              <a:buSzPts val="1400"/>
              <a:buChar char="●"/>
            </a:pPr>
            <a:r>
              <a:rPr lang="en" sz="1400"/>
              <a:t>Relationship skills - they negotiated the rules that we play by. This is so helpful because they really talk through all the expectations and why pausing should not be allowed. Who knows why?</a:t>
            </a:r>
            <a:endParaRPr sz="1400"/>
          </a:p>
          <a:p>
            <a:pPr marL="457200" lvl="0" indent="-317500" algn="l" rtl="0">
              <a:spcBef>
                <a:spcPts val="0"/>
              </a:spcBef>
              <a:spcAft>
                <a:spcPts val="0"/>
              </a:spcAft>
              <a:buSzPts val="1400"/>
              <a:buChar char="●"/>
            </a:pPr>
            <a:r>
              <a:rPr lang="en" sz="1400"/>
              <a:t>Self-management - teens have to learn to be okay with not winning. A few years ago, we had a teen who really hated to lose. His behavior was inappropriate for the space - he threw a game controller once (it was his) and would yell -- not at anyone in particular, but it didn’t make the winner feel like winning! He learned how to manage his emotions so he could continue to play. He had help!</a:t>
            </a:r>
            <a:endParaRPr sz="1400"/>
          </a:p>
          <a:p>
            <a:pPr marL="457200" lvl="0" indent="-317500" algn="l" rtl="0">
              <a:spcBef>
                <a:spcPts val="0"/>
              </a:spcBef>
              <a:spcAft>
                <a:spcPts val="0"/>
              </a:spcAft>
              <a:buSzPts val="1400"/>
              <a:buChar char="●"/>
            </a:pPr>
            <a:r>
              <a:rPr lang="en" sz="1400"/>
              <a:t>Social Awareness - this is when one can take the perspective of others’ into account. Teens helped the poor loser and each other have fun and learn more. </a:t>
            </a:r>
            <a:endParaRPr sz="1400"/>
          </a:p>
        </p:txBody>
      </p:sp>
    </p:spTree>
    <p:extLst>
      <p:ext uri="{BB962C8B-B14F-4D97-AF65-F5344CB8AC3E}">
        <p14:creationId xmlns:p14="http://schemas.microsoft.com/office/powerpoint/2010/main" val="356329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a7b2f37b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a7b2f37b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--Define risk/protective factors and explain their role and place in prevention science. </a:t>
            </a:r>
            <a:endParaRPr/>
          </a:p>
          <a:p>
            <a:pPr marL="0" lvl="0" indent="0" algn="l" rtl="0">
              <a:spcBef>
                <a:spcPts val="0"/>
              </a:spcBef>
              <a:spcAft>
                <a:spcPts val="0"/>
              </a:spcAft>
              <a:buNone/>
            </a:pPr>
            <a:r>
              <a:rPr lang="en"/>
              <a:t>--Show how SEL is protective factor, can buffer teens against risk factors--</a:t>
            </a:r>
            <a:endParaRPr/>
          </a:p>
          <a:p>
            <a:pPr marL="0" lvl="0" indent="0" algn="l" rtl="0">
              <a:spcBef>
                <a:spcPts val="0"/>
              </a:spcBef>
              <a:spcAft>
                <a:spcPts val="0"/>
              </a:spcAft>
              <a:buNone/>
            </a:pPr>
            <a:r>
              <a:rPr lang="en"/>
              <a:t>--PYD/Social Development theory are two ways of teaching SE Intelligence to teens outside of curriculum based programs they are getting in schools. Can be a lenses that we approach our whole programs through. </a:t>
            </a:r>
            <a:endParaRPr/>
          </a:p>
          <a:p>
            <a:pPr marL="0" lvl="0" indent="0" algn="l" rtl="0">
              <a:spcBef>
                <a:spcPts val="0"/>
              </a:spcBef>
              <a:spcAft>
                <a:spcPts val="0"/>
              </a:spcAft>
              <a:buNone/>
            </a:pPr>
            <a:endParaRPr/>
          </a:p>
          <a:p>
            <a:pPr marL="0" lvl="0" indent="0" algn="l" rtl="0">
              <a:spcBef>
                <a:spcPts val="0"/>
              </a:spcBef>
              <a:spcAft>
                <a:spcPts val="0"/>
              </a:spcAft>
              <a:buNone/>
            </a:pPr>
            <a:r>
              <a:rPr lang="en"/>
              <a:t>Becca: To answer that question..we’re going to delve a bit into prevention science. Prevention science is mostly used in the public health community, but I argue that we have a lot of over lap in our goals (happy and healthy teens), and we can learn a lot from them. They have spent a lot of time looking at the elements in a young person’s environment that increase the likelihood of them engaging in health compromising behaviors (otherwise known as risk factors). </a:t>
            </a:r>
            <a:endParaRPr/>
          </a:p>
        </p:txBody>
      </p:sp>
    </p:spTree>
    <p:extLst>
      <p:ext uri="{BB962C8B-B14F-4D97-AF65-F5344CB8AC3E}">
        <p14:creationId xmlns:p14="http://schemas.microsoft.com/office/powerpoint/2010/main" val="39685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a7b2f37b0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a7b2f37b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Here is a chart of them divided into the domains they occur in (spread out through Community, School, Family, Peer/Individual). These chart comes from the Communities That Care program, if you want to look at it more yourself. Now, on the flip side of protective factors there are Protective Factors. These elements in a youth’s life</a:t>
            </a:r>
            <a:r>
              <a:rPr lang="en" sz="1000" dirty="0">
                <a:solidFill>
                  <a:srgbClr val="333333"/>
                </a:solidFill>
                <a:highlight>
                  <a:srgbClr val="FFFFFF"/>
                </a:highlight>
              </a:rPr>
              <a:t> buffer against risk in otherwise adverse circumstances by either reducing the impact of risk, or changing the way a child or young person responds to it. The science behind these factors could be their own presentation, but unfortunately we don’t have time to talk about them in depth. So why is this tangent into prevention science relevant? Social/Emotional learning are protective factors for youth. It gives them the tools and resources to dealw ith the crap this world is throwing at them. And as you can see on this chart, there are waaaaay more risk factors than protective factors. And some factors we have no influence over, so promoting the ones we can influence is important.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SE Intelligence is a HUGE protective for teens as they navigate adolescent and adulthood. It can help protect them against the risk factors they will encounter.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Current studies from schools with evidence-based SEL programs show a host of protective benefits--fewer students reporting anxiety, greater motivation to learn, improved relationships with peers, as well as fewer delinquent acts, conduct referrals, and reduced emotional distress, including fewer reports of student depression, anxiety, stress, and social withdrawal (Sklad, Diekstra, Ritter, Ben, &amp; Grav-</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esteijn, 2012; Wigelsworth, Qualter, &amp; Humphrey, 2017).</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IN ADDITION, SEL is a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-Teachable skill</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-Truly ‘soft’ job-skills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-Will benefit teens for the rest of their lives--whether they go into the job force or not.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https://www.communitiesthatcare.org.au/how-it-works/risk-and-protective-factors</a:t>
            </a:r>
            <a:endParaRPr dirty="0">
              <a:solidFill>
                <a:schemeClr val="dk1"/>
              </a:solidFill>
            </a:endParaRPr>
          </a:p>
        </p:txBody>
      </p:sp>
    </p:spTree>
    <p:extLst>
      <p:ext uri="{BB962C8B-B14F-4D97-AF65-F5344CB8AC3E}">
        <p14:creationId xmlns:p14="http://schemas.microsoft.com/office/powerpoint/2010/main" val="913896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e56c1a052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e56c1a05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You may be asking yourself--this is well and good for schools to implement through curriculum. But I’m not a school, how do I fit into this?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We are not necessarily able to implement these evidence-based programs, HOWEVER, we can provide our teens with continued opportunities to develop those Social/Emotional skills while outside of school, as well as building a structure that supports those skills into our programming.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We can work in partnership with schools and parents to help decrease risky behavior through helping teens learn these skills.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457200" lvl="0" indent="-304800" algn="l" rtl="0">
              <a:lnSpc>
                <a:spcPct val="115000"/>
              </a:lnSpc>
              <a:spcBef>
                <a:spcPts val="600"/>
              </a:spcBef>
              <a:spcAft>
                <a:spcPts val="0"/>
              </a:spcAft>
              <a:buClr>
                <a:srgbClr val="333333"/>
              </a:buClr>
              <a:buSzPts val="1200"/>
              <a:buFont typeface="Times New Roman"/>
              <a:buChar char="◎"/>
            </a:pPr>
            <a:r>
              <a:rPr lang="en" sz="1200">
                <a:solidFill>
                  <a:srgbClr val="333333"/>
                </a:solidFill>
                <a:highlight>
                  <a:srgbClr val="FEF1D2"/>
                </a:highlight>
                <a:latin typeface="Times New Roman"/>
                <a:ea typeface="Times New Roman"/>
                <a:cs typeface="Times New Roman"/>
                <a:sym typeface="Times New Roman"/>
              </a:rPr>
              <a:t>Depaoli, J. L., Atwell, M. N., &amp; Bridgeland, J. (n.d.). </a:t>
            </a:r>
            <a:r>
              <a:rPr lang="en" sz="1200" i="1">
                <a:solidFill>
                  <a:srgbClr val="333333"/>
                </a:solidFill>
                <a:highlight>
                  <a:srgbClr val="FEF1D2"/>
                </a:highlight>
                <a:latin typeface="Times New Roman"/>
                <a:ea typeface="Times New Roman"/>
                <a:cs typeface="Times New Roman"/>
                <a:sym typeface="Times New Roman"/>
              </a:rPr>
              <a:t>Ready to Lead: A National Principal Survey on How Social and Emotional Learning Can Prepare Children and Transform Schools</a:t>
            </a:r>
            <a:r>
              <a:rPr lang="en" sz="1200">
                <a:solidFill>
                  <a:srgbClr val="333333"/>
                </a:solidFill>
                <a:highlight>
                  <a:srgbClr val="FEF1D2"/>
                </a:highlight>
                <a:latin typeface="Times New Roman"/>
                <a:ea typeface="Times New Roman"/>
                <a:cs typeface="Times New Roman"/>
                <a:sym typeface="Times New Roman"/>
              </a:rPr>
              <a:t> (Rep.).</a:t>
            </a:r>
            <a:endParaRPr sz="1200">
              <a:solidFill>
                <a:srgbClr val="333333"/>
              </a:solidFill>
              <a:highlight>
                <a:srgbClr val="FEF1D2"/>
              </a:highlight>
              <a:latin typeface="Times New Roman"/>
              <a:ea typeface="Times New Roman"/>
              <a:cs typeface="Times New Roman"/>
              <a:sym typeface="Times New Roman"/>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14323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174ffdf0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174ffdf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34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360350"/>
            <a:ext cx="5807400" cy="1546500"/>
          </a:xfrm>
          <a:prstGeom prst="rect">
            <a:avLst/>
          </a:prstGeom>
        </p:spPr>
        <p:txBody>
          <a:bodyPr spcFirstLastPara="1" wrap="square" lIns="91425" tIns="91425" rIns="91425" bIns="91425" anchor="t" anchorCtr="0">
            <a:noAutofit/>
          </a:bodyPr>
          <a:lstStyle>
            <a:lvl1pPr lvl="0">
              <a:spcBef>
                <a:spcPts val="0"/>
              </a:spcBef>
              <a:spcAft>
                <a:spcPts val="0"/>
              </a:spcAft>
              <a:buClr>
                <a:srgbClr val="0091EA"/>
              </a:buClr>
              <a:buSzPts val="6000"/>
              <a:buNone/>
              <a:defRPr sz="6000" b="1">
                <a:solidFill>
                  <a:srgbClr val="0091EA"/>
                </a:solidFill>
              </a:defRPr>
            </a:lvl1pPr>
            <a:lvl2pPr lvl="1">
              <a:spcBef>
                <a:spcPts val="0"/>
              </a:spcBef>
              <a:spcAft>
                <a:spcPts val="0"/>
              </a:spcAft>
              <a:buClr>
                <a:srgbClr val="0091EA"/>
              </a:buClr>
              <a:buSzPts val="6000"/>
              <a:buNone/>
              <a:defRPr sz="6000" b="1">
                <a:solidFill>
                  <a:srgbClr val="0091EA"/>
                </a:solidFill>
              </a:defRPr>
            </a:lvl2pPr>
            <a:lvl3pPr lvl="2">
              <a:spcBef>
                <a:spcPts val="0"/>
              </a:spcBef>
              <a:spcAft>
                <a:spcPts val="0"/>
              </a:spcAft>
              <a:buClr>
                <a:srgbClr val="0091EA"/>
              </a:buClr>
              <a:buSzPts val="6000"/>
              <a:buNone/>
              <a:defRPr sz="6000" b="1">
                <a:solidFill>
                  <a:srgbClr val="0091EA"/>
                </a:solidFill>
              </a:defRPr>
            </a:lvl3pPr>
            <a:lvl4pPr lvl="3">
              <a:spcBef>
                <a:spcPts val="0"/>
              </a:spcBef>
              <a:spcAft>
                <a:spcPts val="0"/>
              </a:spcAft>
              <a:buClr>
                <a:srgbClr val="0091EA"/>
              </a:buClr>
              <a:buSzPts val="6000"/>
              <a:buNone/>
              <a:defRPr sz="6000" b="1">
                <a:solidFill>
                  <a:srgbClr val="0091EA"/>
                </a:solidFill>
              </a:defRPr>
            </a:lvl4pPr>
            <a:lvl5pPr lvl="4">
              <a:spcBef>
                <a:spcPts val="0"/>
              </a:spcBef>
              <a:spcAft>
                <a:spcPts val="0"/>
              </a:spcAft>
              <a:buClr>
                <a:srgbClr val="0091EA"/>
              </a:buClr>
              <a:buSzPts val="6000"/>
              <a:buNone/>
              <a:defRPr sz="6000" b="1">
                <a:solidFill>
                  <a:srgbClr val="0091EA"/>
                </a:solidFill>
              </a:defRPr>
            </a:lvl5pPr>
            <a:lvl6pPr lvl="5">
              <a:spcBef>
                <a:spcPts val="0"/>
              </a:spcBef>
              <a:spcAft>
                <a:spcPts val="0"/>
              </a:spcAft>
              <a:buClr>
                <a:srgbClr val="0091EA"/>
              </a:buClr>
              <a:buSzPts val="6000"/>
              <a:buNone/>
              <a:defRPr sz="6000" b="1">
                <a:solidFill>
                  <a:srgbClr val="0091EA"/>
                </a:solidFill>
              </a:defRPr>
            </a:lvl6pPr>
            <a:lvl7pPr lvl="6">
              <a:spcBef>
                <a:spcPts val="0"/>
              </a:spcBef>
              <a:spcAft>
                <a:spcPts val="0"/>
              </a:spcAft>
              <a:buClr>
                <a:srgbClr val="0091EA"/>
              </a:buClr>
              <a:buSzPts val="6000"/>
              <a:buNone/>
              <a:defRPr sz="6000" b="1">
                <a:solidFill>
                  <a:srgbClr val="0091EA"/>
                </a:solidFill>
              </a:defRPr>
            </a:lvl7pPr>
            <a:lvl8pPr lvl="7">
              <a:spcBef>
                <a:spcPts val="0"/>
              </a:spcBef>
              <a:spcAft>
                <a:spcPts val="0"/>
              </a:spcAft>
              <a:buClr>
                <a:srgbClr val="0091EA"/>
              </a:buClr>
              <a:buSzPts val="6000"/>
              <a:buNone/>
              <a:defRPr sz="6000" b="1">
                <a:solidFill>
                  <a:srgbClr val="0091EA"/>
                </a:solidFill>
              </a:defRPr>
            </a:lvl8pPr>
            <a:lvl9pPr lvl="8">
              <a:spcBef>
                <a:spcPts val="0"/>
              </a:spcBef>
              <a:spcAft>
                <a:spcPts val="0"/>
              </a:spcAft>
              <a:buClr>
                <a:srgbClr val="0091EA"/>
              </a:buClr>
              <a:buSzPts val="6000"/>
              <a:buNone/>
              <a:defRPr sz="6000" b="1">
                <a:solidFill>
                  <a:srgbClr val="0091EA"/>
                </a:solidFill>
              </a:defRPr>
            </a:lvl9pPr>
          </a:lstStyle>
          <a:p>
            <a:endParaRPr/>
          </a:p>
        </p:txBody>
      </p:sp>
      <p:sp>
        <p:nvSpPr>
          <p:cNvPr id="11" name="Google Shape;11;p2"/>
          <p:cNvSpPr/>
          <p:nvPr/>
        </p:nvSpPr>
        <p:spPr>
          <a:xfrm>
            <a:off x="6897625" y="6199950"/>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454375" y="5638800"/>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27727" y="4597554"/>
            <a:ext cx="75900" cy="75900"/>
          </a:xfrm>
          <a:prstGeom prst="ellipse">
            <a:avLst/>
          </a:prstGeom>
          <a:solidFill>
            <a:srgbClr val="00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677050" y="6577875"/>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72225" y="633400"/>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9635" y="3373479"/>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1843" y="791518"/>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26322" y="1339872"/>
            <a:ext cx="253800" cy="253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04500" y="4963100"/>
            <a:ext cx="1902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03950" y="5654657"/>
            <a:ext cx="1902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96310" y="1990890"/>
            <a:ext cx="75900" cy="75900"/>
          </a:xfrm>
          <a:prstGeom prst="ellipse">
            <a:avLst/>
          </a:prstGeom>
          <a:solidFill>
            <a:srgbClr val="00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738050" y="271322"/>
            <a:ext cx="253800" cy="253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71659" y="2504485"/>
            <a:ext cx="75900" cy="75900"/>
          </a:xfrm>
          <a:prstGeom prst="ellipse">
            <a:avLst/>
          </a:prstGeom>
          <a:solidFill>
            <a:srgbClr val="00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271584" y="474825"/>
            <a:ext cx="75900" cy="75900"/>
          </a:xfrm>
          <a:prstGeom prst="ellipse">
            <a:avLst/>
          </a:prstGeom>
          <a:solidFill>
            <a:srgbClr val="00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729213" y="6127438"/>
            <a:ext cx="253800" cy="2541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pattern">
  <p:cSld name="BLANK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1"/>
          <p:cNvSpPr/>
          <p:nvPr/>
        </p:nvSpPr>
        <p:spPr>
          <a:xfrm>
            <a:off x="-26550" y="-19800"/>
            <a:ext cx="9197100" cy="6897600"/>
          </a:xfrm>
          <a:prstGeom prst="rect">
            <a:avLst/>
          </a:prstGeom>
          <a:solidFill>
            <a:srgbClr val="CFD8DC">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546025" y="2034925"/>
            <a:ext cx="5832600" cy="15465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1"/>
            </a:lvl1pPr>
            <a:lvl2pPr lvl="1" rtl="0">
              <a:spcBef>
                <a:spcPts val="0"/>
              </a:spcBef>
              <a:spcAft>
                <a:spcPts val="0"/>
              </a:spcAft>
              <a:buSzPts val="4800"/>
              <a:buNone/>
              <a:defRPr sz="4800" b="1"/>
            </a:lvl2pPr>
            <a:lvl3pPr lvl="2" rtl="0">
              <a:spcBef>
                <a:spcPts val="0"/>
              </a:spcBef>
              <a:spcAft>
                <a:spcPts val="0"/>
              </a:spcAft>
              <a:buSzPts val="4800"/>
              <a:buNone/>
              <a:defRPr sz="4800" b="1"/>
            </a:lvl3pPr>
            <a:lvl4pPr lvl="3" rtl="0">
              <a:spcBef>
                <a:spcPts val="0"/>
              </a:spcBef>
              <a:spcAft>
                <a:spcPts val="0"/>
              </a:spcAft>
              <a:buSzPts val="4800"/>
              <a:buNone/>
              <a:defRPr sz="4800" b="1"/>
            </a:lvl4pPr>
            <a:lvl5pPr lvl="4" rtl="0">
              <a:spcBef>
                <a:spcPts val="0"/>
              </a:spcBef>
              <a:spcAft>
                <a:spcPts val="0"/>
              </a:spcAft>
              <a:buSzPts val="4800"/>
              <a:buNone/>
              <a:defRPr sz="4800" b="1"/>
            </a:lvl5pPr>
            <a:lvl6pPr lvl="5" rtl="0">
              <a:spcBef>
                <a:spcPts val="0"/>
              </a:spcBef>
              <a:spcAft>
                <a:spcPts val="0"/>
              </a:spcAft>
              <a:buSzPts val="4800"/>
              <a:buNone/>
              <a:defRPr sz="4800" b="1"/>
            </a:lvl6pPr>
            <a:lvl7pPr lvl="6" rtl="0">
              <a:spcBef>
                <a:spcPts val="0"/>
              </a:spcBef>
              <a:spcAft>
                <a:spcPts val="0"/>
              </a:spcAft>
              <a:buSzPts val="4800"/>
              <a:buNone/>
              <a:defRPr sz="4800" b="1"/>
            </a:lvl7pPr>
            <a:lvl8pPr lvl="7" rtl="0">
              <a:spcBef>
                <a:spcPts val="0"/>
              </a:spcBef>
              <a:spcAft>
                <a:spcPts val="0"/>
              </a:spcAft>
              <a:buSzPts val="4800"/>
              <a:buNone/>
              <a:defRPr sz="4800" b="1"/>
            </a:lvl8pPr>
            <a:lvl9pPr lvl="8" rtl="0">
              <a:spcBef>
                <a:spcPts val="0"/>
              </a:spcBef>
              <a:spcAft>
                <a:spcPts val="0"/>
              </a:spcAft>
              <a:buSzPts val="4800"/>
              <a:buNone/>
              <a:defRPr sz="4800" b="1"/>
            </a:lvl9pPr>
          </a:lstStyle>
          <a:p>
            <a:endParaRPr/>
          </a:p>
        </p:txBody>
      </p:sp>
      <p:sp>
        <p:nvSpPr>
          <p:cNvPr id="28" name="Google Shape;28;p3"/>
          <p:cNvSpPr txBox="1">
            <a:spLocks noGrp="1"/>
          </p:cNvSpPr>
          <p:nvPr>
            <p:ph type="subTitle" idx="1"/>
          </p:nvPr>
        </p:nvSpPr>
        <p:spPr>
          <a:xfrm>
            <a:off x="1546025" y="3710548"/>
            <a:ext cx="58326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07D8B"/>
              </a:buClr>
              <a:buSzPts val="3000"/>
              <a:buNone/>
              <a:defRPr>
                <a:solidFill>
                  <a:srgbClr val="607D8B"/>
                </a:solidFill>
              </a:defRPr>
            </a:lvl1pPr>
            <a:lvl2pPr lvl="1" rtl="0">
              <a:spcBef>
                <a:spcPts val="0"/>
              </a:spcBef>
              <a:spcAft>
                <a:spcPts val="0"/>
              </a:spcAft>
              <a:buClr>
                <a:srgbClr val="607D8B"/>
              </a:buClr>
              <a:buSzPts val="3000"/>
              <a:buNone/>
              <a:defRPr sz="3000">
                <a:solidFill>
                  <a:srgbClr val="607D8B"/>
                </a:solidFill>
              </a:defRPr>
            </a:lvl2pPr>
            <a:lvl3pPr lvl="2" rtl="0">
              <a:spcBef>
                <a:spcPts val="0"/>
              </a:spcBef>
              <a:spcAft>
                <a:spcPts val="0"/>
              </a:spcAft>
              <a:buClr>
                <a:srgbClr val="607D8B"/>
              </a:buClr>
              <a:buSzPts val="3000"/>
              <a:buNone/>
              <a:defRPr sz="3000">
                <a:solidFill>
                  <a:srgbClr val="607D8B"/>
                </a:solidFill>
              </a:defRPr>
            </a:lvl3pPr>
            <a:lvl4pPr lvl="3" rtl="0">
              <a:spcBef>
                <a:spcPts val="0"/>
              </a:spcBef>
              <a:spcAft>
                <a:spcPts val="0"/>
              </a:spcAft>
              <a:buClr>
                <a:srgbClr val="607D8B"/>
              </a:buClr>
              <a:buSzPts val="3000"/>
              <a:buNone/>
              <a:defRPr sz="3000">
                <a:solidFill>
                  <a:srgbClr val="607D8B"/>
                </a:solidFill>
              </a:defRPr>
            </a:lvl4pPr>
            <a:lvl5pPr lvl="4" rtl="0">
              <a:spcBef>
                <a:spcPts val="0"/>
              </a:spcBef>
              <a:spcAft>
                <a:spcPts val="0"/>
              </a:spcAft>
              <a:buClr>
                <a:srgbClr val="607D8B"/>
              </a:buClr>
              <a:buSzPts val="3000"/>
              <a:buNone/>
              <a:defRPr sz="3000">
                <a:solidFill>
                  <a:srgbClr val="607D8B"/>
                </a:solidFill>
              </a:defRPr>
            </a:lvl5pPr>
            <a:lvl6pPr lvl="5" rtl="0">
              <a:spcBef>
                <a:spcPts val="0"/>
              </a:spcBef>
              <a:spcAft>
                <a:spcPts val="0"/>
              </a:spcAft>
              <a:buClr>
                <a:srgbClr val="607D8B"/>
              </a:buClr>
              <a:buSzPts val="3000"/>
              <a:buNone/>
              <a:defRPr sz="3000">
                <a:solidFill>
                  <a:srgbClr val="607D8B"/>
                </a:solidFill>
              </a:defRPr>
            </a:lvl6pPr>
            <a:lvl7pPr lvl="6" rtl="0">
              <a:spcBef>
                <a:spcPts val="0"/>
              </a:spcBef>
              <a:spcAft>
                <a:spcPts val="0"/>
              </a:spcAft>
              <a:buClr>
                <a:srgbClr val="607D8B"/>
              </a:buClr>
              <a:buSzPts val="3000"/>
              <a:buNone/>
              <a:defRPr sz="3000">
                <a:solidFill>
                  <a:srgbClr val="607D8B"/>
                </a:solidFill>
              </a:defRPr>
            </a:lvl7pPr>
            <a:lvl8pPr lvl="7" rtl="0">
              <a:spcBef>
                <a:spcPts val="0"/>
              </a:spcBef>
              <a:spcAft>
                <a:spcPts val="0"/>
              </a:spcAft>
              <a:buClr>
                <a:srgbClr val="607D8B"/>
              </a:buClr>
              <a:buSzPts val="3000"/>
              <a:buNone/>
              <a:defRPr sz="3000">
                <a:solidFill>
                  <a:srgbClr val="607D8B"/>
                </a:solidFill>
              </a:defRPr>
            </a:lvl8pPr>
            <a:lvl9pPr lvl="8" rtl="0">
              <a:spcBef>
                <a:spcPts val="0"/>
              </a:spcBef>
              <a:spcAft>
                <a:spcPts val="0"/>
              </a:spcAft>
              <a:buClr>
                <a:srgbClr val="607D8B"/>
              </a:buClr>
              <a:buSzPts val="3000"/>
              <a:buNone/>
              <a:defRPr sz="3000">
                <a:solidFill>
                  <a:srgbClr val="607D8B"/>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
        <p:cNvGrpSpPr/>
        <p:nvPr/>
      </p:nvGrpSpPr>
      <p:grpSpPr>
        <a:xfrm>
          <a:off x="0" y="0"/>
          <a:ext cx="0" cy="0"/>
          <a:chOff x="0" y="0"/>
          <a:chExt cx="0" cy="0"/>
        </a:xfrm>
      </p:grpSpPr>
      <p:pic>
        <p:nvPicPr>
          <p:cNvPr id="30" name="Google Shape;30;p4" descr="connections-05.png"/>
          <p:cNvPicPr preferRelativeResize="0"/>
          <p:nvPr/>
        </p:nvPicPr>
        <p:blipFill>
          <a:blip r:embed="rId2">
            <a:alphaModFix/>
          </a:blip>
          <a:stretch>
            <a:fillRect/>
          </a:stretch>
        </p:blipFill>
        <p:spPr>
          <a:xfrm rot="10800000" flipH="1">
            <a:off x="5945" y="0"/>
            <a:ext cx="9132109" cy="6858000"/>
          </a:xfrm>
          <a:prstGeom prst="rect">
            <a:avLst/>
          </a:prstGeom>
          <a:noFill/>
          <a:ln>
            <a:noFill/>
          </a:ln>
        </p:spPr>
      </p:pic>
      <p:sp>
        <p:nvSpPr>
          <p:cNvPr id="31" name="Google Shape;31;p4"/>
          <p:cNvSpPr txBox="1">
            <a:spLocks noGrp="1"/>
          </p:cNvSpPr>
          <p:nvPr>
            <p:ph type="body" idx="1"/>
          </p:nvPr>
        </p:nvSpPr>
        <p:spPr>
          <a:xfrm>
            <a:off x="1215300" y="2501400"/>
            <a:ext cx="6713400" cy="1093200"/>
          </a:xfrm>
          <a:prstGeom prst="rect">
            <a:avLst/>
          </a:prstGeom>
        </p:spPr>
        <p:txBody>
          <a:bodyPr spcFirstLastPara="1" wrap="square" lIns="91425" tIns="91425" rIns="91425" bIns="91425" anchor="t" anchorCtr="0">
            <a:noAutofit/>
          </a:bodyPr>
          <a:lstStyle>
            <a:lvl1pPr marL="457200" lvl="0" indent="-457200" algn="ctr" rtl="0">
              <a:spcBef>
                <a:spcPts val="600"/>
              </a:spcBef>
              <a:spcAft>
                <a:spcPts val="0"/>
              </a:spcAft>
              <a:buClr>
                <a:srgbClr val="263238"/>
              </a:buClr>
              <a:buSzPts val="3600"/>
              <a:buChar char="◎"/>
              <a:defRPr sz="3600" i="1"/>
            </a:lvl1pPr>
            <a:lvl2pPr marL="914400" lvl="1" indent="-457200" algn="ctr" rtl="0">
              <a:spcBef>
                <a:spcPts val="0"/>
              </a:spcBef>
              <a:spcAft>
                <a:spcPts val="0"/>
              </a:spcAft>
              <a:buClr>
                <a:srgbClr val="263238"/>
              </a:buClr>
              <a:buSzPts val="3600"/>
              <a:buChar char="○"/>
              <a:defRPr sz="3600" i="1"/>
            </a:lvl2pPr>
            <a:lvl3pPr marL="1371600" lvl="2" indent="-457200" algn="ctr" rtl="0">
              <a:spcBef>
                <a:spcPts val="0"/>
              </a:spcBef>
              <a:spcAft>
                <a:spcPts val="0"/>
              </a:spcAft>
              <a:buClr>
                <a:srgbClr val="263238"/>
              </a:buClr>
              <a:buSzPts val="3600"/>
              <a:buChar char="◉"/>
              <a:defRPr sz="3600" i="1"/>
            </a:lvl3pPr>
            <a:lvl4pPr marL="1828800" lvl="3" indent="-457200" algn="ctr" rtl="0">
              <a:spcBef>
                <a:spcPts val="0"/>
              </a:spcBef>
              <a:spcAft>
                <a:spcPts val="0"/>
              </a:spcAft>
              <a:buClr>
                <a:srgbClr val="263238"/>
              </a:buClr>
              <a:buSzPts val="3600"/>
              <a:buChar char="●"/>
              <a:defRPr sz="3600" i="1"/>
            </a:lvl4pPr>
            <a:lvl5pPr marL="2286000" lvl="4" indent="-457200" algn="ctr" rtl="0">
              <a:spcBef>
                <a:spcPts val="0"/>
              </a:spcBef>
              <a:spcAft>
                <a:spcPts val="0"/>
              </a:spcAft>
              <a:buClr>
                <a:srgbClr val="263238"/>
              </a:buClr>
              <a:buSzPts val="3600"/>
              <a:buChar char="○"/>
              <a:defRPr sz="3600" i="1"/>
            </a:lvl5pPr>
            <a:lvl6pPr marL="2743200" lvl="5" indent="-457200" algn="ctr" rtl="0">
              <a:spcBef>
                <a:spcPts val="0"/>
              </a:spcBef>
              <a:spcAft>
                <a:spcPts val="0"/>
              </a:spcAft>
              <a:buClr>
                <a:srgbClr val="263238"/>
              </a:buClr>
              <a:buSzPts val="3600"/>
              <a:buChar char="■"/>
              <a:defRPr sz="3600" i="1"/>
            </a:lvl6pPr>
            <a:lvl7pPr marL="3200400" lvl="6" indent="-457200" algn="ctr" rtl="0">
              <a:spcBef>
                <a:spcPts val="0"/>
              </a:spcBef>
              <a:spcAft>
                <a:spcPts val="0"/>
              </a:spcAft>
              <a:buClr>
                <a:srgbClr val="263238"/>
              </a:buClr>
              <a:buSzPts val="3600"/>
              <a:buChar char="●"/>
              <a:defRPr sz="3600" i="1"/>
            </a:lvl7pPr>
            <a:lvl8pPr marL="3657600" lvl="7" indent="-457200" algn="ctr" rtl="0">
              <a:spcBef>
                <a:spcPts val="0"/>
              </a:spcBef>
              <a:spcAft>
                <a:spcPts val="0"/>
              </a:spcAft>
              <a:buClr>
                <a:srgbClr val="263238"/>
              </a:buClr>
              <a:buSzPts val="3600"/>
              <a:buChar char="○"/>
              <a:defRPr sz="3600" i="1"/>
            </a:lvl8pPr>
            <a:lvl9pPr marL="4114800" lvl="8" indent="-457200" algn="ctr">
              <a:spcBef>
                <a:spcPts val="0"/>
              </a:spcBef>
              <a:spcAft>
                <a:spcPts val="0"/>
              </a:spcAft>
              <a:buClr>
                <a:srgbClr val="263238"/>
              </a:buClr>
              <a:buSzPts val="3600"/>
              <a:buChar char="■"/>
              <a:defRPr sz="3600" i="1"/>
            </a:lvl9pPr>
          </a:lstStyle>
          <a:p>
            <a:endParaRPr/>
          </a:p>
        </p:txBody>
      </p:sp>
      <p:grpSp>
        <p:nvGrpSpPr>
          <p:cNvPr id="32" name="Google Shape;32;p4"/>
          <p:cNvGrpSpPr/>
          <p:nvPr/>
        </p:nvGrpSpPr>
        <p:grpSpPr>
          <a:xfrm>
            <a:off x="3593400" y="1074285"/>
            <a:ext cx="1957200" cy="1093200"/>
            <a:chOff x="3593400" y="1760085"/>
            <a:chExt cx="1957200" cy="1093200"/>
          </a:xfrm>
        </p:grpSpPr>
        <p:sp>
          <p:nvSpPr>
            <p:cNvPr id="33" name="Google Shape;33;p4"/>
            <p:cNvSpPr txBox="1"/>
            <p:nvPr/>
          </p:nvSpPr>
          <p:spPr>
            <a:xfrm>
              <a:off x="3593400" y="1872097"/>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0091EA"/>
                  </a:solidFill>
                  <a:latin typeface="Source Sans Pro"/>
                  <a:ea typeface="Source Sans Pro"/>
                  <a:cs typeface="Source Sans Pro"/>
                  <a:sym typeface="Source Sans Pro"/>
                </a:rPr>
                <a:t>“</a:t>
              </a:r>
              <a:endParaRPr sz="6000" b="1">
                <a:solidFill>
                  <a:srgbClr val="0091EA"/>
                </a:solidFill>
                <a:latin typeface="Source Sans Pro"/>
                <a:ea typeface="Source Sans Pro"/>
                <a:cs typeface="Source Sans Pro"/>
                <a:sym typeface="Source Sans Pro"/>
              </a:endParaRPr>
            </a:p>
          </p:txBody>
        </p:sp>
        <p:sp>
          <p:nvSpPr>
            <p:cNvPr id="34" name="Google Shape;34;p4"/>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 name="Google Shape;36;p4"/>
          <p:cNvCxnSpPr>
            <a:endCxn id="34" idx="1"/>
          </p:cNvCxnSpPr>
          <p:nvPr/>
        </p:nvCxnSpPr>
        <p:spPr>
          <a:xfrm>
            <a:off x="3742095" y="871980"/>
            <a:ext cx="443400" cy="362400"/>
          </a:xfrm>
          <a:prstGeom prst="straightConnector1">
            <a:avLst/>
          </a:prstGeom>
          <a:noFill/>
          <a:ln w="9525" cap="flat" cmpd="sng">
            <a:solidFill>
              <a:srgbClr val="CFD8DC"/>
            </a:solidFill>
            <a:prstDash val="solid"/>
            <a:round/>
            <a:headEnd type="none" w="med" len="med"/>
            <a:tailEnd type="none" w="med" len="med"/>
          </a:ln>
        </p:spPr>
      </p:cxnSp>
      <p:cxnSp>
        <p:nvCxnSpPr>
          <p:cNvPr id="37" name="Google Shape;37;p4"/>
          <p:cNvCxnSpPr/>
          <p:nvPr/>
        </p:nvCxnSpPr>
        <p:spPr>
          <a:xfrm rot="10800000">
            <a:off x="4114800" y="269685"/>
            <a:ext cx="457200" cy="804600"/>
          </a:xfrm>
          <a:prstGeom prst="straightConnector1">
            <a:avLst/>
          </a:prstGeom>
          <a:noFill/>
          <a:ln w="9525" cap="flat" cmpd="sng">
            <a:solidFill>
              <a:srgbClr val="CFD8DC"/>
            </a:solidFill>
            <a:prstDash val="solid"/>
            <a:round/>
            <a:headEnd type="none" w="med" len="med"/>
            <a:tailEnd type="none" w="med" len="med"/>
          </a:ln>
        </p:spPr>
      </p:cxnSp>
      <p:cxnSp>
        <p:nvCxnSpPr>
          <p:cNvPr id="38" name="Google Shape;38;p4"/>
          <p:cNvCxnSpPr/>
          <p:nvPr/>
        </p:nvCxnSpPr>
        <p:spPr>
          <a:xfrm rot="10800000" flipH="1">
            <a:off x="4749075" y="753125"/>
            <a:ext cx="95100" cy="348900"/>
          </a:xfrm>
          <a:prstGeom prst="straightConnector1">
            <a:avLst/>
          </a:prstGeom>
          <a:noFill/>
          <a:ln w="9525" cap="flat" cmpd="sng">
            <a:solidFill>
              <a:srgbClr val="CFD8DC"/>
            </a:solidFill>
            <a:prstDash val="solid"/>
            <a:round/>
            <a:headEnd type="none" w="med" len="med"/>
            <a:tailEnd type="none" w="med" len="med"/>
          </a:ln>
        </p:spPr>
      </p:cxnSp>
      <p:sp>
        <p:nvSpPr>
          <p:cNvPr id="39" name="Google Shape;39;p4"/>
          <p:cNvSpPr txBox="1">
            <a:spLocks noGrp="1"/>
          </p:cNvSpPr>
          <p:nvPr>
            <p:ph type="sldNum" idx="12"/>
          </p:nvPr>
        </p:nvSpPr>
        <p:spPr>
          <a:xfrm>
            <a:off x="-87" y="6333125"/>
            <a:ext cx="91440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682267"/>
            <a:ext cx="7571700" cy="47649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5"/>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600200"/>
            <a:ext cx="3675300" cy="49677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47" name="Google Shape;47;p6"/>
          <p:cNvSpPr txBox="1">
            <a:spLocks noGrp="1"/>
          </p:cNvSpPr>
          <p:nvPr>
            <p:ph type="body" idx="2"/>
          </p:nvPr>
        </p:nvSpPr>
        <p:spPr>
          <a:xfrm>
            <a:off x="4682659" y="1600200"/>
            <a:ext cx="3675300" cy="49677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48" name="Google Shape;48;p6"/>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Google Shape;51;p7"/>
          <p:cNvSpPr txBox="1">
            <a:spLocks noGrp="1"/>
          </p:cNvSpPr>
          <p:nvPr>
            <p:ph type="body" idx="1"/>
          </p:nvPr>
        </p:nvSpPr>
        <p:spPr>
          <a:xfrm>
            <a:off x="786150" y="1600200"/>
            <a:ext cx="2419800" cy="49677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2" name="Google Shape;52;p7"/>
          <p:cNvSpPr txBox="1">
            <a:spLocks noGrp="1"/>
          </p:cNvSpPr>
          <p:nvPr>
            <p:ph type="body" idx="2"/>
          </p:nvPr>
        </p:nvSpPr>
        <p:spPr>
          <a:xfrm>
            <a:off x="3329992" y="1600200"/>
            <a:ext cx="2419800" cy="49677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3" name="Google Shape;53;p7"/>
          <p:cNvSpPr txBox="1">
            <a:spLocks noGrp="1"/>
          </p:cNvSpPr>
          <p:nvPr>
            <p:ph type="body" idx="3"/>
          </p:nvPr>
        </p:nvSpPr>
        <p:spPr>
          <a:xfrm>
            <a:off x="5873834" y="1600200"/>
            <a:ext cx="2419800" cy="49677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4" name="Google Shape;54;p7"/>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a:off x="457200" y="5407123"/>
            <a:ext cx="8229600" cy="4914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60" name="Google Shape;60;p9"/>
          <p:cNvSpPr txBox="1">
            <a:spLocks noGrp="1"/>
          </p:cNvSpPr>
          <p:nvPr>
            <p:ph type="sldNum" idx="12"/>
          </p:nvPr>
        </p:nvSpPr>
        <p:spPr>
          <a:xfrm>
            <a:off x="-92" y="6333125"/>
            <a:ext cx="91440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410826"/>
            <a:ext cx="7571700" cy="936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1pPr>
            <a:lvl2pPr lvl="1">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2pPr>
            <a:lvl3pPr lvl="2">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3pPr>
            <a:lvl4pPr lvl="3">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4pPr>
            <a:lvl5pPr lvl="4">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5pPr>
            <a:lvl6pPr lvl="5">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6pPr>
            <a:lvl7pPr lvl="6">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7pPr>
            <a:lvl8pPr lvl="7">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8pPr>
            <a:lvl9pPr lvl="8">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682267"/>
            <a:ext cx="7571700" cy="47649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CFD8DC"/>
              </a:buClr>
              <a:buSzPts val="3000"/>
              <a:buFont typeface="Source Sans Pro"/>
              <a:buChar char="◎"/>
              <a:defRPr sz="3000">
                <a:solidFill>
                  <a:srgbClr val="263238"/>
                </a:solidFill>
                <a:latin typeface="Source Sans Pro"/>
                <a:ea typeface="Source Sans Pro"/>
                <a:cs typeface="Source Sans Pro"/>
                <a:sym typeface="Source Sans Pro"/>
              </a:defRPr>
            </a:lvl1pPr>
            <a:lvl2pPr marL="914400" lvl="1" indent="-3810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2pPr>
            <a:lvl3pPr marL="1371600" lvl="2" indent="-3810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3pPr>
            <a:lvl4pPr marL="1828800" lvl="3"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4pPr>
            <a:lvl5pPr marL="2286000" lvl="4"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5pPr>
            <a:lvl6pPr marL="2743200" lvl="5"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6pPr>
            <a:lvl7pPr marL="3200400" lvl="6"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7pPr>
            <a:lvl8pPr marL="3657600" lvl="7"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8pPr>
            <a:lvl9pPr marL="4114800" lvl="8"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6333134"/>
            <a:ext cx="548700" cy="525000"/>
          </a:xfrm>
          <a:prstGeom prst="rect">
            <a:avLst/>
          </a:prstGeom>
          <a:noFill/>
          <a:ln>
            <a:noFill/>
          </a:ln>
        </p:spPr>
        <p:txBody>
          <a:bodyPr spcFirstLastPara="1" wrap="square" lIns="91425" tIns="91425" rIns="91425" bIns="91425" anchor="t" anchorCtr="0">
            <a:noAutofit/>
          </a:bodyPr>
          <a:lstStyle>
            <a:lvl1pPr lvl="0" algn="r">
              <a:buNone/>
              <a:defRPr sz="1300" b="1">
                <a:solidFill>
                  <a:srgbClr val="0091EA"/>
                </a:solidFill>
                <a:latin typeface="Source Sans Pro"/>
                <a:ea typeface="Source Sans Pro"/>
                <a:cs typeface="Source Sans Pro"/>
                <a:sym typeface="Source Sans Pro"/>
              </a:defRPr>
            </a:lvl1pPr>
            <a:lvl2pPr lvl="1" algn="r">
              <a:buNone/>
              <a:defRPr sz="1300" b="1">
                <a:solidFill>
                  <a:srgbClr val="0091EA"/>
                </a:solidFill>
                <a:latin typeface="Source Sans Pro"/>
                <a:ea typeface="Source Sans Pro"/>
                <a:cs typeface="Source Sans Pro"/>
                <a:sym typeface="Source Sans Pro"/>
              </a:defRPr>
            </a:lvl2pPr>
            <a:lvl3pPr lvl="2" algn="r">
              <a:buNone/>
              <a:defRPr sz="1300" b="1">
                <a:solidFill>
                  <a:srgbClr val="0091EA"/>
                </a:solidFill>
                <a:latin typeface="Source Sans Pro"/>
                <a:ea typeface="Source Sans Pro"/>
                <a:cs typeface="Source Sans Pro"/>
                <a:sym typeface="Source Sans Pro"/>
              </a:defRPr>
            </a:lvl3pPr>
            <a:lvl4pPr lvl="3" algn="r">
              <a:buNone/>
              <a:defRPr sz="1300" b="1">
                <a:solidFill>
                  <a:srgbClr val="0091EA"/>
                </a:solidFill>
                <a:latin typeface="Source Sans Pro"/>
                <a:ea typeface="Source Sans Pro"/>
                <a:cs typeface="Source Sans Pro"/>
                <a:sym typeface="Source Sans Pro"/>
              </a:defRPr>
            </a:lvl4pPr>
            <a:lvl5pPr lvl="4" algn="r">
              <a:buNone/>
              <a:defRPr sz="1300" b="1">
                <a:solidFill>
                  <a:srgbClr val="0091EA"/>
                </a:solidFill>
                <a:latin typeface="Source Sans Pro"/>
                <a:ea typeface="Source Sans Pro"/>
                <a:cs typeface="Source Sans Pro"/>
                <a:sym typeface="Source Sans Pro"/>
              </a:defRPr>
            </a:lvl5pPr>
            <a:lvl6pPr lvl="5" algn="r">
              <a:buNone/>
              <a:defRPr sz="1300" b="1">
                <a:solidFill>
                  <a:srgbClr val="0091EA"/>
                </a:solidFill>
                <a:latin typeface="Source Sans Pro"/>
                <a:ea typeface="Source Sans Pro"/>
                <a:cs typeface="Source Sans Pro"/>
                <a:sym typeface="Source Sans Pro"/>
              </a:defRPr>
            </a:lvl6pPr>
            <a:lvl7pPr lvl="6" algn="r">
              <a:buNone/>
              <a:defRPr sz="1300" b="1">
                <a:solidFill>
                  <a:srgbClr val="0091EA"/>
                </a:solidFill>
                <a:latin typeface="Source Sans Pro"/>
                <a:ea typeface="Source Sans Pro"/>
                <a:cs typeface="Source Sans Pro"/>
                <a:sym typeface="Source Sans Pro"/>
              </a:defRPr>
            </a:lvl7pPr>
            <a:lvl8pPr lvl="7" algn="r">
              <a:buNone/>
              <a:defRPr sz="1300" b="1">
                <a:solidFill>
                  <a:srgbClr val="0091EA"/>
                </a:solidFill>
                <a:latin typeface="Source Sans Pro"/>
                <a:ea typeface="Source Sans Pro"/>
                <a:cs typeface="Source Sans Pro"/>
                <a:sym typeface="Source Sans Pro"/>
              </a:defRPr>
            </a:lvl8pPr>
            <a:lvl9pPr lvl="8" algn="r">
              <a:buNone/>
              <a:defRPr sz="1300" b="1">
                <a:solidFill>
                  <a:srgbClr val="0091EA"/>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ala.org/yaforum/sites/ala.org.yaforum/files/content/YALSA_nationalforum_Final_web_0.pdf"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actforyouth.net/youth_development/professionals/sel/"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mailto:jrendon@ppld.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mailto:rphilipsen@ppld.or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deathtothestockphoto.com/" TargetMode="External"/><Relationship Id="rId3" Type="http://schemas.openxmlformats.org/officeDocument/2006/relationships/hyperlink" Target="https://drive.google.com/open?id=16YpYwWLAYELP8fo1HNPUKahDfDnKYRmV" TargetMode="External"/><Relationship Id="rId7" Type="http://schemas.openxmlformats.org/officeDocument/2006/relationships/hyperlink" Target="http://unsplash.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www.slidescarnival.com/" TargetMode="External"/><Relationship Id="rId5" Type="http://schemas.openxmlformats.org/officeDocument/2006/relationships/hyperlink" Target="https://www.communitiesthatcare.org.au/how-it-works/risk-and-protective-factors" TargetMode="External"/><Relationship Id="rId4" Type="http://schemas.openxmlformats.org/officeDocument/2006/relationships/hyperlink" Target="https://youth.gov/youth-topics/positive-youth-development" TargetMode="External"/><Relationship Id="rId9" Type="http://schemas.openxmlformats.org/officeDocument/2006/relationships/hyperlink" Target="http://deathtothestockphoto.com/wp-content/uploads/DeathtotheStockPhoto-License.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ontsquirrel.com/fonts/roboto-slab"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ww.fontsquirrel.com/fonts/source-sans-pr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Title 1">
            <a:extLst>
              <a:ext uri="{FF2B5EF4-FFF2-40B4-BE49-F238E27FC236}">
                <a16:creationId xmlns:a16="http://schemas.microsoft.com/office/drawing/2014/main" id="{02F07312-B101-9F65-8ADE-861C382F3186}"/>
              </a:ext>
            </a:extLst>
          </p:cNvPr>
          <p:cNvSpPr>
            <a:spLocks noGrp="1"/>
          </p:cNvSpPr>
          <p:nvPr>
            <p:ph type="title" idx="4294967295"/>
          </p:nvPr>
        </p:nvSpPr>
        <p:spPr>
          <a:xfrm>
            <a:off x="786150" y="-936900"/>
            <a:ext cx="7571700" cy="936900"/>
          </a:xfrm>
        </p:spPr>
        <p:txBody>
          <a:bodyPr spcFirstLastPara="1" wrap="square" lIns="91425" tIns="91425" rIns="91425" bIns="91425" anchor="b" anchorCtr="0">
            <a:noAutofit/>
          </a:bodyPr>
          <a:lstStyle/>
          <a:p>
            <a:r>
              <a:rPr lang="en-US" dirty="0"/>
              <a:t>Friends with Benefits</a:t>
            </a:r>
          </a:p>
        </p:txBody>
      </p:sp>
      <p:sp>
        <p:nvSpPr>
          <p:cNvPr id="75" name="Google Shape;75;p12"/>
          <p:cNvSpPr txBox="1"/>
          <p:nvPr/>
        </p:nvSpPr>
        <p:spPr>
          <a:xfrm>
            <a:off x="4886175" y="438725"/>
            <a:ext cx="3845400" cy="24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800" dirty="0">
                <a:solidFill>
                  <a:schemeClr val="dk1"/>
                </a:solidFill>
              </a:rPr>
              <a:t>With 100% less JT and Mila.</a:t>
            </a:r>
            <a:endParaRPr sz="4800" dirty="0">
              <a:latin typeface="Source Sans Pro"/>
              <a:ea typeface="Source Sans Pro"/>
              <a:cs typeface="Source Sans Pro"/>
              <a:sym typeface="Source Sans Pro"/>
            </a:endParaRPr>
          </a:p>
        </p:txBody>
      </p:sp>
      <p:sp>
        <p:nvSpPr>
          <p:cNvPr id="74" name="Google Shape;74;p12"/>
          <p:cNvSpPr txBox="1"/>
          <p:nvPr/>
        </p:nvSpPr>
        <p:spPr>
          <a:xfrm>
            <a:off x="5027625" y="3438625"/>
            <a:ext cx="3562500" cy="281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t>Please introduce yourself in the chat! </a:t>
            </a:r>
            <a:endParaRPr sz="3000" dirty="0"/>
          </a:p>
          <a:p>
            <a:pPr marL="0" lvl="0" indent="0" algn="ctr" rtl="0">
              <a:spcBef>
                <a:spcPts val="0"/>
              </a:spcBef>
              <a:spcAft>
                <a:spcPts val="0"/>
              </a:spcAft>
              <a:buNone/>
            </a:pPr>
            <a:r>
              <a:rPr lang="en" sz="3000" dirty="0"/>
              <a:t>What is one thing you hope to learn from this session?</a:t>
            </a:r>
            <a:endParaRPr sz="3000" dirty="0"/>
          </a:p>
        </p:txBody>
      </p:sp>
      <p:grpSp>
        <p:nvGrpSpPr>
          <p:cNvPr id="71" name="Google Shape;71;p12" descr="Friends with Benefits movie poster with Justin Timberlake and Mila Kunis"/>
          <p:cNvGrpSpPr/>
          <p:nvPr/>
        </p:nvGrpSpPr>
        <p:grpSpPr>
          <a:xfrm>
            <a:off x="226325" y="267054"/>
            <a:ext cx="5101294" cy="6591082"/>
            <a:chOff x="-119012" y="160075"/>
            <a:chExt cx="5440800" cy="7002850"/>
          </a:xfrm>
        </p:grpSpPr>
        <p:pic>
          <p:nvPicPr>
            <p:cNvPr id="72" name="Google Shape;72;p12"/>
            <p:cNvPicPr preferRelativeResize="0"/>
            <p:nvPr/>
          </p:nvPicPr>
          <p:blipFill rotWithShape="1">
            <a:blip r:embed="rId3">
              <a:alphaModFix/>
            </a:blip>
            <a:srcRect l="13780" r="16128"/>
            <a:stretch/>
          </p:blipFill>
          <p:spPr>
            <a:xfrm>
              <a:off x="338613" y="160075"/>
              <a:ext cx="4474275" cy="6383525"/>
            </a:xfrm>
            <a:prstGeom prst="rect">
              <a:avLst/>
            </a:prstGeom>
            <a:noFill/>
            <a:ln>
              <a:noFill/>
            </a:ln>
          </p:spPr>
        </p:pic>
        <p:sp>
          <p:nvSpPr>
            <p:cNvPr id="73" name="Google Shape;73;p12"/>
            <p:cNvSpPr/>
            <p:nvPr/>
          </p:nvSpPr>
          <p:spPr>
            <a:xfrm>
              <a:off x="-119012" y="2626925"/>
              <a:ext cx="5440800" cy="4536000"/>
            </a:xfrm>
            <a:prstGeom prst="mathMultiply">
              <a:avLst>
                <a:gd name="adj1" fmla="val 2352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12">
            <a:extLst>
              <a:ext uri="{C183D7F6-B498-43B3-948B-1728B52AA6E4}">
                <adec:decorative xmlns:adec="http://schemas.microsoft.com/office/drawing/2017/decorative" val="1"/>
              </a:ext>
            </a:extLst>
          </p:cNvPr>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2" name="Title 1">
            <a:extLst>
              <a:ext uri="{FF2B5EF4-FFF2-40B4-BE49-F238E27FC236}">
                <a16:creationId xmlns:a16="http://schemas.microsoft.com/office/drawing/2014/main" id="{6A5F69D7-64C1-9A52-45B8-A9BA260C753F}"/>
              </a:ext>
            </a:extLst>
          </p:cNvPr>
          <p:cNvSpPr>
            <a:spLocks noGrp="1"/>
          </p:cNvSpPr>
          <p:nvPr>
            <p:ph type="title" idx="4294967295"/>
          </p:nvPr>
        </p:nvSpPr>
        <p:spPr>
          <a:xfrm>
            <a:off x="786150" y="-936900"/>
            <a:ext cx="7571700" cy="936900"/>
          </a:xfrm>
        </p:spPr>
        <p:txBody>
          <a:bodyPr spcFirstLastPara="1" wrap="square" lIns="91425" tIns="91425" rIns="91425" bIns="91425" anchor="b" anchorCtr="0">
            <a:noAutofit/>
          </a:bodyPr>
          <a:lstStyle/>
          <a:p>
            <a:r>
              <a:rPr lang="en-US" dirty="0"/>
              <a:t>Social Emotional Learning </a:t>
            </a:r>
            <a:r>
              <a:rPr lang="en-US" dirty="0" err="1"/>
              <a:t>Opportunites</a:t>
            </a:r>
            <a:endParaRPr lang="en-US" dirty="0"/>
          </a:p>
        </p:txBody>
      </p:sp>
      <p:sp>
        <p:nvSpPr>
          <p:cNvPr id="146" name="Google Shape;146;p22"/>
          <p:cNvSpPr txBox="1"/>
          <p:nvPr/>
        </p:nvSpPr>
        <p:spPr>
          <a:xfrm>
            <a:off x="232600" y="5134750"/>
            <a:ext cx="8825700" cy="68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chemeClr val="dk2"/>
                </a:solidFill>
                <a:highlight>
                  <a:srgbClr val="FFFFFF"/>
                </a:highlight>
              </a:rPr>
              <a:t>Eccles, J. (2011).f Community-based programs for youth. Presented at National Academies of Science Conference: 10 Year </a:t>
            </a:r>
            <a:endParaRPr sz="1200" i="1">
              <a:solidFill>
                <a:schemeClr val="dk2"/>
              </a:solidFill>
              <a:highlight>
                <a:srgbClr val="FFFFFF"/>
              </a:highlight>
            </a:endParaRPr>
          </a:p>
          <a:p>
            <a:pPr marL="0" lvl="0" indent="457200" algn="l" rtl="0">
              <a:spcBef>
                <a:spcPts val="0"/>
              </a:spcBef>
              <a:spcAft>
                <a:spcPts val="0"/>
              </a:spcAft>
              <a:buNone/>
            </a:pPr>
            <a:r>
              <a:rPr lang="en" sz="1200" i="1">
                <a:solidFill>
                  <a:schemeClr val="dk2"/>
                </a:solidFill>
                <a:highlight>
                  <a:srgbClr val="FFFFFF"/>
                </a:highlight>
              </a:rPr>
              <a:t>Follow-Up to “Community Programs to Promote Youth Development.”</a:t>
            </a:r>
            <a:endParaRPr/>
          </a:p>
        </p:txBody>
      </p:sp>
      <p:sp>
        <p:nvSpPr>
          <p:cNvPr id="144" name="Google Shape;144;p22">
            <a:extLst>
              <a:ext uri="{C183D7F6-B498-43B3-948B-1728B52AA6E4}">
                <adec:decorative xmlns:adec="http://schemas.microsoft.com/office/drawing/2017/decorative" val="1"/>
              </a:ext>
            </a:extLst>
          </p:cNvPr>
          <p:cNvSpPr txBox="1">
            <a:spLocks noGrp="1"/>
          </p:cNvSpPr>
          <p:nvPr>
            <p:ph type="sldNum" idx="12"/>
          </p:nvPr>
        </p:nvSpPr>
        <p:spPr>
          <a:xfrm>
            <a:off x="-92" y="6333125"/>
            <a:ext cx="91440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pic>
        <p:nvPicPr>
          <p:cNvPr id="145" name="Google Shape;145;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0" y="59250"/>
            <a:ext cx="9291100" cy="4982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Google Shape;153;p23"/>
          <p:cNvSpPr txBox="1">
            <a:spLocks noGrp="1"/>
          </p:cNvSpPr>
          <p:nvPr>
            <p:ph type="title" idx="4294967295"/>
          </p:nvPr>
        </p:nvSpPr>
        <p:spPr>
          <a:xfrm>
            <a:off x="293925" y="326575"/>
            <a:ext cx="8621400" cy="1093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91EA"/>
                </a:solidFill>
                <a:effectLst/>
                <a:uLnTx/>
                <a:uFillTx/>
                <a:latin typeface="Roboto Slab"/>
                <a:ea typeface="Roboto Slab"/>
                <a:cs typeface="Roboto Slab"/>
                <a:sym typeface="Roboto Slab"/>
              </a:rPr>
              <a:t>Positive Youth Development</a:t>
            </a:r>
          </a:p>
        </p:txBody>
      </p:sp>
      <p:sp>
        <p:nvSpPr>
          <p:cNvPr id="154" name="Google Shape;154;p23"/>
          <p:cNvSpPr txBox="1">
            <a:spLocks noGrp="1"/>
          </p:cNvSpPr>
          <p:nvPr>
            <p:ph type="body" idx="1"/>
          </p:nvPr>
        </p:nvSpPr>
        <p:spPr>
          <a:xfrm>
            <a:off x="786150" y="1682275"/>
            <a:ext cx="7571700" cy="3883800"/>
          </a:xfrm>
          <a:prstGeom prst="rect">
            <a:avLst/>
          </a:prstGeom>
        </p:spPr>
        <p:txBody>
          <a:bodyPr spcFirstLastPara="1" wrap="square" lIns="91425" tIns="91425" rIns="91425" bIns="91425" anchor="t" anchorCtr="0">
            <a:noAutofit/>
          </a:bodyPr>
          <a:lstStyle/>
          <a:p>
            <a:pPr marL="457200" lvl="0" indent="-457200" algn="l" rtl="0">
              <a:spcBef>
                <a:spcPts val="360"/>
              </a:spcBef>
              <a:spcAft>
                <a:spcPts val="0"/>
              </a:spcAft>
              <a:buSzPts val="3600"/>
              <a:buChar char="●"/>
            </a:pPr>
            <a:r>
              <a:rPr lang="en" sz="3600"/>
              <a:t>Strengths Based</a:t>
            </a:r>
            <a:endParaRPr sz="3600"/>
          </a:p>
          <a:p>
            <a:pPr marL="457200" lvl="0" indent="-457200" algn="l" rtl="0">
              <a:spcBef>
                <a:spcPts val="0"/>
              </a:spcBef>
              <a:spcAft>
                <a:spcPts val="0"/>
              </a:spcAft>
              <a:buSzPts val="3600"/>
              <a:buChar char="●"/>
            </a:pPr>
            <a:r>
              <a:rPr lang="en" sz="3600"/>
              <a:t>Inclusive</a:t>
            </a:r>
            <a:endParaRPr sz="3600"/>
          </a:p>
          <a:p>
            <a:pPr marL="457200" lvl="0" indent="-457200" algn="l" rtl="0">
              <a:spcBef>
                <a:spcPts val="0"/>
              </a:spcBef>
              <a:spcAft>
                <a:spcPts val="0"/>
              </a:spcAft>
              <a:buSzPts val="3600"/>
              <a:buChar char="●"/>
            </a:pPr>
            <a:r>
              <a:rPr lang="en" sz="3600"/>
              <a:t>Youth as Partners</a:t>
            </a:r>
            <a:endParaRPr sz="3600"/>
          </a:p>
          <a:p>
            <a:pPr marL="457200" lvl="0" indent="-457200" algn="l" rtl="0">
              <a:spcBef>
                <a:spcPts val="0"/>
              </a:spcBef>
              <a:spcAft>
                <a:spcPts val="0"/>
              </a:spcAft>
              <a:buSzPts val="3600"/>
              <a:buChar char="●"/>
            </a:pPr>
            <a:r>
              <a:rPr lang="en" sz="3600"/>
              <a:t>Collaborative</a:t>
            </a:r>
            <a:endParaRPr sz="3600"/>
          </a:p>
          <a:p>
            <a:pPr marL="457200" lvl="0" indent="-457200" algn="l" rtl="0">
              <a:spcBef>
                <a:spcPts val="0"/>
              </a:spcBef>
              <a:spcAft>
                <a:spcPts val="0"/>
              </a:spcAft>
              <a:buSzPts val="3600"/>
              <a:buChar char="●"/>
            </a:pPr>
            <a:r>
              <a:rPr lang="en" sz="3600"/>
              <a:t>Sustainable</a:t>
            </a:r>
            <a:endParaRPr sz="3600"/>
          </a:p>
          <a:p>
            <a:pPr marL="457200" lvl="0" indent="0" algn="l" rtl="0">
              <a:spcBef>
                <a:spcPts val="360"/>
              </a:spcBef>
              <a:spcAft>
                <a:spcPts val="0"/>
              </a:spcAft>
              <a:buNone/>
            </a:pPr>
            <a:endParaRPr sz="3600"/>
          </a:p>
        </p:txBody>
      </p:sp>
      <p:sp>
        <p:nvSpPr>
          <p:cNvPr id="152" name="Google Shape;152;p23"/>
          <p:cNvSpPr txBox="1"/>
          <p:nvPr/>
        </p:nvSpPr>
        <p:spPr>
          <a:xfrm>
            <a:off x="316875" y="5239425"/>
            <a:ext cx="8826900" cy="109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sz="3000" u="sng">
                <a:solidFill>
                  <a:schemeClr val="hlink"/>
                </a:solidFill>
                <a:latin typeface="Source Sans Pro"/>
                <a:ea typeface="Source Sans Pro"/>
                <a:cs typeface="Source Sans Pro"/>
                <a:sym typeface="Source Sans Pro"/>
                <a:hlinkClick r:id="rId3"/>
              </a:rPr>
              <a:t>YALSA’s Action plan</a:t>
            </a:r>
            <a:r>
              <a:rPr lang="en" sz="3000">
                <a:latin typeface="Source Sans Pro"/>
                <a:ea typeface="Source Sans Pro"/>
                <a:cs typeface="Source Sans Pro"/>
                <a:sym typeface="Source Sans Pro"/>
              </a:rPr>
              <a:t> - </a:t>
            </a:r>
            <a:endParaRPr sz="3000">
              <a:latin typeface="Source Sans Pro"/>
              <a:ea typeface="Source Sans Pro"/>
              <a:cs typeface="Source Sans Pro"/>
              <a:sym typeface="Source Sans Pro"/>
            </a:endParaRPr>
          </a:p>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1" name="Google Shape;151;p23">
            <a:extLst>
              <a:ext uri="{C183D7F6-B498-43B3-948B-1728B52AA6E4}">
                <adec:decorative xmlns:adec="http://schemas.microsoft.com/office/drawing/2017/decorative" val="1"/>
              </a:ext>
            </a:extLst>
          </p:cNvPr>
          <p:cNvSpPr txBox="1">
            <a:spLocks noGrp="1"/>
          </p:cNvSpPr>
          <p:nvPr>
            <p:ph type="sldNum" idx="12"/>
          </p:nvPr>
        </p:nvSpPr>
        <p:spPr>
          <a:xfrm>
            <a:off x="-92" y="6333125"/>
            <a:ext cx="91440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ctrTitle"/>
          </p:nvPr>
        </p:nvSpPr>
        <p:spPr>
          <a:xfrm>
            <a:off x="1546025" y="2034925"/>
            <a:ext cx="5832600" cy="154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Practical Application</a:t>
            </a:r>
            <a:endParaRPr dirty="0"/>
          </a:p>
        </p:txBody>
      </p:sp>
      <p:sp>
        <p:nvSpPr>
          <p:cNvPr id="167" name="Google Shape;167;p25"/>
          <p:cNvSpPr txBox="1">
            <a:spLocks noGrp="1"/>
          </p:cNvSpPr>
          <p:nvPr>
            <p:ph type="subTitle" idx="1"/>
          </p:nvPr>
        </p:nvSpPr>
        <p:spPr>
          <a:xfrm>
            <a:off x="1546025" y="3710548"/>
            <a:ext cx="5832600" cy="104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practices for programming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idx="4294967295"/>
          </p:nvPr>
        </p:nvSpPr>
        <p:spPr>
          <a:xfrm>
            <a:off x="457200" y="5407025"/>
            <a:ext cx="8229600" cy="4921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360"/>
              </a:spcBef>
              <a:spcAft>
                <a:spcPts val="0"/>
              </a:spcAft>
              <a:buClr>
                <a:srgbClr val="CFD8DC"/>
              </a:buClr>
              <a:buSzPts val="1800"/>
              <a:buFont typeface="Source Sans Pro"/>
              <a:buNone/>
              <a:tabLst/>
              <a:defRPr/>
            </a:pPr>
            <a:r>
              <a:rPr kumimoji="0" lang="en-US" sz="1800" b="0" i="0" u="none" strike="noStrike" kern="0" cap="none" spc="0" normalizeH="0" baseline="0" noProof="0" dirty="0">
                <a:ln>
                  <a:noFill/>
                </a:ln>
                <a:solidFill>
                  <a:srgbClr val="263238"/>
                </a:solidFill>
                <a:effectLst/>
                <a:uLnTx/>
                <a:uFillTx/>
                <a:latin typeface="Source Sans Pro"/>
                <a:ea typeface="Source Sans Pro"/>
                <a:cs typeface="Source Sans Pro"/>
                <a:sym typeface="Source Sans Pro"/>
              </a:rPr>
              <a:t>Dungeons &amp; Dragons Club</a:t>
            </a:r>
          </a:p>
        </p:txBody>
      </p:sp>
      <p:pic>
        <p:nvPicPr>
          <p:cNvPr id="174" name="Google Shape;174;p26" descr="A group of teens playing Dungeons &amp; Dragons at the library"/>
          <p:cNvPicPr preferRelativeResize="0"/>
          <p:nvPr/>
        </p:nvPicPr>
        <p:blipFill>
          <a:blip r:embed="rId3">
            <a:alphaModFix/>
          </a:blip>
          <a:stretch>
            <a:fillRect/>
          </a:stretch>
        </p:blipFill>
        <p:spPr>
          <a:xfrm>
            <a:off x="1173875" y="282150"/>
            <a:ext cx="6803101" cy="5102326"/>
          </a:xfrm>
          <a:prstGeom prst="rect">
            <a:avLst/>
          </a:prstGeom>
          <a:noFill/>
          <a:ln>
            <a:noFill/>
          </a:ln>
        </p:spPr>
      </p:pic>
      <p:sp>
        <p:nvSpPr>
          <p:cNvPr id="173" name="Google Shape;173;p26">
            <a:extLst>
              <a:ext uri="{C183D7F6-B498-43B3-948B-1728B52AA6E4}">
                <adec:decorative xmlns:adec="http://schemas.microsoft.com/office/drawing/2017/decorative" val="1"/>
              </a:ext>
            </a:extLst>
          </p:cNvPr>
          <p:cNvSpPr txBox="1">
            <a:spLocks noGrp="1"/>
          </p:cNvSpPr>
          <p:nvPr>
            <p:ph type="sldNum" idx="12"/>
          </p:nvPr>
        </p:nvSpPr>
        <p:spPr>
          <a:xfrm>
            <a:off x="-92" y="6333125"/>
            <a:ext cx="91440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2" name="Title 1">
            <a:extLst>
              <a:ext uri="{FF2B5EF4-FFF2-40B4-BE49-F238E27FC236}">
                <a16:creationId xmlns:a16="http://schemas.microsoft.com/office/drawing/2014/main" id="{C027D717-197F-D74B-C5DB-02A6534846FE}"/>
              </a:ext>
            </a:extLst>
          </p:cNvPr>
          <p:cNvSpPr>
            <a:spLocks noGrp="1"/>
          </p:cNvSpPr>
          <p:nvPr>
            <p:ph type="title"/>
          </p:nvPr>
        </p:nvSpPr>
        <p:spPr>
          <a:xfrm>
            <a:off x="786150" y="-936900"/>
            <a:ext cx="7571700" cy="936900"/>
          </a:xfrm>
        </p:spPr>
        <p:txBody>
          <a:bodyPr spcFirstLastPara="1" wrap="square" lIns="91425" tIns="91425" rIns="91425" bIns="91425" anchor="b" anchorCtr="0">
            <a:noAutofit/>
          </a:bodyPr>
          <a:lstStyle/>
          <a:p>
            <a:r>
              <a:rPr lang="en-US" dirty="0"/>
              <a:t>Ideas for Incorporating SEL into Programs</a:t>
            </a:r>
          </a:p>
        </p:txBody>
      </p:sp>
      <p:sp>
        <p:nvSpPr>
          <p:cNvPr id="179" name="Google Shape;179;p27">
            <a:extLst>
              <a:ext uri="{C183D7F6-B498-43B3-948B-1728B52AA6E4}">
                <adec:decorative xmlns:adec="http://schemas.microsoft.com/office/drawing/2017/decorative" val="1"/>
              </a:ext>
            </a:extLst>
          </p:cNvPr>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180" name="Google Shape;180;p27" descr="A list of possible activities libraries can provide teens, from reading, writing, creating, exploring, and more"/>
          <p:cNvPicPr preferRelativeResize="0"/>
          <p:nvPr/>
        </p:nvPicPr>
        <p:blipFill>
          <a:blip r:embed="rId3">
            <a:alphaModFix/>
          </a:blip>
          <a:stretch>
            <a:fillRect/>
          </a:stretch>
        </p:blipFill>
        <p:spPr>
          <a:xfrm>
            <a:off x="1644802" y="0"/>
            <a:ext cx="5854395" cy="6857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idx="4294967295"/>
          </p:nvPr>
        </p:nvSpPr>
        <p:spPr>
          <a:xfrm>
            <a:off x="457200" y="390525"/>
            <a:ext cx="8229600" cy="14509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360"/>
              </a:spcBef>
              <a:spcAft>
                <a:spcPts val="0"/>
              </a:spcAft>
              <a:buClr>
                <a:srgbClr val="CFD8DC"/>
              </a:buClr>
              <a:buSzPts val="1800"/>
              <a:buFont typeface="Source Sans Pro"/>
              <a:buNone/>
              <a:tabLst/>
              <a:defRPr/>
            </a:pPr>
            <a:r>
              <a:rPr kumimoji="0" lang="en-US" sz="3600" b="1" i="0" u="none" strike="noStrike" kern="0" cap="none" spc="0" normalizeH="0" baseline="0" noProof="0" dirty="0">
                <a:ln>
                  <a:noFill/>
                </a:ln>
                <a:solidFill>
                  <a:srgbClr val="0091EA"/>
                </a:solidFill>
                <a:effectLst/>
                <a:uLnTx/>
                <a:uFillTx/>
                <a:latin typeface="Roboto Slab"/>
                <a:ea typeface="Roboto Slab"/>
                <a:cs typeface="Roboto Slab"/>
                <a:sym typeface="Roboto Slab"/>
              </a:rPr>
              <a:t>Best Practices</a:t>
            </a:r>
          </a:p>
        </p:txBody>
      </p:sp>
      <p:sp>
        <p:nvSpPr>
          <p:cNvPr id="187" name="Google Shape;187;p28"/>
          <p:cNvSpPr txBox="1"/>
          <p:nvPr/>
        </p:nvSpPr>
        <p:spPr>
          <a:xfrm>
            <a:off x="631650" y="1443800"/>
            <a:ext cx="7886700" cy="41871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600"/>
              </a:spcBef>
              <a:spcAft>
                <a:spcPts val="0"/>
              </a:spcAft>
              <a:buClr>
                <a:srgbClr val="CFD8DC"/>
              </a:buClr>
              <a:buSzPts val="3000"/>
              <a:buFont typeface="Source Sans Pro"/>
              <a:buChar char="◎"/>
            </a:pPr>
            <a:r>
              <a:rPr lang="en" sz="3000">
                <a:solidFill>
                  <a:srgbClr val="263238"/>
                </a:solidFill>
                <a:latin typeface="Source Sans Pro"/>
                <a:ea typeface="Source Sans Pro"/>
                <a:cs typeface="Source Sans Pro"/>
                <a:sym typeface="Source Sans Pro"/>
              </a:rPr>
              <a:t>SAFE programs</a:t>
            </a:r>
            <a:endParaRPr sz="3000">
              <a:solidFill>
                <a:srgbClr val="263238"/>
              </a:solidFill>
              <a:latin typeface="Source Sans Pro"/>
              <a:ea typeface="Source Sans Pro"/>
              <a:cs typeface="Source Sans Pro"/>
              <a:sym typeface="Source Sans Pro"/>
            </a:endParaRPr>
          </a:p>
          <a:p>
            <a:pPr marL="914400" marR="0" lvl="1" indent="-419100" algn="l" rtl="0">
              <a:lnSpc>
                <a:spcPct val="100000"/>
              </a:lnSpc>
              <a:spcBef>
                <a:spcPts val="0"/>
              </a:spcBef>
              <a:spcAft>
                <a:spcPts val="0"/>
              </a:spcAft>
              <a:buClr>
                <a:srgbClr val="263238"/>
              </a:buClr>
              <a:buSzPts val="3000"/>
              <a:buFont typeface="Source Sans Pro"/>
              <a:buChar char="○"/>
            </a:pPr>
            <a:r>
              <a:rPr lang="en" sz="3000">
                <a:solidFill>
                  <a:srgbClr val="263238"/>
                </a:solidFill>
                <a:latin typeface="Source Sans Pro"/>
                <a:ea typeface="Source Sans Pro"/>
                <a:cs typeface="Source Sans Pro"/>
                <a:sym typeface="Source Sans Pro"/>
              </a:rPr>
              <a:t>Sequential, Active, Focused, Explicit</a:t>
            </a:r>
            <a:endParaRPr sz="3000">
              <a:solidFill>
                <a:srgbClr val="263238"/>
              </a:solidFill>
              <a:latin typeface="Source Sans Pro"/>
              <a:ea typeface="Source Sans Pro"/>
              <a:cs typeface="Source Sans Pro"/>
              <a:sym typeface="Source Sans Pro"/>
            </a:endParaRPr>
          </a:p>
          <a:p>
            <a:pPr marL="457200" marR="0" lvl="0" indent="-419100" algn="l" rtl="0">
              <a:lnSpc>
                <a:spcPct val="100000"/>
              </a:lnSpc>
              <a:spcBef>
                <a:spcPts val="0"/>
              </a:spcBef>
              <a:spcAft>
                <a:spcPts val="0"/>
              </a:spcAft>
              <a:buClr>
                <a:srgbClr val="CFD8DC"/>
              </a:buClr>
              <a:buSzPts val="3000"/>
              <a:buFont typeface="Source Sans Pro"/>
              <a:buChar char="◎"/>
            </a:pPr>
            <a:r>
              <a:rPr lang="en" sz="3000">
                <a:solidFill>
                  <a:srgbClr val="263238"/>
                </a:solidFill>
                <a:latin typeface="Source Sans Pro"/>
                <a:ea typeface="Source Sans Pro"/>
                <a:cs typeface="Source Sans Pro"/>
                <a:sym typeface="Source Sans Pro"/>
              </a:rPr>
              <a:t>Value Added</a:t>
            </a:r>
            <a:endParaRPr sz="3000">
              <a:solidFill>
                <a:srgbClr val="263238"/>
              </a:solidFill>
              <a:latin typeface="Source Sans Pro"/>
              <a:ea typeface="Source Sans Pro"/>
              <a:cs typeface="Source Sans Pro"/>
              <a:sym typeface="Source Sans Pro"/>
            </a:endParaRPr>
          </a:p>
          <a:p>
            <a:pPr marL="457200" marR="0" lvl="0" indent="-419100" algn="l" rtl="0">
              <a:lnSpc>
                <a:spcPct val="100000"/>
              </a:lnSpc>
              <a:spcBef>
                <a:spcPts val="0"/>
              </a:spcBef>
              <a:spcAft>
                <a:spcPts val="0"/>
              </a:spcAft>
              <a:buClr>
                <a:srgbClr val="CFD8DC"/>
              </a:buClr>
              <a:buSzPts val="3000"/>
              <a:buFont typeface="Source Sans Pro"/>
              <a:buChar char="◎"/>
            </a:pPr>
            <a:r>
              <a:rPr lang="en" sz="3000">
                <a:solidFill>
                  <a:srgbClr val="263238"/>
                </a:solidFill>
                <a:latin typeface="Source Sans Pro"/>
                <a:ea typeface="Source Sans Pro"/>
                <a:cs typeface="Source Sans Pro"/>
                <a:sym typeface="Source Sans Pro"/>
              </a:rPr>
              <a:t>Introductions/Pronouns</a:t>
            </a:r>
            <a:endParaRPr sz="3000">
              <a:solidFill>
                <a:srgbClr val="263238"/>
              </a:solidFill>
              <a:latin typeface="Source Sans Pro"/>
              <a:ea typeface="Source Sans Pro"/>
              <a:cs typeface="Source Sans Pro"/>
              <a:sym typeface="Source Sans Pro"/>
            </a:endParaRPr>
          </a:p>
          <a:p>
            <a:pPr marL="457200" marR="0" lvl="0" indent="-419100" algn="l" rtl="0">
              <a:lnSpc>
                <a:spcPct val="100000"/>
              </a:lnSpc>
              <a:spcBef>
                <a:spcPts val="0"/>
              </a:spcBef>
              <a:spcAft>
                <a:spcPts val="0"/>
              </a:spcAft>
              <a:buClr>
                <a:srgbClr val="CFD8DC"/>
              </a:buClr>
              <a:buSzPts val="3000"/>
              <a:buFont typeface="Source Sans Pro"/>
              <a:buChar char="◎"/>
            </a:pPr>
            <a:r>
              <a:rPr lang="en" sz="3000">
                <a:solidFill>
                  <a:srgbClr val="263238"/>
                </a:solidFill>
                <a:latin typeface="Source Sans Pro"/>
                <a:ea typeface="Source Sans Pro"/>
                <a:cs typeface="Source Sans Pro"/>
                <a:sym typeface="Source Sans Pro"/>
              </a:rPr>
              <a:t>Let the teen be the expert, and... </a:t>
            </a:r>
            <a:endParaRPr sz="3000">
              <a:solidFill>
                <a:srgbClr val="263238"/>
              </a:solidFill>
              <a:latin typeface="Source Sans Pro"/>
              <a:ea typeface="Source Sans Pro"/>
              <a:cs typeface="Source Sans Pro"/>
              <a:sym typeface="Source Sans Pro"/>
            </a:endParaRPr>
          </a:p>
        </p:txBody>
      </p:sp>
      <p:sp>
        <p:nvSpPr>
          <p:cNvPr id="188" name="Google Shape;188;p28"/>
          <p:cNvSpPr txBox="1"/>
          <p:nvPr/>
        </p:nvSpPr>
        <p:spPr>
          <a:xfrm>
            <a:off x="905050" y="5353825"/>
            <a:ext cx="5863800" cy="6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http://actforyouth.net/youth_development/professionals/sel/</a:t>
            </a:r>
            <a:r>
              <a:rPr lang="en"/>
              <a:t> </a:t>
            </a:r>
            <a:endParaRPr/>
          </a:p>
        </p:txBody>
      </p:sp>
      <p:sp>
        <p:nvSpPr>
          <p:cNvPr id="186" name="Google Shape;186;p28">
            <a:extLst>
              <a:ext uri="{C183D7F6-B498-43B3-948B-1728B52AA6E4}">
                <adec:decorative xmlns:adec="http://schemas.microsoft.com/office/drawing/2017/decorative" val="1"/>
              </a:ext>
            </a:extLst>
          </p:cNvPr>
          <p:cNvSpPr txBox="1">
            <a:spLocks noGrp="1"/>
          </p:cNvSpPr>
          <p:nvPr>
            <p:ph type="sldNum" idx="12"/>
          </p:nvPr>
        </p:nvSpPr>
        <p:spPr>
          <a:xfrm>
            <a:off x="-92" y="6333125"/>
            <a:ext cx="91440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ctrTitle"/>
          </p:nvPr>
        </p:nvSpPr>
        <p:spPr>
          <a:xfrm>
            <a:off x="1546025" y="2034925"/>
            <a:ext cx="5832600" cy="154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Reluctant Admins</a:t>
            </a:r>
            <a:endParaRPr/>
          </a:p>
        </p:txBody>
      </p:sp>
      <p:sp>
        <p:nvSpPr>
          <p:cNvPr id="201" name="Google Shape;201;p30"/>
          <p:cNvSpPr txBox="1">
            <a:spLocks noGrp="1"/>
          </p:cNvSpPr>
          <p:nvPr>
            <p:ph type="subTitle" idx="1"/>
          </p:nvPr>
        </p:nvSpPr>
        <p:spPr>
          <a:xfrm>
            <a:off x="1546025" y="3710548"/>
            <a:ext cx="5832600" cy="104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*sad trombone noises*</a:t>
            </a:r>
            <a:endParaRPr/>
          </a:p>
        </p:txBody>
      </p:sp>
      <p:sp>
        <p:nvSpPr>
          <p:cNvPr id="202" name="Google Shape;202;p30"/>
          <p:cNvSpPr txBox="1"/>
          <p:nvPr/>
        </p:nvSpPr>
        <p:spPr>
          <a:xfrm>
            <a:off x="724275" y="4775700"/>
            <a:ext cx="7785900" cy="18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Source Sans Pro"/>
                <a:ea typeface="Source Sans Pro"/>
                <a:cs typeface="Source Sans Pro"/>
                <a:sym typeface="Source Sans Pro"/>
              </a:rPr>
              <a:t>Hand Raise - who thinks their admin may have lots of questions about this?</a:t>
            </a:r>
            <a:endParaRPr sz="1800">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9" name="Google Shape;209;p31"/>
          <p:cNvSpPr>
            <a:spLocks noGrp="1"/>
          </p:cNvSpPr>
          <p:nvPr>
            <p:ph type="title" idx="4294967295"/>
          </p:nvPr>
        </p:nvSpPr>
        <p:spPr>
          <a:xfrm>
            <a:off x="6358075" y="566350"/>
            <a:ext cx="2595000" cy="2615400"/>
          </a:xfrm>
          <a:prstGeom prst="ellipse">
            <a:avLst/>
          </a:prstGeom>
          <a:noFill/>
          <a:ln w="28575" cap="flat" cmpd="sng">
            <a:solidFill>
              <a:srgbClr val="ECEFF1"/>
            </a:solidFill>
            <a:prstDash val="dash"/>
            <a:round/>
            <a:headEnd type="none" w="sm" len="sm"/>
            <a:tailEnd type="none" w="sm" len="sm"/>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91EA"/>
                </a:solidFill>
                <a:effectLst/>
                <a:uLnTx/>
                <a:uFillTx/>
                <a:latin typeface="Roboto Slab"/>
                <a:ea typeface="Roboto Slab"/>
                <a:cs typeface="Roboto Slab"/>
                <a:sym typeface="Roboto Slab"/>
              </a:rPr>
              <a:t>Blind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91EA"/>
                </a:solidFill>
                <a:effectLst/>
                <a:uLnTx/>
                <a:uFillTx/>
                <a:latin typeface="Roboto Slab"/>
                <a:ea typeface="Roboto Slab"/>
                <a:cs typeface="Roboto Slab"/>
                <a:sym typeface="Roboto Slab"/>
              </a:rPr>
              <a:t>them with science!</a:t>
            </a:r>
            <a:endParaRPr kumimoji="0" lang="en-US" sz="2400" b="0" i="0" u="none" strike="noStrike" kern="0" cap="none" spc="0" normalizeH="0" baseline="0" noProof="0" dirty="0">
              <a:ln>
                <a:noFill/>
              </a:ln>
              <a:solidFill>
                <a:srgbClr val="FFFFFF"/>
              </a:solidFill>
              <a:effectLst/>
              <a:uLnTx/>
              <a:uFillTx/>
              <a:latin typeface="Roboto Slab"/>
              <a:ea typeface="Roboto Slab"/>
              <a:cs typeface="Roboto Slab"/>
              <a:sym typeface="Roboto Slab"/>
            </a:endParaRPr>
          </a:p>
        </p:txBody>
      </p:sp>
      <p:sp>
        <p:nvSpPr>
          <p:cNvPr id="207" name="Google Shape;207;p31">
            <a:extLst>
              <a:ext uri="{C183D7F6-B498-43B3-948B-1728B52AA6E4}">
                <adec:decorative xmlns:adec="http://schemas.microsoft.com/office/drawing/2017/decorative" val="1"/>
              </a:ext>
            </a:extLst>
          </p:cNvPr>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208" name="Google Shape;208;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284899" cy="6209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32"/>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Program Proposal</a:t>
            </a:r>
            <a:endParaRPr dirty="0"/>
          </a:p>
        </p:txBody>
      </p:sp>
      <p:pic>
        <p:nvPicPr>
          <p:cNvPr id="216" name="Google Shape;216;p32" descr="An example of a program proposal form. Include the program title, the session description, why the program should be implemented, goals for the session, needed staff time and resources, cost, and ease of replication"/>
          <p:cNvPicPr preferRelativeResize="0"/>
          <p:nvPr/>
        </p:nvPicPr>
        <p:blipFill>
          <a:blip r:embed="rId3">
            <a:alphaModFix/>
          </a:blip>
          <a:stretch>
            <a:fillRect/>
          </a:stretch>
        </p:blipFill>
        <p:spPr>
          <a:xfrm>
            <a:off x="1847800" y="1410901"/>
            <a:ext cx="5770924" cy="5205473"/>
          </a:xfrm>
          <a:prstGeom prst="rect">
            <a:avLst/>
          </a:prstGeom>
          <a:noFill/>
          <a:ln>
            <a:noFill/>
          </a:ln>
        </p:spPr>
      </p:pic>
      <p:sp>
        <p:nvSpPr>
          <p:cNvPr id="214" name="Google Shape;214;p32">
            <a:extLst>
              <a:ext uri="{C183D7F6-B498-43B3-948B-1728B52AA6E4}">
                <adec:decorative xmlns:adec="http://schemas.microsoft.com/office/drawing/2017/decorative" val="1"/>
              </a:ext>
            </a:extLst>
          </p:cNvPr>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Evaluation</a:t>
            </a:r>
            <a:endParaRPr/>
          </a:p>
        </p:txBody>
      </p:sp>
      <p:pic>
        <p:nvPicPr>
          <p:cNvPr id="223" name="Google Shape;223;p33" descr="Project Outcome logo"/>
          <p:cNvPicPr preferRelativeResize="0"/>
          <p:nvPr/>
        </p:nvPicPr>
        <p:blipFill>
          <a:blip r:embed="rId3">
            <a:alphaModFix/>
          </a:blip>
          <a:stretch>
            <a:fillRect/>
          </a:stretch>
        </p:blipFill>
        <p:spPr>
          <a:xfrm>
            <a:off x="152400" y="2698376"/>
            <a:ext cx="8839199" cy="1818538"/>
          </a:xfrm>
          <a:prstGeom prst="rect">
            <a:avLst/>
          </a:prstGeom>
          <a:noFill/>
          <a:ln>
            <a:noFill/>
          </a:ln>
        </p:spPr>
      </p:pic>
      <p:sp>
        <p:nvSpPr>
          <p:cNvPr id="222" name="Google Shape;222;p33">
            <a:extLst>
              <a:ext uri="{C183D7F6-B498-43B3-948B-1728B52AA6E4}">
                <adec:decorative xmlns:adec="http://schemas.microsoft.com/office/drawing/2017/decorative" val="1"/>
              </a:ext>
            </a:extLst>
          </p:cNvPr>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1459200" y="734475"/>
            <a:ext cx="7331700" cy="208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dirty="0"/>
              <a:t>Friends with Benefits:</a:t>
            </a:r>
            <a:endParaRPr sz="5000" dirty="0"/>
          </a:p>
          <a:p>
            <a:pPr marL="457200" lvl="0" indent="0" algn="l" rtl="0">
              <a:spcBef>
                <a:spcPts val="0"/>
              </a:spcBef>
              <a:spcAft>
                <a:spcPts val="0"/>
              </a:spcAft>
              <a:buNone/>
            </a:pPr>
            <a:r>
              <a:rPr lang="en" sz="2400" dirty="0">
                <a:solidFill>
                  <a:srgbClr val="607D8B"/>
                </a:solidFill>
              </a:rPr>
              <a:t>Programming to help develop social and emotional skills in teens</a:t>
            </a:r>
            <a:r>
              <a:rPr lang="en" sz="4800" dirty="0">
                <a:solidFill>
                  <a:srgbClr val="607D8B"/>
                </a:solidFill>
              </a:rPr>
              <a:t> </a:t>
            </a:r>
            <a:endParaRPr sz="4800" dirty="0">
              <a:solidFill>
                <a:srgbClr val="607D8B"/>
              </a:solidFill>
            </a:endParaRPr>
          </a:p>
        </p:txBody>
      </p:sp>
      <p:pic>
        <p:nvPicPr>
          <p:cNvPr id="81" name="Google Shape;81;p13" descr="Joanna Nelson Rendón headshot&#10;"/>
          <p:cNvPicPr preferRelativeResize="0"/>
          <p:nvPr/>
        </p:nvPicPr>
        <p:blipFill rotWithShape="1">
          <a:blip r:embed="rId3">
            <a:alphaModFix/>
          </a:blip>
          <a:srcRect t="6515" r="17756"/>
          <a:stretch/>
        </p:blipFill>
        <p:spPr>
          <a:xfrm>
            <a:off x="207375" y="2929600"/>
            <a:ext cx="1698550" cy="2896005"/>
          </a:xfrm>
          <a:prstGeom prst="rect">
            <a:avLst/>
          </a:prstGeom>
          <a:noFill/>
          <a:ln>
            <a:noFill/>
          </a:ln>
        </p:spPr>
      </p:pic>
      <p:sp>
        <p:nvSpPr>
          <p:cNvPr id="82" name="Google Shape;82;p13">
            <a:extLst>
              <a:ext uri="{C183D7F6-B498-43B3-948B-1728B52AA6E4}">
                <adec:decorative xmlns:adec="http://schemas.microsoft.com/office/drawing/2017/decorative" val="1"/>
              </a:ext>
            </a:extLst>
          </p:cNvPr>
          <p:cNvSpPr txBox="1">
            <a:spLocks noGrp="1"/>
          </p:cNvSpPr>
          <p:nvPr>
            <p:ph type="subTitle" idx="4294967295"/>
          </p:nvPr>
        </p:nvSpPr>
        <p:spPr>
          <a:xfrm>
            <a:off x="1905925" y="2929600"/>
            <a:ext cx="4895400" cy="30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Joanna Nelson Rendón</a:t>
            </a:r>
            <a:endParaRPr b="1" dirty="0"/>
          </a:p>
          <a:p>
            <a:pPr marL="0" lvl="0" indent="0" algn="l" rtl="0">
              <a:spcBef>
                <a:spcPts val="0"/>
              </a:spcBef>
              <a:spcAft>
                <a:spcPts val="0"/>
              </a:spcAft>
              <a:buNone/>
            </a:pPr>
            <a:r>
              <a:rPr lang="en" sz="2000" b="1" dirty="0"/>
              <a:t>Director of Young Adult Services </a:t>
            </a:r>
            <a:endParaRPr sz="2000" b="1" dirty="0"/>
          </a:p>
          <a:p>
            <a:pPr marL="0" lvl="0" indent="0" algn="l" rtl="0">
              <a:spcBef>
                <a:spcPts val="0"/>
              </a:spcBef>
              <a:spcAft>
                <a:spcPts val="0"/>
              </a:spcAft>
              <a:buClr>
                <a:schemeClr val="dk1"/>
              </a:buClr>
              <a:buSzPts val="1100"/>
              <a:buFont typeface="Arial"/>
              <a:buNone/>
            </a:pPr>
            <a:r>
              <a:rPr lang="en" sz="2000" b="1" dirty="0"/>
              <a:t>Pikes Peak Library District</a:t>
            </a:r>
            <a:endParaRPr sz="2000" b="1" dirty="0"/>
          </a:p>
          <a:p>
            <a:pPr marL="0" lvl="0" indent="0" algn="l" rtl="0">
              <a:spcBef>
                <a:spcPts val="0"/>
              </a:spcBef>
              <a:spcAft>
                <a:spcPts val="0"/>
              </a:spcAft>
              <a:buClr>
                <a:schemeClr val="dk1"/>
              </a:buClr>
              <a:buSzPts val="1100"/>
              <a:buFont typeface="Arial"/>
              <a:buNone/>
            </a:pPr>
            <a:r>
              <a:rPr lang="en" sz="2000" b="1" dirty="0"/>
              <a:t>Colorado Springs, CO</a:t>
            </a:r>
            <a:endParaRPr sz="2000" b="1" dirty="0"/>
          </a:p>
          <a:p>
            <a:pPr marL="457200" lvl="0" indent="0" algn="r" rtl="0">
              <a:spcBef>
                <a:spcPts val="0"/>
              </a:spcBef>
              <a:spcAft>
                <a:spcPts val="0"/>
              </a:spcAft>
              <a:buNone/>
            </a:pPr>
            <a:r>
              <a:rPr lang="en" b="1" dirty="0"/>
              <a:t>Becca Philipsen</a:t>
            </a:r>
            <a:r>
              <a:rPr lang="en" sz="3600" b="1" dirty="0"/>
              <a:t> </a:t>
            </a:r>
            <a:endParaRPr sz="3600" b="1" dirty="0"/>
          </a:p>
          <a:p>
            <a:pPr marL="457200" lvl="0" indent="457200" algn="r" rtl="0">
              <a:spcBef>
                <a:spcPts val="0"/>
              </a:spcBef>
              <a:spcAft>
                <a:spcPts val="0"/>
              </a:spcAft>
              <a:buNone/>
            </a:pPr>
            <a:r>
              <a:rPr lang="en" sz="2000" b="1" dirty="0"/>
              <a:t>Young Adult Services Sr. Librarian</a:t>
            </a:r>
            <a:endParaRPr sz="2000" b="1" dirty="0"/>
          </a:p>
          <a:p>
            <a:pPr marL="457200" lvl="0" indent="457200" algn="r" rtl="0">
              <a:spcBef>
                <a:spcPts val="0"/>
              </a:spcBef>
              <a:spcAft>
                <a:spcPts val="0"/>
              </a:spcAft>
              <a:buNone/>
            </a:pPr>
            <a:r>
              <a:rPr lang="en" sz="2000" b="1" dirty="0"/>
              <a:t>Pikes Peak Library District</a:t>
            </a:r>
            <a:endParaRPr sz="2000" b="1" dirty="0"/>
          </a:p>
          <a:p>
            <a:pPr marL="457200" lvl="0" indent="457200" algn="r" rtl="0">
              <a:spcBef>
                <a:spcPts val="0"/>
              </a:spcBef>
              <a:spcAft>
                <a:spcPts val="0"/>
              </a:spcAft>
              <a:buNone/>
            </a:pPr>
            <a:r>
              <a:rPr lang="en" sz="2000" b="1" dirty="0"/>
              <a:t>Colorado Springs, CO</a:t>
            </a:r>
            <a:endParaRPr sz="2000" b="1" dirty="0"/>
          </a:p>
        </p:txBody>
      </p:sp>
      <p:pic>
        <p:nvPicPr>
          <p:cNvPr id="83" name="Google Shape;83;p13" descr="Becca Philipsen headshot"/>
          <p:cNvPicPr preferRelativeResize="0"/>
          <p:nvPr/>
        </p:nvPicPr>
        <p:blipFill>
          <a:blip r:embed="rId4">
            <a:alphaModFix/>
          </a:blip>
          <a:stretch>
            <a:fillRect/>
          </a:stretch>
        </p:blipFill>
        <p:spPr>
          <a:xfrm>
            <a:off x="7040811" y="2823075"/>
            <a:ext cx="1931938" cy="289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34"/>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dirty="0"/>
              <a:t>But I know my admin will say…</a:t>
            </a:r>
            <a:r>
              <a:rPr lang="en" dirty="0"/>
              <a:t>.</a:t>
            </a:r>
            <a:endParaRPr dirty="0"/>
          </a:p>
        </p:txBody>
      </p:sp>
      <p:sp>
        <p:nvSpPr>
          <p:cNvPr id="230" name="Google Shape;230;p34"/>
          <p:cNvSpPr txBox="1">
            <a:spLocks noGrp="1"/>
          </p:cNvSpPr>
          <p:nvPr>
            <p:ph type="body" idx="1"/>
          </p:nvPr>
        </p:nvSpPr>
        <p:spPr>
          <a:xfrm>
            <a:off x="786150" y="1682267"/>
            <a:ext cx="7571700" cy="47649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Why do we need to </a:t>
            </a:r>
            <a:r>
              <a:rPr lang="en" i="1"/>
              <a:t>teach </a:t>
            </a:r>
            <a:r>
              <a:rPr lang="en"/>
              <a:t>S/E learning to teens?</a:t>
            </a:r>
            <a:endParaRPr/>
          </a:p>
          <a:p>
            <a:pPr marL="457200" lvl="0" indent="-419100" algn="l" rtl="0">
              <a:spcBef>
                <a:spcPts val="0"/>
              </a:spcBef>
              <a:spcAft>
                <a:spcPts val="0"/>
              </a:spcAft>
              <a:buSzPts val="3000"/>
              <a:buChar char="◎"/>
            </a:pPr>
            <a:r>
              <a:rPr lang="en"/>
              <a:t>Isn’t that their parents job?</a:t>
            </a:r>
            <a:endParaRPr/>
          </a:p>
          <a:p>
            <a:pPr marL="457200" lvl="0" indent="-419100" algn="l" rtl="0">
              <a:spcBef>
                <a:spcPts val="0"/>
              </a:spcBef>
              <a:spcAft>
                <a:spcPts val="0"/>
              </a:spcAft>
              <a:buSzPts val="3000"/>
              <a:buChar char="◎"/>
            </a:pPr>
            <a:r>
              <a:rPr lang="en"/>
              <a:t>Why should the library be concerned with S/E learning?</a:t>
            </a:r>
            <a:endParaRPr/>
          </a:p>
        </p:txBody>
      </p:sp>
      <p:sp>
        <p:nvSpPr>
          <p:cNvPr id="228" name="Google Shape;228;p34">
            <a:extLst>
              <a:ext uri="{C183D7F6-B498-43B3-948B-1728B52AA6E4}">
                <adec:decorative xmlns:adec="http://schemas.microsoft.com/office/drawing/2017/decorative" val="1"/>
              </a:ext>
            </a:extLst>
          </p:cNvPr>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title" idx="4294967295"/>
          </p:nvPr>
        </p:nvSpPr>
        <p:spPr>
          <a:xfrm>
            <a:off x="298450" y="336550"/>
            <a:ext cx="8229600" cy="4921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360"/>
              </a:spcBef>
              <a:spcAft>
                <a:spcPts val="0"/>
              </a:spcAft>
              <a:buClr>
                <a:srgbClr val="CFD8DC"/>
              </a:buClr>
              <a:buSzPts val="1800"/>
              <a:buFont typeface="Source Sans Pro"/>
              <a:buNone/>
              <a:tabLst/>
              <a:defRPr/>
            </a:pPr>
            <a:r>
              <a:rPr kumimoji="0" lang="en-US" sz="4800" b="0" i="0" u="none" strike="noStrike" kern="0" cap="none" spc="0" normalizeH="0" baseline="0" noProof="0" dirty="0">
                <a:ln>
                  <a:noFill/>
                </a:ln>
                <a:solidFill>
                  <a:srgbClr val="0091EA"/>
                </a:solidFill>
                <a:effectLst/>
                <a:uLnTx/>
                <a:uFillTx/>
                <a:latin typeface="Roboto Slab"/>
                <a:ea typeface="Roboto Slab"/>
                <a:cs typeface="Roboto Slab"/>
                <a:sym typeface="Roboto Slab"/>
              </a:rPr>
              <a:t>Summer Teen Volunteer Program with Library Research Service</a:t>
            </a:r>
          </a:p>
        </p:txBody>
      </p:sp>
      <p:pic>
        <p:nvPicPr>
          <p:cNvPr id="237" name="Google Shape;237;p35" descr="Teens volunteering at the library"/>
          <p:cNvPicPr preferRelativeResize="0"/>
          <p:nvPr/>
        </p:nvPicPr>
        <p:blipFill rotWithShape="1">
          <a:blip r:embed="rId3">
            <a:alphaModFix/>
          </a:blip>
          <a:srcRect l="38983" t="33096"/>
          <a:stretch/>
        </p:blipFill>
        <p:spPr>
          <a:xfrm>
            <a:off x="2184375" y="2844925"/>
            <a:ext cx="4775251" cy="2945051"/>
          </a:xfrm>
          <a:prstGeom prst="rect">
            <a:avLst/>
          </a:prstGeom>
          <a:noFill/>
          <a:ln>
            <a:noFill/>
          </a:ln>
        </p:spPr>
      </p:pic>
      <p:sp>
        <p:nvSpPr>
          <p:cNvPr id="236" name="Google Shape;236;p35">
            <a:extLst>
              <a:ext uri="{C183D7F6-B498-43B3-948B-1728B52AA6E4}">
                <adec:decorative xmlns:adec="http://schemas.microsoft.com/office/drawing/2017/decorative" val="1"/>
              </a:ext>
            </a:extLst>
          </p:cNvPr>
          <p:cNvSpPr txBox="1">
            <a:spLocks noGrp="1"/>
          </p:cNvSpPr>
          <p:nvPr>
            <p:ph type="sldNum" idx="12"/>
          </p:nvPr>
        </p:nvSpPr>
        <p:spPr>
          <a:xfrm>
            <a:off x="-92" y="6333125"/>
            <a:ext cx="91440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ctrTitle" idx="4294967295"/>
          </p:nvPr>
        </p:nvSpPr>
        <p:spPr>
          <a:xfrm>
            <a:off x="685800" y="587123"/>
            <a:ext cx="7772400" cy="154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b="1"/>
              <a:t>Thanks!</a:t>
            </a:r>
            <a:endParaRPr sz="6000" b="1"/>
          </a:p>
        </p:txBody>
      </p:sp>
      <p:sp>
        <p:nvSpPr>
          <p:cNvPr id="243" name="Google Shape;243;p36"/>
          <p:cNvSpPr txBox="1">
            <a:spLocks noGrp="1"/>
          </p:cNvSpPr>
          <p:nvPr>
            <p:ph type="subTitle" idx="4294967295"/>
          </p:nvPr>
        </p:nvSpPr>
        <p:spPr>
          <a:xfrm>
            <a:off x="685800" y="2186550"/>
            <a:ext cx="6593700" cy="104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t>Any questions?</a:t>
            </a:r>
            <a:endParaRPr sz="3600" b="1"/>
          </a:p>
        </p:txBody>
      </p:sp>
      <p:sp>
        <p:nvSpPr>
          <p:cNvPr id="244" name="Google Shape;244;p36"/>
          <p:cNvSpPr txBox="1">
            <a:spLocks noGrp="1"/>
          </p:cNvSpPr>
          <p:nvPr>
            <p:ph type="body" idx="4294967295"/>
          </p:nvPr>
        </p:nvSpPr>
        <p:spPr>
          <a:xfrm>
            <a:off x="685800" y="3285875"/>
            <a:ext cx="4863900" cy="3282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Reach us at:</a:t>
            </a:r>
            <a:endParaRPr/>
          </a:p>
          <a:p>
            <a:pPr marL="0" lvl="0" indent="0" algn="l" rtl="0">
              <a:spcBef>
                <a:spcPts val="600"/>
              </a:spcBef>
              <a:spcAft>
                <a:spcPts val="0"/>
              </a:spcAft>
              <a:buNone/>
            </a:pPr>
            <a:r>
              <a:rPr lang="en" u="sng">
                <a:solidFill>
                  <a:schemeClr val="hlink"/>
                </a:solidFill>
                <a:hlinkClick r:id="rId3"/>
              </a:rPr>
              <a:t>jrendon@ppld.org</a:t>
            </a:r>
            <a:endParaRPr/>
          </a:p>
          <a:p>
            <a:pPr marL="0" lvl="0" indent="0" algn="l" rtl="0">
              <a:spcBef>
                <a:spcPts val="600"/>
              </a:spcBef>
              <a:spcAft>
                <a:spcPts val="0"/>
              </a:spcAft>
              <a:buNone/>
            </a:pPr>
            <a:r>
              <a:rPr lang="en" u="sng">
                <a:solidFill>
                  <a:schemeClr val="hlink"/>
                </a:solidFill>
                <a:hlinkClick r:id="rId4"/>
              </a:rPr>
              <a:t>rphilipsen@ppld.org</a:t>
            </a:r>
            <a:r>
              <a:rPr lang="en"/>
              <a:t> </a:t>
            </a:r>
            <a:endParaRPr/>
          </a:p>
        </p:txBody>
      </p:sp>
      <p:sp>
        <p:nvSpPr>
          <p:cNvPr id="245" name="Google Shape;245;p36"/>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7"/>
          <p:cNvSpPr txBox="1">
            <a:spLocks noGrp="1"/>
          </p:cNvSpPr>
          <p:nvPr>
            <p:ph type="title"/>
          </p:nvPr>
        </p:nvSpPr>
        <p:spPr>
          <a:xfrm>
            <a:off x="786150" y="129901"/>
            <a:ext cx="7571700" cy="525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Resources (Find more </a:t>
            </a:r>
            <a:r>
              <a:rPr lang="en" u="sng">
                <a:solidFill>
                  <a:schemeClr val="hlink"/>
                </a:solidFill>
                <a:hlinkClick r:id="rId3"/>
              </a:rPr>
              <a:t>here</a:t>
            </a:r>
            <a:r>
              <a:rPr lang="en"/>
              <a:t>)</a:t>
            </a:r>
            <a:endParaRPr/>
          </a:p>
        </p:txBody>
      </p:sp>
      <p:sp>
        <p:nvSpPr>
          <p:cNvPr id="251" name="Google Shape;251;p37"/>
          <p:cNvSpPr txBox="1">
            <a:spLocks noGrp="1"/>
          </p:cNvSpPr>
          <p:nvPr>
            <p:ph type="body" idx="1"/>
          </p:nvPr>
        </p:nvSpPr>
        <p:spPr>
          <a:xfrm>
            <a:off x="148725" y="528800"/>
            <a:ext cx="8576700" cy="6147300"/>
          </a:xfrm>
          <a:prstGeom prst="rect">
            <a:avLst/>
          </a:prstGeom>
          <a:noFill/>
        </p:spPr>
        <p:txBody>
          <a:bodyPr spcFirstLastPara="1" wrap="square" lIns="91425" tIns="91425" rIns="91425" bIns="91425" anchor="t" anchorCtr="0">
            <a:noAutofit/>
          </a:bodyPr>
          <a:lstStyle/>
          <a:p>
            <a:pPr marL="457200" lvl="0" indent="-317500" algn="l" rtl="0">
              <a:lnSpc>
                <a:spcPct val="115000"/>
              </a:lnSpc>
              <a:spcBef>
                <a:spcPts val="600"/>
              </a:spcBef>
              <a:spcAft>
                <a:spcPts val="0"/>
              </a:spcAft>
              <a:buClr>
                <a:srgbClr val="000000"/>
              </a:buClr>
              <a:buSzPts val="1400"/>
              <a:buChar char="◎"/>
            </a:pPr>
            <a:r>
              <a:rPr lang="en" sz="1400">
                <a:solidFill>
                  <a:srgbClr val="000000"/>
                </a:solidFill>
              </a:rPr>
              <a:t>Search Institute. (2018). The Developmental Assets Framework. Retrieved July 20, </a:t>
            </a:r>
            <a:endParaRPr sz="1400">
              <a:solidFill>
                <a:srgbClr val="000000"/>
              </a:solidFill>
            </a:endParaRPr>
          </a:p>
          <a:p>
            <a:pPr marL="914400" lvl="0" indent="0" algn="l" rtl="0">
              <a:lnSpc>
                <a:spcPct val="115000"/>
              </a:lnSpc>
              <a:spcBef>
                <a:spcPts val="600"/>
              </a:spcBef>
              <a:spcAft>
                <a:spcPts val="0"/>
              </a:spcAft>
              <a:buNone/>
            </a:pPr>
            <a:r>
              <a:rPr lang="en" sz="1400">
                <a:solidFill>
                  <a:srgbClr val="000000"/>
                </a:solidFill>
              </a:rPr>
              <a:t>2018, from https://www.search-institute.org/our-research/</a:t>
            </a:r>
            <a:endParaRPr sz="1400">
              <a:solidFill>
                <a:srgbClr val="000000"/>
              </a:solidFill>
            </a:endParaRPr>
          </a:p>
          <a:p>
            <a:pPr marL="914400" lvl="0" indent="0" algn="l" rtl="0">
              <a:lnSpc>
                <a:spcPct val="115000"/>
              </a:lnSpc>
              <a:spcBef>
                <a:spcPts val="600"/>
              </a:spcBef>
              <a:spcAft>
                <a:spcPts val="0"/>
              </a:spcAft>
              <a:buNone/>
            </a:pPr>
            <a:r>
              <a:rPr lang="en" sz="1400">
                <a:solidFill>
                  <a:srgbClr val="000000"/>
                </a:solidFill>
              </a:rPr>
              <a:t>development-assets/ developmental-assets-framework/ 40 Developmental Assets. (2018). Retrieved July 20, 2018, from https://www.youtherie.com/the-assets</a:t>
            </a:r>
            <a:endParaRPr sz="1400">
              <a:solidFill>
                <a:srgbClr val="000000"/>
              </a:solidFill>
            </a:endParaRPr>
          </a:p>
          <a:p>
            <a:pPr marL="457200" lvl="0" indent="-317500" algn="l" rtl="0">
              <a:lnSpc>
                <a:spcPct val="115000"/>
              </a:lnSpc>
              <a:spcBef>
                <a:spcPts val="600"/>
              </a:spcBef>
              <a:spcAft>
                <a:spcPts val="0"/>
              </a:spcAft>
              <a:buClr>
                <a:srgbClr val="000000"/>
              </a:buClr>
              <a:buSzPts val="1400"/>
              <a:buChar char="◎"/>
            </a:pPr>
            <a:r>
              <a:rPr lang="en" sz="1400">
                <a:solidFill>
                  <a:srgbClr val="000000"/>
                </a:solidFill>
              </a:rPr>
              <a:t>Depaoli, J. L., Atwell, M. N., &amp; Bridgeland, J. (n.d.). </a:t>
            </a:r>
            <a:r>
              <a:rPr lang="en" sz="1400" i="1">
                <a:solidFill>
                  <a:srgbClr val="000000"/>
                </a:solidFill>
              </a:rPr>
              <a:t>Ready to Lead: A National </a:t>
            </a:r>
            <a:endParaRPr sz="1400" i="1">
              <a:solidFill>
                <a:srgbClr val="000000"/>
              </a:solidFill>
            </a:endParaRPr>
          </a:p>
          <a:p>
            <a:pPr marL="914400" lvl="0" indent="0" algn="l" rtl="0">
              <a:lnSpc>
                <a:spcPct val="115000"/>
              </a:lnSpc>
              <a:spcBef>
                <a:spcPts val="600"/>
              </a:spcBef>
              <a:spcAft>
                <a:spcPts val="0"/>
              </a:spcAft>
              <a:buNone/>
            </a:pPr>
            <a:r>
              <a:rPr lang="en" sz="1400" i="1">
                <a:solidFill>
                  <a:srgbClr val="000000"/>
                </a:solidFill>
              </a:rPr>
              <a:t>Principal Survey on How Social and Emotional Learning Can Prepare Children and Transform Schools</a:t>
            </a:r>
            <a:r>
              <a:rPr lang="en" sz="1400">
                <a:solidFill>
                  <a:srgbClr val="000000"/>
                </a:solidFill>
              </a:rPr>
              <a:t> (Rep.).</a:t>
            </a:r>
            <a:endParaRPr sz="1400">
              <a:solidFill>
                <a:srgbClr val="000000"/>
              </a:solidFill>
            </a:endParaRPr>
          </a:p>
          <a:p>
            <a:pPr marL="457200" lvl="0" indent="-317500" algn="l" rtl="0">
              <a:lnSpc>
                <a:spcPct val="115000"/>
              </a:lnSpc>
              <a:spcBef>
                <a:spcPts val="600"/>
              </a:spcBef>
              <a:spcAft>
                <a:spcPts val="0"/>
              </a:spcAft>
              <a:buClr>
                <a:srgbClr val="000000"/>
              </a:buClr>
              <a:buSzPts val="1400"/>
              <a:buChar char="○"/>
            </a:pPr>
            <a:r>
              <a:rPr lang="en" sz="1400">
                <a:solidFill>
                  <a:srgbClr val="000000"/>
                </a:solidFill>
                <a:latin typeface="Times New Roman"/>
                <a:ea typeface="Times New Roman"/>
                <a:cs typeface="Times New Roman"/>
                <a:sym typeface="Times New Roman"/>
              </a:rPr>
              <a:t>“The Positive Youth Development Approach: 3 Things to Know.” </a:t>
            </a:r>
            <a:r>
              <a:rPr lang="en" sz="1400" i="1">
                <a:solidFill>
                  <a:srgbClr val="000000"/>
                </a:solidFill>
                <a:latin typeface="Times New Roman"/>
                <a:ea typeface="Times New Roman"/>
                <a:cs typeface="Times New Roman"/>
                <a:sym typeface="Times New Roman"/>
              </a:rPr>
              <a:t>Colorado Coalition Against Sexual Assault</a:t>
            </a:r>
            <a:r>
              <a:rPr lang="en" sz="1400">
                <a:solidFill>
                  <a:srgbClr val="000000"/>
                </a:solidFill>
                <a:latin typeface="Times New Roman"/>
                <a:ea typeface="Times New Roman"/>
                <a:cs typeface="Times New Roman"/>
                <a:sym typeface="Times New Roman"/>
              </a:rPr>
              <a:t>, 28 July 2015, https://www.ccasa.org/the-positive-youth-development-approach-3-things-to-know/.</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Morgan, Erin, and Angela Huebner. "Skip Menu." </a:t>
            </a:r>
            <a:r>
              <a:rPr lang="en" sz="1400" i="1">
                <a:solidFill>
                  <a:srgbClr val="000000"/>
                </a:solidFill>
              </a:rPr>
              <a:t>Adolescent Growth and </a:t>
            </a:r>
            <a:endParaRPr sz="1400" i="1">
              <a:solidFill>
                <a:srgbClr val="000000"/>
              </a:solidFill>
            </a:endParaRPr>
          </a:p>
          <a:p>
            <a:pPr marL="457200" lvl="0" indent="457200" algn="l" rtl="0">
              <a:lnSpc>
                <a:spcPct val="115000"/>
              </a:lnSpc>
              <a:spcBef>
                <a:spcPts val="600"/>
              </a:spcBef>
              <a:spcAft>
                <a:spcPts val="0"/>
              </a:spcAft>
              <a:buNone/>
            </a:pPr>
            <a:r>
              <a:rPr lang="en" sz="1400" i="1">
                <a:solidFill>
                  <a:srgbClr val="000000"/>
                </a:solidFill>
              </a:rPr>
              <a:t>Development</a:t>
            </a:r>
            <a:r>
              <a:rPr lang="en" sz="1400">
                <a:solidFill>
                  <a:srgbClr val="000000"/>
                </a:solidFill>
              </a:rPr>
              <a:t>. Virginia Cooperative Extension, 8 Feb. 2012. Web. 09 Jan. 2017.</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Positive Youth Development. (n.d.). Retrieved September 7, 2018, from </a:t>
            </a:r>
            <a:endParaRPr sz="1400">
              <a:solidFill>
                <a:srgbClr val="000000"/>
              </a:solidFill>
            </a:endParaRPr>
          </a:p>
          <a:p>
            <a:pPr marL="457200" lvl="0" indent="457200" algn="l" rtl="0">
              <a:lnSpc>
                <a:spcPct val="115000"/>
              </a:lnSpc>
              <a:spcBef>
                <a:spcPts val="0"/>
              </a:spcBef>
              <a:spcAft>
                <a:spcPts val="0"/>
              </a:spcAft>
              <a:buNone/>
            </a:pPr>
            <a:r>
              <a:rPr lang="en" sz="1400" u="sng">
                <a:solidFill>
                  <a:srgbClr val="000000"/>
                </a:solidFill>
                <a:hlinkClick r:id="rId4"/>
              </a:rPr>
              <a:t>https://youth.gov/youth-topics/positive-youth-development</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W. (2015, May 01). Risk and Protective Factors. Retrieved September 7, 2018, from </a:t>
            </a:r>
            <a:endParaRPr sz="1400">
              <a:solidFill>
                <a:srgbClr val="000000"/>
              </a:solidFill>
            </a:endParaRPr>
          </a:p>
          <a:p>
            <a:pPr marL="914400" lvl="0" indent="0" algn="l" rtl="0">
              <a:lnSpc>
                <a:spcPct val="115000"/>
              </a:lnSpc>
              <a:spcBef>
                <a:spcPts val="0"/>
              </a:spcBef>
              <a:spcAft>
                <a:spcPts val="0"/>
              </a:spcAft>
              <a:buNone/>
            </a:pPr>
            <a:r>
              <a:rPr lang="en" sz="1400" u="sng">
                <a:solidFill>
                  <a:schemeClr val="hlink"/>
                </a:solidFill>
                <a:hlinkClick r:id="rId5"/>
              </a:rPr>
              <a:t>https://www.communitiesthatcare.org.au/how-it-works/risk-and-protective-factors</a:t>
            </a:r>
            <a:endParaRPr sz="1400">
              <a:solidFill>
                <a:srgbClr val="000000"/>
              </a:solidFill>
            </a:endParaRPr>
          </a:p>
          <a:p>
            <a:pPr marL="457200" lvl="0" indent="-317500" algn="l" rtl="0">
              <a:lnSpc>
                <a:spcPct val="115000"/>
              </a:lnSpc>
              <a:spcBef>
                <a:spcPts val="600"/>
              </a:spcBef>
              <a:spcAft>
                <a:spcPts val="0"/>
              </a:spcAft>
              <a:buClr>
                <a:srgbClr val="000000"/>
              </a:buClr>
              <a:buSzPts val="1400"/>
              <a:buChar char="◎"/>
            </a:pPr>
            <a:r>
              <a:rPr lang="en" sz="1400">
                <a:solidFill>
                  <a:srgbClr val="000000"/>
                </a:solidFill>
              </a:rPr>
              <a:t>Presentation template by </a:t>
            </a:r>
            <a:r>
              <a:rPr lang="en" sz="1400" u="sng">
                <a:solidFill>
                  <a:srgbClr val="000000"/>
                </a:solidFill>
                <a:hlinkClick r:id="rId6"/>
              </a:rPr>
              <a:t>SlidesCarnival</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Photographs by </a:t>
            </a:r>
            <a:r>
              <a:rPr lang="en" sz="1400" u="sng">
                <a:solidFill>
                  <a:srgbClr val="000000"/>
                </a:solidFill>
                <a:hlinkClick r:id="rId7"/>
              </a:rPr>
              <a:t>Unsplash</a:t>
            </a:r>
            <a:r>
              <a:rPr lang="en" sz="1400">
                <a:solidFill>
                  <a:srgbClr val="000000"/>
                </a:solidFill>
              </a:rPr>
              <a:t> &amp; </a:t>
            </a:r>
            <a:r>
              <a:rPr lang="en" sz="1400" u="sng">
                <a:solidFill>
                  <a:srgbClr val="000000"/>
                </a:solidFill>
                <a:hlinkClick r:id="rId8"/>
              </a:rPr>
              <a:t>Death to the Stock Photo</a:t>
            </a:r>
            <a:r>
              <a:rPr lang="en" sz="1400">
                <a:solidFill>
                  <a:srgbClr val="000000"/>
                </a:solidFill>
              </a:rPr>
              <a:t> (</a:t>
            </a:r>
            <a:r>
              <a:rPr lang="en" sz="1400" u="sng">
                <a:solidFill>
                  <a:srgbClr val="000000"/>
                </a:solidFill>
                <a:hlinkClick r:id="rId9"/>
              </a:rPr>
              <a:t>license</a:t>
            </a:r>
            <a:r>
              <a:rPr lang="en" sz="1400">
                <a:solidFill>
                  <a:srgbClr val="000000"/>
                </a:solidFill>
              </a:rPr>
              <a:t>)</a:t>
            </a:r>
            <a:endParaRPr sz="1400">
              <a:solidFill>
                <a:srgbClr val="000000"/>
              </a:solidFill>
            </a:endParaRPr>
          </a:p>
        </p:txBody>
      </p:sp>
      <p:sp>
        <p:nvSpPr>
          <p:cNvPr id="253" name="Google Shape;253;p37">
            <a:extLst>
              <a:ext uri="{C183D7F6-B498-43B3-948B-1728B52AA6E4}">
                <adec:decorative xmlns:adec="http://schemas.microsoft.com/office/drawing/2017/decorative" val="1"/>
              </a:ext>
            </a:extLst>
          </p:cNvPr>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Presentation design</a:t>
            </a:r>
            <a:endParaRPr/>
          </a:p>
        </p:txBody>
      </p:sp>
      <p:sp>
        <p:nvSpPr>
          <p:cNvPr id="259" name="Google Shape;259;p38"/>
          <p:cNvSpPr txBox="1">
            <a:spLocks noGrp="1"/>
          </p:cNvSpPr>
          <p:nvPr>
            <p:ph type="body" idx="1"/>
          </p:nvPr>
        </p:nvSpPr>
        <p:spPr>
          <a:xfrm>
            <a:off x="786150" y="1600200"/>
            <a:ext cx="7466100" cy="3552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This presentations uses the following typographies and colors:</a:t>
            </a:r>
            <a:endParaRPr sz="1800"/>
          </a:p>
          <a:p>
            <a:pPr marL="457200" lvl="0" indent="-342900" algn="l" rtl="0">
              <a:lnSpc>
                <a:spcPct val="115000"/>
              </a:lnSpc>
              <a:spcBef>
                <a:spcPts val="600"/>
              </a:spcBef>
              <a:spcAft>
                <a:spcPts val="0"/>
              </a:spcAft>
              <a:buSzPts val="1800"/>
              <a:buChar char="◎"/>
            </a:pPr>
            <a:r>
              <a:rPr lang="en" sz="1800"/>
              <a:t>Titles: </a:t>
            </a:r>
            <a:r>
              <a:rPr lang="en" sz="1800" b="1"/>
              <a:t>Roboto Slab</a:t>
            </a:r>
            <a:endParaRPr sz="1800" b="1"/>
          </a:p>
          <a:p>
            <a:pPr marL="457200" lvl="0" indent="-342900" algn="l" rtl="0">
              <a:lnSpc>
                <a:spcPct val="115000"/>
              </a:lnSpc>
              <a:spcBef>
                <a:spcPts val="0"/>
              </a:spcBef>
              <a:spcAft>
                <a:spcPts val="0"/>
              </a:spcAft>
              <a:buSzPts val="1800"/>
              <a:buChar char="◎"/>
            </a:pPr>
            <a:r>
              <a:rPr lang="en" sz="1800"/>
              <a:t>Body copy: </a:t>
            </a:r>
            <a:r>
              <a:rPr lang="en" sz="1800" b="1"/>
              <a:t>Source Sans Pro</a:t>
            </a:r>
            <a:endParaRPr sz="1800" b="1"/>
          </a:p>
          <a:p>
            <a:pPr marL="0" lvl="0" indent="0" algn="l" rtl="0">
              <a:lnSpc>
                <a:spcPct val="115000"/>
              </a:lnSpc>
              <a:spcBef>
                <a:spcPts val="600"/>
              </a:spcBef>
              <a:spcAft>
                <a:spcPts val="0"/>
              </a:spcAft>
              <a:buNone/>
            </a:pPr>
            <a:r>
              <a:rPr lang="en" sz="1800"/>
              <a:t>You can download the fonts on these pages:</a:t>
            </a:r>
            <a:endParaRPr sz="1800"/>
          </a:p>
          <a:p>
            <a:pPr marL="0" lvl="0" indent="0" algn="l" rtl="0">
              <a:lnSpc>
                <a:spcPct val="115000"/>
              </a:lnSpc>
              <a:spcBef>
                <a:spcPts val="600"/>
              </a:spcBef>
              <a:spcAft>
                <a:spcPts val="0"/>
              </a:spcAft>
              <a:buNone/>
            </a:pPr>
            <a:r>
              <a:rPr lang="en" sz="1800" u="sng">
                <a:solidFill>
                  <a:srgbClr val="0091EA"/>
                </a:solidFill>
                <a:hlinkClick r:id="rId3"/>
              </a:rPr>
              <a:t>https://www.fontsquirrel.com/fonts/roboto-slab</a:t>
            </a:r>
            <a:endParaRPr sz="1800">
              <a:solidFill>
                <a:srgbClr val="0091EA"/>
              </a:solidFill>
            </a:endParaRPr>
          </a:p>
          <a:p>
            <a:pPr marL="0" lvl="0" indent="0" algn="l" rtl="0">
              <a:lnSpc>
                <a:spcPct val="115000"/>
              </a:lnSpc>
              <a:spcBef>
                <a:spcPts val="600"/>
              </a:spcBef>
              <a:spcAft>
                <a:spcPts val="0"/>
              </a:spcAft>
              <a:buNone/>
            </a:pPr>
            <a:r>
              <a:rPr lang="en" sz="1800" u="sng">
                <a:solidFill>
                  <a:srgbClr val="0091EA"/>
                </a:solidFill>
                <a:hlinkClick r:id="rId4"/>
              </a:rPr>
              <a:t>https://www.fontsquirrel.com/fonts/source-sans-pro</a:t>
            </a:r>
            <a:endParaRPr sz="1800">
              <a:solidFill>
                <a:srgbClr val="0091EA"/>
              </a:solidFill>
            </a:endParaRPr>
          </a:p>
          <a:p>
            <a:pPr marL="0" lvl="0" indent="0" algn="l" rtl="0">
              <a:lnSpc>
                <a:spcPct val="115000"/>
              </a:lnSpc>
              <a:spcBef>
                <a:spcPts val="600"/>
              </a:spcBef>
              <a:spcAft>
                <a:spcPts val="0"/>
              </a:spcAft>
              <a:buNone/>
            </a:pPr>
            <a:endParaRPr sz="1800"/>
          </a:p>
          <a:p>
            <a:pPr marL="457200" lvl="0" indent="-342900" algn="l" rtl="0">
              <a:lnSpc>
                <a:spcPct val="115000"/>
              </a:lnSpc>
              <a:spcBef>
                <a:spcPts val="600"/>
              </a:spcBef>
              <a:spcAft>
                <a:spcPts val="0"/>
              </a:spcAft>
              <a:buSzPts val="1800"/>
              <a:buChar char="◎"/>
            </a:pPr>
            <a:r>
              <a:rPr lang="en" sz="1800"/>
              <a:t>Blue </a:t>
            </a:r>
            <a:r>
              <a:rPr lang="en" sz="1800" b="1">
                <a:solidFill>
                  <a:srgbClr val="0091EA"/>
                </a:solidFill>
              </a:rPr>
              <a:t>#0091ea</a:t>
            </a:r>
            <a:endParaRPr sz="1800" b="1">
              <a:solidFill>
                <a:srgbClr val="0091EA"/>
              </a:solidFill>
            </a:endParaRPr>
          </a:p>
          <a:p>
            <a:pPr marL="457200" lvl="0" indent="-342900" algn="l" rtl="0">
              <a:lnSpc>
                <a:spcPct val="115000"/>
              </a:lnSpc>
              <a:spcBef>
                <a:spcPts val="0"/>
              </a:spcBef>
              <a:spcAft>
                <a:spcPts val="0"/>
              </a:spcAft>
              <a:buSzPts val="1800"/>
              <a:buChar char="◎"/>
            </a:pPr>
            <a:r>
              <a:rPr lang="en" sz="1800"/>
              <a:t>Dark gray </a:t>
            </a:r>
            <a:r>
              <a:rPr lang="en" sz="1800" b="1"/>
              <a:t>#263238</a:t>
            </a:r>
            <a:endParaRPr sz="1800" b="1"/>
          </a:p>
          <a:p>
            <a:pPr marL="457200" lvl="0" indent="-342900" algn="l" rtl="0">
              <a:lnSpc>
                <a:spcPct val="115000"/>
              </a:lnSpc>
              <a:spcBef>
                <a:spcPts val="0"/>
              </a:spcBef>
              <a:spcAft>
                <a:spcPts val="0"/>
              </a:spcAft>
              <a:buSzPts val="1800"/>
              <a:buChar char="◎"/>
            </a:pPr>
            <a:r>
              <a:rPr lang="en" sz="1800"/>
              <a:t>Medium gray </a:t>
            </a:r>
            <a:r>
              <a:rPr lang="en" sz="1800" b="1">
                <a:solidFill>
                  <a:srgbClr val="607D8B"/>
                </a:solidFill>
              </a:rPr>
              <a:t>#607d8b</a:t>
            </a:r>
            <a:endParaRPr sz="1800" b="1">
              <a:solidFill>
                <a:srgbClr val="607D8B"/>
              </a:solidFill>
            </a:endParaRPr>
          </a:p>
          <a:p>
            <a:pPr marL="457200" lvl="0" indent="-342900" algn="l" rtl="0">
              <a:lnSpc>
                <a:spcPct val="115000"/>
              </a:lnSpc>
              <a:spcBef>
                <a:spcPts val="0"/>
              </a:spcBef>
              <a:spcAft>
                <a:spcPts val="0"/>
              </a:spcAft>
              <a:buSzPts val="1800"/>
              <a:buChar char="◎"/>
            </a:pPr>
            <a:r>
              <a:rPr lang="en" sz="1800"/>
              <a:t>Light gray </a:t>
            </a:r>
            <a:r>
              <a:rPr lang="en" sz="1800" b="1">
                <a:solidFill>
                  <a:srgbClr val="CFD8DC"/>
                </a:solidFill>
                <a:highlight>
                  <a:srgbClr val="263238"/>
                </a:highlight>
              </a:rPr>
              <a:t>#cfd8dc</a:t>
            </a:r>
            <a:endParaRPr sz="1800" b="1">
              <a:solidFill>
                <a:srgbClr val="CFD8DC"/>
              </a:solidFill>
              <a:highlight>
                <a:srgbClr val="263238"/>
              </a:highlight>
            </a:endParaRPr>
          </a:p>
        </p:txBody>
      </p:sp>
      <p:sp>
        <p:nvSpPr>
          <p:cNvPr id="260" name="Google Shape;260;p38"/>
          <p:cNvSpPr txBox="1"/>
          <p:nvPr/>
        </p:nvSpPr>
        <p:spPr>
          <a:xfrm>
            <a:off x="3680300" y="5885225"/>
            <a:ext cx="51603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i="1">
                <a:solidFill>
                  <a:srgbClr val="607D8B"/>
                </a:solidFill>
                <a:latin typeface="Source Sans Pro"/>
                <a:ea typeface="Source Sans Pro"/>
                <a:cs typeface="Source Sans Pro"/>
                <a:sym typeface="Source Sans Pro"/>
              </a:rPr>
              <a:t>You don’t need to keep this slide in your presentation. It’s only here to serve you as a design guide if you need to create new slides or download the fonts to edit the presentation in PowerPoint®</a:t>
            </a:r>
            <a:endParaRPr sz="1200" i="1">
              <a:solidFill>
                <a:srgbClr val="607D8B"/>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i="1">
              <a:solidFill>
                <a:srgbClr val="607D8B"/>
              </a:solidFill>
              <a:latin typeface="Source Sans Pro"/>
              <a:ea typeface="Source Sans Pro"/>
              <a:cs typeface="Source Sans Pro"/>
              <a:sym typeface="Source Sans Pro"/>
            </a:endParaRPr>
          </a:p>
          <a:p>
            <a:pPr marL="0" lvl="0" indent="0" algn="l" rtl="0">
              <a:spcBef>
                <a:spcPts val="0"/>
              </a:spcBef>
              <a:spcAft>
                <a:spcPts val="0"/>
              </a:spcAft>
              <a:buNone/>
            </a:pPr>
            <a:endParaRPr sz="1200" i="1">
              <a:solidFill>
                <a:srgbClr val="607D8B"/>
              </a:solidFill>
              <a:latin typeface="Source Sans Pro"/>
              <a:ea typeface="Source Sans Pro"/>
              <a:cs typeface="Source Sans Pro"/>
              <a:sym typeface="Source Sans Pro"/>
            </a:endParaRPr>
          </a:p>
        </p:txBody>
      </p:sp>
      <p:sp>
        <p:nvSpPr>
          <p:cNvPr id="261" name="Google Shape;261;p38"/>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4"/>
          <p:cNvSpPr txBox="1">
            <a:spLocks noGrp="1"/>
          </p:cNvSpPr>
          <p:nvPr>
            <p:ph type="title"/>
          </p:nvPr>
        </p:nvSpPr>
        <p:spPr>
          <a:xfrm>
            <a:off x="786150" y="410826"/>
            <a:ext cx="7571700" cy="93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What we’re going to talk about</a:t>
            </a:r>
            <a:endParaRPr sz="3600" dirty="0"/>
          </a:p>
        </p:txBody>
      </p:sp>
      <p:sp>
        <p:nvSpPr>
          <p:cNvPr id="90" name="Google Shape;90;p14"/>
          <p:cNvSpPr txBox="1">
            <a:spLocks noGrp="1"/>
          </p:cNvSpPr>
          <p:nvPr>
            <p:ph type="body" idx="1"/>
          </p:nvPr>
        </p:nvSpPr>
        <p:spPr>
          <a:xfrm>
            <a:off x="786150" y="1682277"/>
            <a:ext cx="7571700" cy="25275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Overview of Social-Emotional Learning</a:t>
            </a:r>
            <a:endParaRPr/>
          </a:p>
          <a:p>
            <a:pPr marL="457200" lvl="0" indent="-419100" algn="l" rtl="0">
              <a:spcBef>
                <a:spcPts val="0"/>
              </a:spcBef>
              <a:spcAft>
                <a:spcPts val="0"/>
              </a:spcAft>
              <a:buSzPts val="3000"/>
              <a:buChar char="◎"/>
            </a:pPr>
            <a:r>
              <a:rPr lang="en"/>
              <a:t>Practical Application of principles</a:t>
            </a:r>
            <a:endParaRPr/>
          </a:p>
          <a:p>
            <a:pPr marL="457200" lvl="0" indent="-419100" algn="l" rtl="0">
              <a:spcBef>
                <a:spcPts val="0"/>
              </a:spcBef>
              <a:spcAft>
                <a:spcPts val="0"/>
              </a:spcAft>
              <a:buSzPts val="3000"/>
              <a:buChar char="◎"/>
            </a:pPr>
            <a:r>
              <a:rPr lang="en"/>
              <a:t>Addressing Administration</a:t>
            </a:r>
            <a:endParaRPr/>
          </a:p>
        </p:txBody>
      </p:sp>
      <p:sp>
        <p:nvSpPr>
          <p:cNvPr id="88" name="Google Shape;88;p14">
            <a:extLst>
              <a:ext uri="{C183D7F6-B498-43B3-948B-1728B52AA6E4}">
                <adec:decorative xmlns:adec="http://schemas.microsoft.com/office/drawing/2017/decorative" val="1"/>
              </a:ext>
            </a:extLst>
          </p:cNvPr>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1482750" y="1996975"/>
            <a:ext cx="6463500" cy="154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6000" dirty="0">
              <a:solidFill>
                <a:srgbClr val="CFD8DC"/>
              </a:solidFill>
            </a:endParaRPr>
          </a:p>
          <a:p>
            <a:pPr marL="0" lvl="0" indent="0" algn="l" rtl="0">
              <a:spcBef>
                <a:spcPts val="0"/>
              </a:spcBef>
              <a:spcAft>
                <a:spcPts val="0"/>
              </a:spcAft>
              <a:buNone/>
            </a:pPr>
            <a:r>
              <a:rPr lang="en" dirty="0"/>
              <a:t>What is Social and Emotional Learning? </a:t>
            </a:r>
            <a:endParaRPr dirty="0"/>
          </a:p>
        </p:txBody>
      </p:sp>
      <p:sp>
        <p:nvSpPr>
          <p:cNvPr id="97" name="Google Shape;97;p15"/>
          <p:cNvSpPr txBox="1"/>
          <p:nvPr/>
        </p:nvSpPr>
        <p:spPr>
          <a:xfrm>
            <a:off x="2703775" y="3742350"/>
            <a:ext cx="4619700" cy="2202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Source Sans Pro"/>
              <a:buChar char="●"/>
            </a:pPr>
            <a:r>
              <a:rPr lang="en" sz="2400">
                <a:latin typeface="Source Sans Pro"/>
                <a:ea typeface="Source Sans Pro"/>
                <a:cs typeface="Source Sans Pro"/>
                <a:sym typeface="Source Sans Pro"/>
              </a:rPr>
              <a:t>Self-awareness</a:t>
            </a:r>
            <a:endParaRPr sz="2400">
              <a:latin typeface="Source Sans Pro"/>
              <a:ea typeface="Source Sans Pro"/>
              <a:cs typeface="Source Sans Pro"/>
              <a:sym typeface="Source Sans Pro"/>
            </a:endParaRPr>
          </a:p>
          <a:p>
            <a:pPr marL="457200" lvl="0" indent="-381000" algn="l" rtl="0">
              <a:spcBef>
                <a:spcPts val="0"/>
              </a:spcBef>
              <a:spcAft>
                <a:spcPts val="0"/>
              </a:spcAft>
              <a:buSzPts val="2400"/>
              <a:buFont typeface="Source Sans Pro"/>
              <a:buChar char="●"/>
            </a:pPr>
            <a:r>
              <a:rPr lang="en" sz="2400">
                <a:latin typeface="Source Sans Pro"/>
                <a:ea typeface="Source Sans Pro"/>
                <a:cs typeface="Source Sans Pro"/>
                <a:sym typeface="Source Sans Pro"/>
              </a:rPr>
              <a:t>Social awareness</a:t>
            </a:r>
            <a:endParaRPr sz="2400">
              <a:latin typeface="Source Sans Pro"/>
              <a:ea typeface="Source Sans Pro"/>
              <a:cs typeface="Source Sans Pro"/>
              <a:sym typeface="Source Sans Pro"/>
            </a:endParaRPr>
          </a:p>
          <a:p>
            <a:pPr marL="457200" lvl="0" indent="-381000" algn="l" rtl="0">
              <a:spcBef>
                <a:spcPts val="0"/>
              </a:spcBef>
              <a:spcAft>
                <a:spcPts val="0"/>
              </a:spcAft>
              <a:buSzPts val="2400"/>
              <a:buFont typeface="Source Sans Pro"/>
              <a:buChar char="●"/>
            </a:pPr>
            <a:r>
              <a:rPr lang="en" sz="2400">
                <a:latin typeface="Source Sans Pro"/>
                <a:ea typeface="Source Sans Pro"/>
                <a:cs typeface="Source Sans Pro"/>
                <a:sym typeface="Source Sans Pro"/>
              </a:rPr>
              <a:t>Self management</a:t>
            </a:r>
            <a:endParaRPr sz="2400">
              <a:latin typeface="Source Sans Pro"/>
              <a:ea typeface="Source Sans Pro"/>
              <a:cs typeface="Source Sans Pro"/>
              <a:sym typeface="Source Sans Pro"/>
            </a:endParaRPr>
          </a:p>
          <a:p>
            <a:pPr marL="457200" lvl="0" indent="-381000" algn="l" rtl="0">
              <a:spcBef>
                <a:spcPts val="0"/>
              </a:spcBef>
              <a:spcAft>
                <a:spcPts val="0"/>
              </a:spcAft>
              <a:buSzPts val="2400"/>
              <a:buFont typeface="Source Sans Pro"/>
              <a:buChar char="●"/>
            </a:pPr>
            <a:r>
              <a:rPr lang="en" sz="2400">
                <a:latin typeface="Source Sans Pro"/>
                <a:ea typeface="Source Sans Pro"/>
                <a:cs typeface="Source Sans Pro"/>
                <a:sym typeface="Source Sans Pro"/>
              </a:rPr>
              <a:t>Relationship skills</a:t>
            </a:r>
            <a:endParaRPr sz="2400">
              <a:latin typeface="Source Sans Pro"/>
              <a:ea typeface="Source Sans Pro"/>
              <a:cs typeface="Source Sans Pro"/>
              <a:sym typeface="Source Sans Pro"/>
            </a:endParaRPr>
          </a:p>
          <a:p>
            <a:pPr marL="457200" lvl="0" indent="-381000" algn="l" rtl="0">
              <a:spcBef>
                <a:spcPts val="0"/>
              </a:spcBef>
              <a:spcAft>
                <a:spcPts val="0"/>
              </a:spcAft>
              <a:buSzPts val="2400"/>
              <a:buFont typeface="Source Sans Pro"/>
              <a:buChar char="●"/>
            </a:pPr>
            <a:r>
              <a:rPr lang="en" sz="2400">
                <a:latin typeface="Source Sans Pro"/>
                <a:ea typeface="Source Sans Pro"/>
                <a:cs typeface="Source Sans Pro"/>
                <a:sym typeface="Source Sans Pro"/>
              </a:rPr>
              <a:t>Responsible decision making</a:t>
            </a:r>
            <a:endParaRPr sz="2400">
              <a:latin typeface="Source Sans Pro"/>
              <a:ea typeface="Source Sans Pro"/>
              <a:cs typeface="Source Sans Pro"/>
              <a:sym typeface="Source Sans Pro"/>
            </a:endParaRPr>
          </a:p>
          <a:p>
            <a:pPr marL="0" lvl="0" indent="0" algn="l" rtl="0">
              <a:spcBef>
                <a:spcPts val="0"/>
              </a:spcBef>
              <a:spcAft>
                <a:spcPts val="0"/>
              </a:spcAft>
              <a:buNone/>
            </a:pPr>
            <a:endParaRPr/>
          </a:p>
        </p:txBody>
      </p:sp>
      <p:sp>
        <p:nvSpPr>
          <p:cNvPr id="98" name="Google Shape;98;p15"/>
          <p:cNvSpPr txBox="1"/>
          <p:nvPr/>
        </p:nvSpPr>
        <p:spPr>
          <a:xfrm>
            <a:off x="548125" y="5965700"/>
            <a:ext cx="4945800" cy="5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From the report </a:t>
            </a:r>
            <a:r>
              <a:rPr lang="en" i="1"/>
              <a:t>Ready to Lead</a:t>
            </a:r>
            <a:r>
              <a:rPr lang="en"/>
              <a:t> by Collaborative for Academic, Social, and Emotional Learning. </a:t>
            </a:r>
            <a:endParaRPr/>
          </a:p>
        </p:txBody>
      </p:sp>
      <p:sp>
        <p:nvSpPr>
          <p:cNvPr id="96" name="Google Shape;96;p15">
            <a:extLst>
              <a:ext uri="{C183D7F6-B498-43B3-948B-1728B52AA6E4}">
                <adec:decorative xmlns:adec="http://schemas.microsoft.com/office/drawing/2017/decorative" val="1"/>
              </a:ext>
            </a:extLst>
          </p:cNvPr>
          <p:cNvSpPr txBox="1">
            <a:spLocks noGrp="1"/>
          </p:cNvSpPr>
          <p:nvPr>
            <p:ph type="sldNum" idx="4294967295"/>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idx="4294967295"/>
          </p:nvPr>
        </p:nvSpPr>
        <p:spPr>
          <a:xfrm>
            <a:off x="457200" y="5407025"/>
            <a:ext cx="8229600" cy="4921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360"/>
              </a:spcBef>
              <a:spcAft>
                <a:spcPts val="0"/>
              </a:spcAft>
              <a:buClr>
                <a:srgbClr val="CFD8DC"/>
              </a:buClr>
              <a:buSzPts val="1800"/>
              <a:buFont typeface="Source Sans Pro"/>
              <a:buNone/>
              <a:tabLst/>
              <a:defRPr/>
            </a:pPr>
            <a:r>
              <a:rPr kumimoji="0" lang="en-US" sz="1800" b="0" i="0" u="none" strike="noStrike" kern="0" cap="none" spc="0" normalizeH="0" baseline="0" noProof="0" dirty="0">
                <a:ln>
                  <a:noFill/>
                </a:ln>
                <a:solidFill>
                  <a:srgbClr val="263238"/>
                </a:solidFill>
                <a:effectLst/>
                <a:uLnTx/>
                <a:uFillTx/>
                <a:latin typeface="Source Sans Pro"/>
                <a:ea typeface="Source Sans Pro"/>
                <a:cs typeface="Source Sans Pro"/>
                <a:sym typeface="Source Sans Pro"/>
              </a:rPr>
              <a:t>First Friday Gaming</a:t>
            </a:r>
          </a:p>
        </p:txBody>
      </p:sp>
      <p:pic>
        <p:nvPicPr>
          <p:cNvPr id="105" name="Google Shape;105;p16" descr="A group of teens gaming at the library"/>
          <p:cNvPicPr preferRelativeResize="0"/>
          <p:nvPr/>
        </p:nvPicPr>
        <p:blipFill rotWithShape="1">
          <a:blip r:embed="rId3">
            <a:alphaModFix/>
          </a:blip>
          <a:srcRect l="18282" t="-603" r="28244"/>
          <a:stretch/>
        </p:blipFill>
        <p:spPr>
          <a:xfrm rot="-5400000">
            <a:off x="2127162" y="-745875"/>
            <a:ext cx="4889676" cy="6899425"/>
          </a:xfrm>
          <a:prstGeom prst="rect">
            <a:avLst/>
          </a:prstGeom>
          <a:noFill/>
          <a:ln>
            <a:noFill/>
          </a:ln>
        </p:spPr>
      </p:pic>
      <p:sp>
        <p:nvSpPr>
          <p:cNvPr id="104" name="Google Shape;104;p16">
            <a:extLst>
              <a:ext uri="{C183D7F6-B498-43B3-948B-1728B52AA6E4}">
                <adec:decorative xmlns:adec="http://schemas.microsoft.com/office/drawing/2017/decorative" val="1"/>
              </a:ext>
            </a:extLst>
          </p:cNvPr>
          <p:cNvSpPr txBox="1">
            <a:spLocks noGrp="1"/>
          </p:cNvSpPr>
          <p:nvPr>
            <p:ph type="sldNum" idx="12"/>
          </p:nvPr>
        </p:nvSpPr>
        <p:spPr>
          <a:xfrm>
            <a:off x="-92" y="6333125"/>
            <a:ext cx="91440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ctrTitle" idx="4294967295"/>
          </p:nvPr>
        </p:nvSpPr>
        <p:spPr>
          <a:xfrm>
            <a:off x="1564050" y="1114500"/>
            <a:ext cx="5832600" cy="323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t>Why is it important? </a:t>
            </a:r>
            <a:endParaRPr sz="7200" dirty="0"/>
          </a:p>
        </p:txBody>
      </p:sp>
      <p:sp>
        <p:nvSpPr>
          <p:cNvPr id="111" name="Google Shape;111;p17"/>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Title 1">
            <a:extLst>
              <a:ext uri="{FF2B5EF4-FFF2-40B4-BE49-F238E27FC236}">
                <a16:creationId xmlns:a16="http://schemas.microsoft.com/office/drawing/2014/main" id="{BCD6E8CE-1A8C-32A9-D7DF-FDC0485B3400}"/>
              </a:ext>
            </a:extLst>
          </p:cNvPr>
          <p:cNvSpPr>
            <a:spLocks noGrp="1"/>
          </p:cNvSpPr>
          <p:nvPr>
            <p:ph type="title" idx="4294967295"/>
          </p:nvPr>
        </p:nvSpPr>
        <p:spPr>
          <a:xfrm>
            <a:off x="786150" y="-936900"/>
            <a:ext cx="7571700" cy="936900"/>
          </a:xfrm>
        </p:spPr>
        <p:txBody>
          <a:bodyPr spcFirstLastPara="1" wrap="square" lIns="91425" tIns="91425" rIns="91425" bIns="91425" anchor="b" anchorCtr="0">
            <a:noAutofit/>
          </a:bodyPr>
          <a:lstStyle/>
          <a:p>
            <a:r>
              <a:rPr lang="en-US" dirty="0"/>
              <a:t>Risk Factors and Protective Factors</a:t>
            </a:r>
          </a:p>
        </p:txBody>
      </p:sp>
      <p:sp>
        <p:nvSpPr>
          <p:cNvPr id="117" name="Google Shape;117;p18">
            <a:extLst>
              <a:ext uri="{C183D7F6-B498-43B3-948B-1728B52AA6E4}">
                <adec:decorative xmlns:adec="http://schemas.microsoft.com/office/drawing/2017/decorative" val="1"/>
              </a:ext>
            </a:extLst>
          </p:cNvPr>
          <p:cNvSpPr txBox="1">
            <a:spLocks noGrp="1"/>
          </p:cNvSpPr>
          <p:nvPr>
            <p:ph type="sldNum" idx="12"/>
          </p:nvPr>
        </p:nvSpPr>
        <p:spPr>
          <a:xfrm>
            <a:off x="-92" y="6333125"/>
            <a:ext cx="91440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118" name="Google Shape;118;p18">
            <a:extLst>
              <a:ext uri="{C183D7F6-B498-43B3-948B-1728B52AA6E4}">
                <adec:decorative xmlns:adec="http://schemas.microsoft.com/office/drawing/2017/decorative" val="1"/>
              </a:ext>
            </a:extLst>
          </p:cNvPr>
          <p:cNvSpPr txBox="1">
            <a:spLocks noGrp="1"/>
          </p:cNvSpPr>
          <p:nvPr>
            <p:ph type="body" idx="1"/>
          </p:nvPr>
        </p:nvSpPr>
        <p:spPr>
          <a:xfrm>
            <a:off x="457200" y="5407123"/>
            <a:ext cx="8229600" cy="4914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endParaRPr/>
          </a:p>
        </p:txBody>
      </p:sp>
      <p:pic>
        <p:nvPicPr>
          <p:cNvPr id="119" name="Google Shape;119;p18" descr="A list of risk factors and protective factors from"/>
          <p:cNvPicPr preferRelativeResize="0"/>
          <p:nvPr/>
        </p:nvPicPr>
        <p:blipFill>
          <a:blip r:embed="rId3">
            <a:alphaModFix/>
          </a:blip>
          <a:stretch>
            <a:fillRect/>
          </a:stretch>
        </p:blipFill>
        <p:spPr>
          <a:xfrm>
            <a:off x="859525" y="0"/>
            <a:ext cx="7214786"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2" name="Title 1">
            <a:extLst>
              <a:ext uri="{FF2B5EF4-FFF2-40B4-BE49-F238E27FC236}">
                <a16:creationId xmlns:a16="http://schemas.microsoft.com/office/drawing/2014/main" id="{B56BF7F8-29C4-C28F-5081-A3BD948FCA31}"/>
              </a:ext>
            </a:extLst>
          </p:cNvPr>
          <p:cNvSpPr>
            <a:spLocks noGrp="1"/>
          </p:cNvSpPr>
          <p:nvPr>
            <p:ph type="title" idx="4294967295"/>
          </p:nvPr>
        </p:nvSpPr>
        <p:spPr>
          <a:xfrm>
            <a:off x="786150" y="-936900"/>
            <a:ext cx="7571700" cy="936900"/>
          </a:xfrm>
        </p:spPr>
        <p:txBody>
          <a:bodyPr spcFirstLastPara="1" wrap="square" lIns="91425" tIns="91425" rIns="91425" bIns="91425" anchor="b" anchorCtr="0">
            <a:noAutofit/>
          </a:bodyPr>
          <a:lstStyle/>
          <a:p>
            <a:r>
              <a:rPr lang="en-US" dirty="0"/>
              <a:t>Framework for Systemic Social and Emotional Learning</a:t>
            </a:r>
          </a:p>
        </p:txBody>
      </p:sp>
      <p:sp>
        <p:nvSpPr>
          <p:cNvPr id="124" name="Google Shape;124;p19">
            <a:extLst>
              <a:ext uri="{C183D7F6-B498-43B3-948B-1728B52AA6E4}">
                <adec:decorative xmlns:adec="http://schemas.microsoft.com/office/drawing/2017/decorative" val="1"/>
              </a:ext>
            </a:extLst>
          </p:cNvPr>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125" name="Google Shape;125;p19" descr="Framework for Systemic Social and Emotional Learning. A series of nested circles listing Homes and schools - Family and community partnerships, Schools - schoolwide practices and policies, Classrooms - SEL curriculum and Instruction, as well as self-awareness, self-management, responsible decision making, and relationship skills"/>
          <p:cNvPicPr preferRelativeResize="0"/>
          <p:nvPr/>
        </p:nvPicPr>
        <p:blipFill>
          <a:blip r:embed="rId3">
            <a:alphaModFix/>
          </a:blip>
          <a:stretch>
            <a:fillRect/>
          </a:stretch>
        </p:blipFill>
        <p:spPr>
          <a:xfrm>
            <a:off x="1628175" y="0"/>
            <a:ext cx="5887693"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2" name="Title 1">
            <a:extLst>
              <a:ext uri="{FF2B5EF4-FFF2-40B4-BE49-F238E27FC236}">
                <a16:creationId xmlns:a16="http://schemas.microsoft.com/office/drawing/2014/main" id="{5172D76B-771E-5CE6-5CA3-9C06436EF6C9}"/>
              </a:ext>
            </a:extLst>
          </p:cNvPr>
          <p:cNvSpPr>
            <a:spLocks noGrp="1"/>
          </p:cNvSpPr>
          <p:nvPr>
            <p:ph type="title" idx="4294967295"/>
          </p:nvPr>
        </p:nvSpPr>
        <p:spPr>
          <a:xfrm>
            <a:off x="786150" y="-936900"/>
            <a:ext cx="7571700" cy="936900"/>
          </a:xfrm>
        </p:spPr>
        <p:txBody>
          <a:bodyPr spcFirstLastPara="1" wrap="square" lIns="91425" tIns="91425" rIns="91425" bIns="91425" anchor="b" anchorCtr="0">
            <a:noAutofit/>
          </a:bodyPr>
          <a:lstStyle/>
          <a:p>
            <a:r>
              <a:rPr lang="en-US" dirty="0"/>
              <a:t>School Districts in the Pikes Peak Library Service Area</a:t>
            </a:r>
          </a:p>
        </p:txBody>
      </p:sp>
      <p:pic>
        <p:nvPicPr>
          <p:cNvPr id="131" name="Google Shape;131;p20" descr="A map listing counties served by the Pikes Peak Library District"/>
          <p:cNvPicPr preferRelativeResize="0"/>
          <p:nvPr/>
        </p:nvPicPr>
        <p:blipFill>
          <a:blip r:embed="rId3">
            <a:alphaModFix/>
          </a:blip>
          <a:stretch>
            <a:fillRect/>
          </a:stretch>
        </p:blipFill>
        <p:spPr>
          <a:xfrm>
            <a:off x="818825" y="369626"/>
            <a:ext cx="7506350" cy="5749050"/>
          </a:xfrm>
          <a:prstGeom prst="rect">
            <a:avLst/>
          </a:prstGeom>
          <a:noFill/>
          <a:ln>
            <a:noFill/>
          </a:ln>
        </p:spPr>
      </p:pic>
      <p:sp>
        <p:nvSpPr>
          <p:cNvPr id="132" name="Google Shape;132;p20"/>
          <p:cNvSpPr txBox="1"/>
          <p:nvPr/>
        </p:nvSpPr>
        <p:spPr>
          <a:xfrm>
            <a:off x="1746350" y="6118675"/>
            <a:ext cx="6824100" cy="611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a:t>https://www.cde.state.co.us/cdeedserv/coloradoschooldistrictswithcountiesmap</a:t>
            </a:r>
            <a:endParaRPr sz="1000"/>
          </a:p>
        </p:txBody>
      </p:sp>
      <p:sp>
        <p:nvSpPr>
          <p:cNvPr id="133" name="Google Shape;133;p20" descr="Map of 15 school districts included in the Pikes Peak Library District service area"/>
          <p:cNvSpPr/>
          <p:nvPr/>
        </p:nvSpPr>
        <p:spPr>
          <a:xfrm>
            <a:off x="407925" y="3594725"/>
            <a:ext cx="1172700" cy="2523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a:extLst>
              <a:ext uri="{C183D7F6-B498-43B3-948B-1728B52AA6E4}">
                <adec:decorative xmlns:adec="http://schemas.microsoft.com/office/drawing/2017/decorative" val="1"/>
              </a:ext>
            </a:extLst>
          </p:cNvPr>
          <p:cNvSpPr txBox="1">
            <a:spLocks noGrp="1"/>
          </p:cNvSpPr>
          <p:nvPr>
            <p:ph type="sldNum" idx="12"/>
          </p:nvPr>
        </p:nvSpPr>
        <p:spPr>
          <a:xfrm>
            <a:off x="84043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4496</Words>
  <Application>Microsoft Office PowerPoint</Application>
  <PresentationFormat>On-screen Show (4:3)</PresentationFormat>
  <Paragraphs>291</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Trebuchet MS</vt:lpstr>
      <vt:lpstr>Roboto Slab</vt:lpstr>
      <vt:lpstr>Source Sans Pro</vt:lpstr>
      <vt:lpstr>Times New Roman</vt:lpstr>
      <vt:lpstr>Arial</vt:lpstr>
      <vt:lpstr>Cordelia template</vt:lpstr>
      <vt:lpstr>Friends with Benefits</vt:lpstr>
      <vt:lpstr>Friends with Benefits: Programming to help develop social and emotional skills in teens </vt:lpstr>
      <vt:lpstr>What we’re going to talk about</vt:lpstr>
      <vt:lpstr> What is Social and Emotional Learning? </vt:lpstr>
      <vt:lpstr>First Friday Gaming</vt:lpstr>
      <vt:lpstr>Why is it important? </vt:lpstr>
      <vt:lpstr>Risk Factors and Protective Factors</vt:lpstr>
      <vt:lpstr>Framework for Systemic Social and Emotional Learning</vt:lpstr>
      <vt:lpstr>School Districts in the Pikes Peak Library Service Area</vt:lpstr>
      <vt:lpstr>Social Emotional Learning Opportunites</vt:lpstr>
      <vt:lpstr>Positive Youth Development</vt:lpstr>
      <vt:lpstr>Practical Application</vt:lpstr>
      <vt:lpstr>Dungeons &amp; Dragons Club</vt:lpstr>
      <vt:lpstr>Ideas for Incorporating SEL into Programs</vt:lpstr>
      <vt:lpstr>Best Practices</vt:lpstr>
      <vt:lpstr>Reluctant Admins</vt:lpstr>
      <vt:lpstr>Blind  them with science!</vt:lpstr>
      <vt:lpstr>Program Proposal</vt:lpstr>
      <vt:lpstr>Evaluation</vt:lpstr>
      <vt:lpstr>But I know my admin will say….</vt:lpstr>
      <vt:lpstr>Summer Teen Volunteer Program with Library Research Service</vt:lpstr>
      <vt:lpstr>Thanks!</vt:lpstr>
      <vt:lpstr>Resources (Find more here)</vt:lpstr>
      <vt:lpstr>Presentation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Kreger, Christine</dc:creator>
  <cp:lastModifiedBy>Kreger, Christine</cp:lastModifiedBy>
  <cp:revision>3</cp:revision>
  <dcterms:modified xsi:type="dcterms:W3CDTF">2025-01-27T18:55:58Z</dcterms:modified>
</cp:coreProperties>
</file>