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sldIdLst>
    <p:sldId id="256" r:id="rId5"/>
    <p:sldId id="257" r:id="rId6"/>
    <p:sldId id="258" r:id="rId7"/>
    <p:sldId id="267" r:id="rId8"/>
    <p:sldId id="278" r:id="rId9"/>
    <p:sldId id="276" r:id="rId10"/>
    <p:sldId id="274" r:id="rId11"/>
    <p:sldId id="275" r:id="rId12"/>
    <p:sldId id="270" r:id="rId13"/>
    <p:sldId id="271" r:id="rId14"/>
    <p:sldId id="272" r:id="rId15"/>
    <p:sldId id="269" r:id="rId16"/>
    <p:sldId id="263" r:id="rId17"/>
    <p:sldId id="259" r:id="rId18"/>
    <p:sldId id="265" r:id="rId19"/>
    <p:sldId id="260" r:id="rId20"/>
    <p:sldId id="262" r:id="rId21"/>
    <p:sldId id="266" r:id="rId22"/>
    <p:sldId id="261" r:id="rId23"/>
    <p:sldId id="268"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91768" autoAdjust="0"/>
  </p:normalViewPr>
  <p:slideViewPr>
    <p:cSldViewPr snapToGrid="0">
      <p:cViewPr varScale="1">
        <p:scale>
          <a:sx n="46" d="100"/>
          <a:sy n="46" d="100"/>
        </p:scale>
        <p:origin x="64" y="520"/>
      </p:cViewPr>
      <p:guideLst/>
    </p:cSldViewPr>
  </p:slideViewPr>
  <p:outlineViewPr>
    <p:cViewPr>
      <p:scale>
        <a:sx n="33" d="100"/>
        <a:sy n="33" d="100"/>
      </p:scale>
      <p:origin x="0" y="-11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A57F5132-6B23-46AD-AE20-F40D27C749F6}"/>
    <pc:docChg chg="mod modSld">
      <pc:chgData name="Kreger, Christine" userId="07b08700-4580-4b2b-8f3c-b5ccee8dc705" providerId="ADAL" clId="{A57F5132-6B23-46AD-AE20-F40D27C749F6}" dt="2025-04-23T21:19:28.802" v="10"/>
      <pc:docMkLst>
        <pc:docMk/>
      </pc:docMkLst>
      <pc:sldChg chg="modSp mod">
        <pc:chgData name="Kreger, Christine" userId="07b08700-4580-4b2b-8f3c-b5ccee8dc705" providerId="ADAL" clId="{A57F5132-6B23-46AD-AE20-F40D27C749F6}" dt="2025-04-23T21:19:20.340" v="9" actId="20577"/>
        <pc:sldMkLst>
          <pc:docMk/>
          <pc:sldMk cId="711885652" sldId="271"/>
        </pc:sldMkLst>
        <pc:spChg chg="mod">
          <ac:chgData name="Kreger, Christine" userId="07b08700-4580-4b2b-8f3c-b5ccee8dc705" providerId="ADAL" clId="{A57F5132-6B23-46AD-AE20-F40D27C749F6}" dt="2025-04-23T21:19:20.340" v="9" actId="20577"/>
          <ac:spMkLst>
            <pc:docMk/>
            <pc:sldMk cId="711885652" sldId="271"/>
            <ac:spMk id="2" creationId="{091C7E7E-A957-439A-9262-A5DA524E93B1}"/>
          </ac:spMkLst>
        </pc:spChg>
      </pc:sldChg>
    </pc:docChg>
  </pc:docChgLst>
  <pc:docChgLst>
    <pc:chgData name="Kreger, Christine" userId="07b08700-4580-4b2b-8f3c-b5ccee8dc705" providerId="ADAL" clId="{3E50E468-54FD-4249-8518-7A5734190D80}"/>
    <pc:docChg chg="modSld">
      <pc:chgData name="Kreger, Christine" userId="07b08700-4580-4b2b-8f3c-b5ccee8dc705" providerId="ADAL" clId="{3E50E468-54FD-4249-8518-7A5734190D80}" dt="2024-10-21T11:26:54.656" v="16" actId="20577"/>
      <pc:docMkLst>
        <pc:docMk/>
      </pc:docMkLst>
      <pc:sldChg chg="modSp mod">
        <pc:chgData name="Kreger, Christine" userId="07b08700-4580-4b2b-8f3c-b5ccee8dc705" providerId="ADAL" clId="{3E50E468-54FD-4249-8518-7A5734190D80}" dt="2024-10-21T11:26:54.656" v="16" actId="20577"/>
        <pc:sldMkLst>
          <pc:docMk/>
          <pc:sldMk cId="3615653723" sldId="272"/>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41E373-20FC-473D-8B49-CD6F70E8168A}"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692067A8-4BF9-4A8B-83F0-09B5D36B08C0}">
      <dgm:prSet/>
      <dgm:spPr/>
      <dgm:t>
        <a:bodyPr/>
        <a:lstStyle/>
        <a:p>
          <a:r>
            <a:rPr lang="en-US"/>
            <a:t>Libraries at Launchpads  </a:t>
          </a:r>
        </a:p>
      </dgm:t>
    </dgm:pt>
    <dgm:pt modelId="{7684BE23-6CFE-42D1-8E7C-CD7BE1C8EFFE}" type="parTrans" cxnId="{D55E5D15-2A9D-4E4C-B205-C587F5A012BA}">
      <dgm:prSet/>
      <dgm:spPr/>
      <dgm:t>
        <a:bodyPr/>
        <a:lstStyle/>
        <a:p>
          <a:endParaRPr lang="en-US"/>
        </a:p>
      </dgm:t>
    </dgm:pt>
    <dgm:pt modelId="{870B85F4-E10D-44AF-B7D1-599DB6A929D0}" type="sibTrans" cxnId="{D55E5D15-2A9D-4E4C-B205-C587F5A012BA}">
      <dgm:prSet/>
      <dgm:spPr/>
      <dgm:t>
        <a:bodyPr/>
        <a:lstStyle/>
        <a:p>
          <a:endParaRPr lang="en-US"/>
        </a:p>
      </dgm:t>
    </dgm:pt>
    <dgm:pt modelId="{C2CF34BF-F8C5-48E8-9594-BDB328F0DF1A}">
      <dgm:prSet/>
      <dgm:spPr/>
      <dgm:t>
        <a:bodyPr/>
        <a:lstStyle/>
        <a:p>
          <a:r>
            <a:rPr lang="en-US"/>
            <a:t>CAL BSIG  </a:t>
          </a:r>
        </a:p>
      </dgm:t>
    </dgm:pt>
    <dgm:pt modelId="{DDD00AB9-6D98-4E80-91E5-19BD89DB72D3}" type="parTrans" cxnId="{8704D4BA-D2A6-48D6-B62A-2B62D2A0CC69}">
      <dgm:prSet/>
      <dgm:spPr/>
      <dgm:t>
        <a:bodyPr/>
        <a:lstStyle/>
        <a:p>
          <a:endParaRPr lang="en-US"/>
        </a:p>
      </dgm:t>
    </dgm:pt>
    <dgm:pt modelId="{E79D7918-31BB-4588-92DF-18E7210B785B}" type="sibTrans" cxnId="{8704D4BA-D2A6-48D6-B62A-2B62D2A0CC69}">
      <dgm:prSet/>
      <dgm:spPr/>
      <dgm:t>
        <a:bodyPr/>
        <a:lstStyle/>
        <a:p>
          <a:endParaRPr lang="en-US"/>
        </a:p>
      </dgm:t>
    </dgm:pt>
    <dgm:pt modelId="{96958089-3749-466A-94FA-84BD0869295C}">
      <dgm:prSet/>
      <dgm:spPr/>
      <dgm:t>
        <a:bodyPr/>
        <a:lstStyle/>
        <a:p>
          <a:r>
            <a:rPr lang="en-US"/>
            <a:t>Libraries Build Business  </a:t>
          </a:r>
        </a:p>
      </dgm:t>
    </dgm:pt>
    <dgm:pt modelId="{45FCED03-6561-41FB-A60A-DCD5C1978EF0}" type="parTrans" cxnId="{6CB4D94C-1A0F-45EB-9F8A-E922B0F1C29D}">
      <dgm:prSet/>
      <dgm:spPr/>
      <dgm:t>
        <a:bodyPr/>
        <a:lstStyle/>
        <a:p>
          <a:endParaRPr lang="en-US"/>
        </a:p>
      </dgm:t>
    </dgm:pt>
    <dgm:pt modelId="{8FABFDDA-5DAB-40FE-B5CB-FBB851A4A8A1}" type="sibTrans" cxnId="{6CB4D94C-1A0F-45EB-9F8A-E922B0F1C29D}">
      <dgm:prSet/>
      <dgm:spPr/>
      <dgm:t>
        <a:bodyPr/>
        <a:lstStyle/>
        <a:p>
          <a:endParaRPr lang="en-US"/>
        </a:p>
      </dgm:t>
    </dgm:pt>
    <dgm:pt modelId="{4EC77AD7-0611-4C5F-8729-74E56B8D0D00}">
      <dgm:prSet/>
      <dgm:spPr/>
      <dgm:t>
        <a:bodyPr/>
        <a:lstStyle/>
        <a:p>
          <a:r>
            <a:rPr lang="en-US"/>
            <a:t>BusRef – Celia Ross  </a:t>
          </a:r>
        </a:p>
      </dgm:t>
    </dgm:pt>
    <dgm:pt modelId="{A72494B6-B00C-433F-AB0A-C0B63D271ADF}" type="parTrans" cxnId="{F2001177-82F0-4D22-84E9-C66498CA1341}">
      <dgm:prSet/>
      <dgm:spPr/>
      <dgm:t>
        <a:bodyPr/>
        <a:lstStyle/>
        <a:p>
          <a:endParaRPr lang="en-US"/>
        </a:p>
      </dgm:t>
    </dgm:pt>
    <dgm:pt modelId="{50D91F03-7A5E-437C-9953-6535564C4E19}" type="sibTrans" cxnId="{F2001177-82F0-4D22-84E9-C66498CA1341}">
      <dgm:prSet/>
      <dgm:spPr/>
      <dgm:t>
        <a:bodyPr/>
        <a:lstStyle/>
        <a:p>
          <a:endParaRPr lang="en-US"/>
        </a:p>
      </dgm:t>
    </dgm:pt>
    <dgm:pt modelId="{9BF4F782-EA3D-4238-91D5-FF4781CF0071}">
      <dgm:prSet/>
      <dgm:spPr/>
      <dgm:t>
        <a:bodyPr/>
        <a:lstStyle/>
        <a:p>
          <a:r>
            <a:rPr lang="en-US"/>
            <a:t>New Business Librarian Group  </a:t>
          </a:r>
        </a:p>
      </dgm:t>
    </dgm:pt>
    <dgm:pt modelId="{E1EAF986-0815-4CF2-8955-D06B05883340}" type="parTrans" cxnId="{3A54DCE4-E189-4C23-96E3-E10A0F12C193}">
      <dgm:prSet/>
      <dgm:spPr/>
      <dgm:t>
        <a:bodyPr/>
        <a:lstStyle/>
        <a:p>
          <a:endParaRPr lang="en-US"/>
        </a:p>
      </dgm:t>
    </dgm:pt>
    <dgm:pt modelId="{9C8AA6F3-EF33-4799-BA5E-DA280F064163}" type="sibTrans" cxnId="{3A54DCE4-E189-4C23-96E3-E10A0F12C193}">
      <dgm:prSet/>
      <dgm:spPr/>
      <dgm:t>
        <a:bodyPr/>
        <a:lstStyle/>
        <a:p>
          <a:endParaRPr lang="en-US"/>
        </a:p>
      </dgm:t>
    </dgm:pt>
    <dgm:pt modelId="{D185E9C9-B3D8-468C-AD67-8B5205C2915B}">
      <dgm:prSet/>
      <dgm:spPr/>
      <dgm:t>
        <a:bodyPr/>
        <a:lstStyle/>
        <a:p>
          <a:r>
            <a:rPr lang="en-US"/>
            <a:t>ALA and PLA  </a:t>
          </a:r>
        </a:p>
      </dgm:t>
    </dgm:pt>
    <dgm:pt modelId="{7A4C8FE3-6EE9-4925-AC21-4989F2D26023}" type="parTrans" cxnId="{64B5DCF0-E3B8-445E-BF1A-AFD6CBA38672}">
      <dgm:prSet/>
      <dgm:spPr/>
      <dgm:t>
        <a:bodyPr/>
        <a:lstStyle/>
        <a:p>
          <a:endParaRPr lang="en-US"/>
        </a:p>
      </dgm:t>
    </dgm:pt>
    <dgm:pt modelId="{D699CCCB-155C-4F69-8078-16D81EACBBBC}" type="sibTrans" cxnId="{64B5DCF0-E3B8-445E-BF1A-AFD6CBA38672}">
      <dgm:prSet/>
      <dgm:spPr/>
      <dgm:t>
        <a:bodyPr/>
        <a:lstStyle/>
        <a:p>
          <a:endParaRPr lang="en-US"/>
        </a:p>
      </dgm:t>
    </dgm:pt>
    <dgm:pt modelId="{10190B26-6FBE-48A4-99FE-4970DE693179}">
      <dgm:prSet/>
      <dgm:spPr/>
      <dgm:t>
        <a:bodyPr/>
        <a:lstStyle/>
        <a:p>
          <a:r>
            <a:rPr lang="en-US"/>
            <a:t>Local workforce centers  </a:t>
          </a:r>
        </a:p>
      </dgm:t>
    </dgm:pt>
    <dgm:pt modelId="{72BC0CF5-8D25-42BB-9931-2CA7D1F9B2D4}" type="parTrans" cxnId="{28932FA8-40A2-4E87-AB00-0FDCE69B0F62}">
      <dgm:prSet/>
      <dgm:spPr/>
      <dgm:t>
        <a:bodyPr/>
        <a:lstStyle/>
        <a:p>
          <a:endParaRPr lang="en-US"/>
        </a:p>
      </dgm:t>
    </dgm:pt>
    <dgm:pt modelId="{F3A38A92-6056-4C6E-8AEC-217F57854DA9}" type="sibTrans" cxnId="{28932FA8-40A2-4E87-AB00-0FDCE69B0F62}">
      <dgm:prSet/>
      <dgm:spPr/>
      <dgm:t>
        <a:bodyPr/>
        <a:lstStyle/>
        <a:p>
          <a:endParaRPr lang="en-US"/>
        </a:p>
      </dgm:t>
    </dgm:pt>
    <dgm:pt modelId="{17CEA379-FCE4-4AA4-8816-F4872F0C9F87}">
      <dgm:prSet/>
      <dgm:spPr/>
      <dgm:t>
        <a:bodyPr/>
        <a:lstStyle/>
        <a:p>
          <a:r>
            <a:rPr lang="en-US"/>
            <a:t>SBDC  </a:t>
          </a:r>
        </a:p>
      </dgm:t>
    </dgm:pt>
    <dgm:pt modelId="{31C851CA-BD52-46DE-8891-1B7C8A03A540}" type="parTrans" cxnId="{A7D84AF3-B4D1-49E2-8E04-FEB32E1F6549}">
      <dgm:prSet/>
      <dgm:spPr/>
      <dgm:t>
        <a:bodyPr/>
        <a:lstStyle/>
        <a:p>
          <a:endParaRPr lang="en-US"/>
        </a:p>
      </dgm:t>
    </dgm:pt>
    <dgm:pt modelId="{A4CD039A-3BC8-44D6-9C8F-194F6BDC9380}" type="sibTrans" cxnId="{A7D84AF3-B4D1-49E2-8E04-FEB32E1F6549}">
      <dgm:prSet/>
      <dgm:spPr/>
      <dgm:t>
        <a:bodyPr/>
        <a:lstStyle/>
        <a:p>
          <a:endParaRPr lang="en-US"/>
        </a:p>
      </dgm:t>
    </dgm:pt>
    <dgm:pt modelId="{C91D55A3-0552-40B1-9A12-6797BE72D0BB}">
      <dgm:prSet/>
      <dgm:spPr/>
      <dgm:t>
        <a:bodyPr/>
        <a:lstStyle/>
        <a:p>
          <a:r>
            <a:rPr lang="en-US"/>
            <a:t>SCORE  </a:t>
          </a:r>
        </a:p>
      </dgm:t>
    </dgm:pt>
    <dgm:pt modelId="{BC7DC851-3B66-474F-B000-E1ED975780F9}" type="parTrans" cxnId="{0AB2DBB9-C814-49C7-9836-918E644F283C}">
      <dgm:prSet/>
      <dgm:spPr/>
      <dgm:t>
        <a:bodyPr/>
        <a:lstStyle/>
        <a:p>
          <a:endParaRPr lang="en-US"/>
        </a:p>
      </dgm:t>
    </dgm:pt>
    <dgm:pt modelId="{41B8694A-80B3-47B7-9017-A74C2FF7D8E9}" type="sibTrans" cxnId="{0AB2DBB9-C814-49C7-9836-918E644F283C}">
      <dgm:prSet/>
      <dgm:spPr/>
      <dgm:t>
        <a:bodyPr/>
        <a:lstStyle/>
        <a:p>
          <a:endParaRPr lang="en-US"/>
        </a:p>
      </dgm:t>
    </dgm:pt>
    <dgm:pt modelId="{755E310E-EE05-414D-ABE2-F1E51ED19AF8}">
      <dgm:prSet/>
      <dgm:spPr/>
      <dgm:t>
        <a:bodyPr/>
        <a:lstStyle/>
        <a:p>
          <a:r>
            <a:rPr lang="en-US"/>
            <a:t>1 Million Cups  </a:t>
          </a:r>
        </a:p>
      </dgm:t>
    </dgm:pt>
    <dgm:pt modelId="{1B7EB049-1857-4FC4-B83B-15FFA0A4C429}" type="parTrans" cxnId="{FC6B3876-66F1-4E03-A3B1-51E066A96409}">
      <dgm:prSet/>
      <dgm:spPr/>
      <dgm:t>
        <a:bodyPr/>
        <a:lstStyle/>
        <a:p>
          <a:endParaRPr lang="en-US"/>
        </a:p>
      </dgm:t>
    </dgm:pt>
    <dgm:pt modelId="{845C9D89-7BF8-4E01-AFEE-C9C4DB42935B}" type="sibTrans" cxnId="{FC6B3876-66F1-4E03-A3B1-51E066A96409}">
      <dgm:prSet/>
      <dgm:spPr/>
      <dgm:t>
        <a:bodyPr/>
        <a:lstStyle/>
        <a:p>
          <a:endParaRPr lang="en-US"/>
        </a:p>
      </dgm:t>
    </dgm:pt>
    <dgm:pt modelId="{6E20BA19-0934-49E4-A594-D5A5851D40C6}">
      <dgm:prSet/>
      <dgm:spPr/>
      <dgm:t>
        <a:bodyPr/>
        <a:lstStyle/>
        <a:p>
          <a:r>
            <a:rPr lang="en-US"/>
            <a:t>Various entrepreneurial groups  </a:t>
          </a:r>
        </a:p>
      </dgm:t>
    </dgm:pt>
    <dgm:pt modelId="{41E63799-9622-4061-946F-CA54C5CB20D6}" type="parTrans" cxnId="{80D9D2B4-A891-4F7A-B58B-5714B599C53A}">
      <dgm:prSet/>
      <dgm:spPr/>
      <dgm:t>
        <a:bodyPr/>
        <a:lstStyle/>
        <a:p>
          <a:endParaRPr lang="en-US"/>
        </a:p>
      </dgm:t>
    </dgm:pt>
    <dgm:pt modelId="{4AE64211-8483-48FA-A43C-9917FBDCD018}" type="sibTrans" cxnId="{80D9D2B4-A891-4F7A-B58B-5714B599C53A}">
      <dgm:prSet/>
      <dgm:spPr/>
      <dgm:t>
        <a:bodyPr/>
        <a:lstStyle/>
        <a:p>
          <a:endParaRPr lang="en-US"/>
        </a:p>
      </dgm:t>
    </dgm:pt>
    <dgm:pt modelId="{3581EF50-4B42-448F-9D3C-1321E1EFD396}">
      <dgm:prSet/>
      <dgm:spPr/>
      <dgm:t>
        <a:bodyPr/>
        <a:lstStyle/>
        <a:p>
          <a:r>
            <a:rPr lang="en-US"/>
            <a:t>Chambers of Commerce  </a:t>
          </a:r>
        </a:p>
      </dgm:t>
    </dgm:pt>
    <dgm:pt modelId="{3BFB4E88-9424-48A1-B4A8-E683577EE832}" type="parTrans" cxnId="{AED4F7E4-AC3E-48FA-A798-3FB307E53A4E}">
      <dgm:prSet/>
      <dgm:spPr/>
      <dgm:t>
        <a:bodyPr/>
        <a:lstStyle/>
        <a:p>
          <a:endParaRPr lang="en-US"/>
        </a:p>
      </dgm:t>
    </dgm:pt>
    <dgm:pt modelId="{B71B9230-1DD4-49EB-A2F9-12762B37379A}" type="sibTrans" cxnId="{AED4F7E4-AC3E-48FA-A798-3FB307E53A4E}">
      <dgm:prSet/>
      <dgm:spPr/>
      <dgm:t>
        <a:bodyPr/>
        <a:lstStyle/>
        <a:p>
          <a:endParaRPr lang="en-US"/>
        </a:p>
      </dgm:t>
    </dgm:pt>
    <dgm:pt modelId="{CF263C9D-2090-4804-870F-2BBE57D9C69A}">
      <dgm:prSet/>
      <dgm:spPr/>
      <dgm:t>
        <a:bodyPr/>
        <a:lstStyle/>
        <a:p>
          <a:r>
            <a:rPr lang="en-US"/>
            <a:t>City Economic Development Centers  </a:t>
          </a:r>
        </a:p>
      </dgm:t>
    </dgm:pt>
    <dgm:pt modelId="{F65EC4AA-BF52-40ED-920C-5EA6AA8F511F}" type="parTrans" cxnId="{AF65ECE0-7915-4CA3-A585-15A21DEC9770}">
      <dgm:prSet/>
      <dgm:spPr/>
      <dgm:t>
        <a:bodyPr/>
        <a:lstStyle/>
        <a:p>
          <a:endParaRPr lang="en-US"/>
        </a:p>
      </dgm:t>
    </dgm:pt>
    <dgm:pt modelId="{49A9E01E-E88E-40DA-A350-EF47B1A618EC}" type="sibTrans" cxnId="{AF65ECE0-7915-4CA3-A585-15A21DEC9770}">
      <dgm:prSet/>
      <dgm:spPr/>
      <dgm:t>
        <a:bodyPr/>
        <a:lstStyle/>
        <a:p>
          <a:endParaRPr lang="en-US"/>
        </a:p>
      </dgm:t>
    </dgm:pt>
    <dgm:pt modelId="{8619400E-30C8-482A-8558-1F915995BE6A}">
      <dgm:prSet/>
      <dgm:spPr/>
      <dgm:t>
        <a:bodyPr/>
        <a:lstStyle/>
        <a:p>
          <a:r>
            <a:rPr lang="en-US"/>
            <a:t>Places of worship  </a:t>
          </a:r>
        </a:p>
      </dgm:t>
    </dgm:pt>
    <dgm:pt modelId="{EE6B2BDE-5315-466B-A476-58BEDBFC7645}" type="parTrans" cxnId="{12D75A98-3075-4C52-8029-EEB99666A9AF}">
      <dgm:prSet/>
      <dgm:spPr/>
      <dgm:t>
        <a:bodyPr/>
        <a:lstStyle/>
        <a:p>
          <a:endParaRPr lang="en-US"/>
        </a:p>
      </dgm:t>
    </dgm:pt>
    <dgm:pt modelId="{0B2E405E-1970-4C48-8534-50DCD705D5A2}" type="sibTrans" cxnId="{12D75A98-3075-4C52-8029-EEB99666A9AF}">
      <dgm:prSet/>
      <dgm:spPr/>
      <dgm:t>
        <a:bodyPr/>
        <a:lstStyle/>
        <a:p>
          <a:endParaRPr lang="en-US"/>
        </a:p>
      </dgm:t>
    </dgm:pt>
    <dgm:pt modelId="{FA773669-FFC6-44D8-9F8E-06631B277A14}">
      <dgm:prSet/>
      <dgm:spPr/>
      <dgm:t>
        <a:bodyPr/>
        <a:lstStyle/>
        <a:p>
          <a:r>
            <a:rPr lang="en-US"/>
            <a:t>Shelters  </a:t>
          </a:r>
        </a:p>
      </dgm:t>
    </dgm:pt>
    <dgm:pt modelId="{97BF532E-F6A9-4DBC-A26B-9A448830D02D}" type="parTrans" cxnId="{02ABAFC6-D271-41F3-9191-67CF9C264E33}">
      <dgm:prSet/>
      <dgm:spPr/>
      <dgm:t>
        <a:bodyPr/>
        <a:lstStyle/>
        <a:p>
          <a:endParaRPr lang="en-US"/>
        </a:p>
      </dgm:t>
    </dgm:pt>
    <dgm:pt modelId="{95307254-6704-4678-9CFA-5E25C2DE4408}" type="sibTrans" cxnId="{02ABAFC6-D271-41F3-9191-67CF9C264E33}">
      <dgm:prSet/>
      <dgm:spPr/>
      <dgm:t>
        <a:bodyPr/>
        <a:lstStyle/>
        <a:p>
          <a:endParaRPr lang="en-US"/>
        </a:p>
      </dgm:t>
    </dgm:pt>
    <dgm:pt modelId="{E8814671-A394-4234-8AFB-784327CB9E9D}">
      <dgm:prSet/>
      <dgm:spPr/>
      <dgm:t>
        <a:bodyPr/>
        <a:lstStyle/>
        <a:p>
          <a:r>
            <a:rPr lang="en-US"/>
            <a:t>Community Colleges  </a:t>
          </a:r>
        </a:p>
      </dgm:t>
    </dgm:pt>
    <dgm:pt modelId="{3B0637CB-9AB0-4B7B-8610-9F6694EFECE0}" type="parTrans" cxnId="{8CFB1375-3E7B-4FDF-BAA3-802C7A62CCF1}">
      <dgm:prSet/>
      <dgm:spPr/>
      <dgm:t>
        <a:bodyPr/>
        <a:lstStyle/>
        <a:p>
          <a:endParaRPr lang="en-US"/>
        </a:p>
      </dgm:t>
    </dgm:pt>
    <dgm:pt modelId="{E11424C2-23B7-4E35-A306-578D05ADD688}" type="sibTrans" cxnId="{8CFB1375-3E7B-4FDF-BAA3-802C7A62CCF1}">
      <dgm:prSet/>
      <dgm:spPr/>
      <dgm:t>
        <a:bodyPr/>
        <a:lstStyle/>
        <a:p>
          <a:endParaRPr lang="en-US"/>
        </a:p>
      </dgm:t>
    </dgm:pt>
    <dgm:pt modelId="{28F27C69-F3C4-4D6D-885E-17D80D34AC78}">
      <dgm:prSet/>
      <dgm:spPr/>
      <dgm:t>
        <a:bodyPr/>
        <a:lstStyle/>
        <a:p>
          <a:r>
            <a:rPr lang="en-US"/>
            <a:t>Universities  </a:t>
          </a:r>
        </a:p>
      </dgm:t>
    </dgm:pt>
    <dgm:pt modelId="{9D009CCE-EC23-47C4-8778-F675E69B2153}" type="parTrans" cxnId="{9BBB2712-BFEC-47DA-9EED-3ADAC9EFD069}">
      <dgm:prSet/>
      <dgm:spPr/>
      <dgm:t>
        <a:bodyPr/>
        <a:lstStyle/>
        <a:p>
          <a:endParaRPr lang="en-US"/>
        </a:p>
      </dgm:t>
    </dgm:pt>
    <dgm:pt modelId="{A7145CED-D2DC-4CD8-8BEC-94470A41CBF0}" type="sibTrans" cxnId="{9BBB2712-BFEC-47DA-9EED-3ADAC9EFD069}">
      <dgm:prSet/>
      <dgm:spPr/>
      <dgm:t>
        <a:bodyPr/>
        <a:lstStyle/>
        <a:p>
          <a:endParaRPr lang="en-US"/>
        </a:p>
      </dgm:t>
    </dgm:pt>
    <dgm:pt modelId="{0BD00331-DD66-40D4-95ED-9F86A2E565FA}">
      <dgm:prSet/>
      <dgm:spPr/>
      <dgm:t>
        <a:bodyPr/>
        <a:lstStyle/>
        <a:p>
          <a:r>
            <a:rPr lang="en-US"/>
            <a:t>Colorado Career Development Association  </a:t>
          </a:r>
        </a:p>
      </dgm:t>
    </dgm:pt>
    <dgm:pt modelId="{E43D4175-65CE-4665-A228-FF4DDDFF1EF6}" type="parTrans" cxnId="{25D6211B-23F7-412C-A373-D53633F6BF3D}">
      <dgm:prSet/>
      <dgm:spPr/>
      <dgm:t>
        <a:bodyPr/>
        <a:lstStyle/>
        <a:p>
          <a:endParaRPr lang="en-US"/>
        </a:p>
      </dgm:t>
    </dgm:pt>
    <dgm:pt modelId="{434D7685-9BA1-4C56-A163-423DD653B27B}" type="sibTrans" cxnId="{25D6211B-23F7-412C-A373-D53633F6BF3D}">
      <dgm:prSet/>
      <dgm:spPr/>
      <dgm:t>
        <a:bodyPr/>
        <a:lstStyle/>
        <a:p>
          <a:endParaRPr lang="en-US"/>
        </a:p>
      </dgm:t>
    </dgm:pt>
    <dgm:pt modelId="{F0D918E9-B1FC-496F-8284-8C0013ABE25E}">
      <dgm:prSet/>
      <dgm:spPr/>
      <dgm:t>
        <a:bodyPr/>
        <a:lstStyle/>
        <a:p>
          <a:pPr rtl="0"/>
          <a:r>
            <a:rPr lang="en-US"/>
            <a:t>National </a:t>
          </a:r>
          <a:r>
            <a:rPr lang="en-US">
              <a:latin typeface="Corbel" panose="020B0503020204020204"/>
            </a:rPr>
            <a:t>Ca</a:t>
          </a:r>
        </a:p>
      </dgm:t>
    </dgm:pt>
    <dgm:pt modelId="{112F79B0-8390-4E09-B815-3B17B941AF23}" type="parTrans" cxnId="{9F18CA65-BA28-41A7-A1C9-A8744A4BB550}">
      <dgm:prSet/>
      <dgm:spPr/>
      <dgm:t>
        <a:bodyPr/>
        <a:lstStyle/>
        <a:p>
          <a:endParaRPr lang="en-US"/>
        </a:p>
      </dgm:t>
    </dgm:pt>
    <dgm:pt modelId="{AAED6D01-124D-4A84-9A87-4A3C7AE13480}" type="sibTrans" cxnId="{9F18CA65-BA28-41A7-A1C9-A8744A4BB550}">
      <dgm:prSet/>
      <dgm:spPr/>
      <dgm:t>
        <a:bodyPr/>
        <a:lstStyle/>
        <a:p>
          <a:endParaRPr lang="en-US"/>
        </a:p>
      </dgm:t>
    </dgm:pt>
    <dgm:pt modelId="{CD393678-C78F-4B4E-8831-AD210902A24E}">
      <dgm:prSet phldr="0"/>
      <dgm:spPr/>
      <dgm:t>
        <a:bodyPr/>
        <a:lstStyle/>
        <a:p>
          <a:r>
            <a:rPr lang="en-US">
              <a:latin typeface="Corbel" panose="020B0503020204020204"/>
            </a:rPr>
            <a:t>Career</a:t>
          </a:r>
          <a:r>
            <a:rPr lang="en-US"/>
            <a:t> Development Association </a:t>
          </a:r>
        </a:p>
      </dgm:t>
    </dgm:pt>
    <dgm:pt modelId="{8BCD9606-F075-4EBF-9FEF-7F61C3A3DBA2}" type="parTrans" cxnId="{A3F87914-3E2C-4D74-9C46-CA08F0894065}">
      <dgm:prSet/>
      <dgm:spPr/>
      <dgm:t>
        <a:bodyPr/>
        <a:lstStyle/>
        <a:p>
          <a:endParaRPr lang="en-US"/>
        </a:p>
      </dgm:t>
    </dgm:pt>
    <dgm:pt modelId="{7E1E38B1-0B0C-4922-A9AE-F047BD61FDA9}" type="sibTrans" cxnId="{A3F87914-3E2C-4D74-9C46-CA08F0894065}">
      <dgm:prSet/>
      <dgm:spPr/>
      <dgm:t>
        <a:bodyPr/>
        <a:lstStyle/>
        <a:p>
          <a:endParaRPr lang="en-US"/>
        </a:p>
      </dgm:t>
    </dgm:pt>
    <dgm:pt modelId="{2303F46F-C5A2-4B65-8641-F906C314456B}">
      <dgm:prSet phldr="0"/>
      <dgm:spPr/>
      <dgm:t>
        <a:bodyPr/>
        <a:lstStyle/>
        <a:p>
          <a:pPr rtl="0"/>
          <a:r>
            <a:rPr lang="en-US">
              <a:latin typeface="Corbel" panose="020B0503020204020204"/>
            </a:rPr>
            <a:t>Libraries Build Business</a:t>
          </a:r>
        </a:p>
      </dgm:t>
    </dgm:pt>
    <dgm:pt modelId="{BE207D6A-234F-4CC8-9D7F-13E43000E900}" type="parTrans" cxnId="{85CB9938-CB81-43ED-97A9-0B4781B234D0}">
      <dgm:prSet/>
      <dgm:spPr/>
      <dgm:t>
        <a:bodyPr/>
        <a:lstStyle/>
        <a:p>
          <a:endParaRPr lang="en-US"/>
        </a:p>
      </dgm:t>
    </dgm:pt>
    <dgm:pt modelId="{354DFAF2-D1F4-4161-BBFA-2A2013E8DEF8}" type="sibTrans" cxnId="{85CB9938-CB81-43ED-97A9-0B4781B234D0}">
      <dgm:prSet/>
      <dgm:spPr/>
      <dgm:t>
        <a:bodyPr/>
        <a:lstStyle/>
        <a:p>
          <a:endParaRPr lang="en-US"/>
        </a:p>
      </dgm:t>
    </dgm:pt>
    <dgm:pt modelId="{9C473FA0-35AD-4082-9704-ADA0B5C81D92}">
      <dgm:prSet phldr="0"/>
      <dgm:spPr/>
      <dgm:t>
        <a:bodyPr/>
        <a:lstStyle/>
        <a:p>
          <a:pPr rtl="0"/>
          <a:r>
            <a:rPr lang="en-US">
              <a:latin typeface="Corbel" panose="020B0503020204020204"/>
            </a:rPr>
            <a:t>Libraries Work</a:t>
          </a:r>
        </a:p>
      </dgm:t>
    </dgm:pt>
    <dgm:pt modelId="{1D52355E-5D3C-46EC-B7C5-06C129F865BF}" type="parTrans" cxnId="{36309D5F-9BF6-4841-8BA7-6664CC490E59}">
      <dgm:prSet/>
      <dgm:spPr/>
      <dgm:t>
        <a:bodyPr/>
        <a:lstStyle/>
        <a:p>
          <a:endParaRPr lang="en-US"/>
        </a:p>
      </dgm:t>
    </dgm:pt>
    <dgm:pt modelId="{788DD1C2-03F8-457E-B7E3-5FB087E241A9}" type="sibTrans" cxnId="{36309D5F-9BF6-4841-8BA7-6664CC490E59}">
      <dgm:prSet/>
      <dgm:spPr/>
      <dgm:t>
        <a:bodyPr/>
        <a:lstStyle/>
        <a:p>
          <a:endParaRPr lang="en-US"/>
        </a:p>
      </dgm:t>
    </dgm:pt>
    <dgm:pt modelId="{3A046F76-4EEA-4A43-A48C-07B89FE0EDE0}" type="pres">
      <dgm:prSet presAssocID="{FF41E373-20FC-473D-8B49-CD6F70E8168A}" presName="diagram" presStyleCnt="0">
        <dgm:presLayoutVars>
          <dgm:dir/>
          <dgm:resizeHandles val="exact"/>
        </dgm:presLayoutVars>
      </dgm:prSet>
      <dgm:spPr/>
    </dgm:pt>
    <dgm:pt modelId="{3C8278C7-BAC7-4CE3-BCED-E413E09AC48A}" type="pres">
      <dgm:prSet presAssocID="{692067A8-4BF9-4A8B-83F0-09B5D36B08C0}" presName="node" presStyleLbl="node1" presStyleIdx="0" presStyleCnt="22">
        <dgm:presLayoutVars>
          <dgm:bulletEnabled val="1"/>
        </dgm:presLayoutVars>
      </dgm:prSet>
      <dgm:spPr/>
    </dgm:pt>
    <dgm:pt modelId="{2AFE113C-F0B9-4C2C-A61B-4A65054421BE}" type="pres">
      <dgm:prSet presAssocID="{870B85F4-E10D-44AF-B7D1-599DB6A929D0}" presName="sibTrans" presStyleCnt="0"/>
      <dgm:spPr/>
    </dgm:pt>
    <dgm:pt modelId="{C9B5849E-B311-429C-95F5-F5072133AE8F}" type="pres">
      <dgm:prSet presAssocID="{C2CF34BF-F8C5-48E8-9594-BDB328F0DF1A}" presName="node" presStyleLbl="node1" presStyleIdx="1" presStyleCnt="22">
        <dgm:presLayoutVars>
          <dgm:bulletEnabled val="1"/>
        </dgm:presLayoutVars>
      </dgm:prSet>
      <dgm:spPr/>
    </dgm:pt>
    <dgm:pt modelId="{48509D4E-A15B-4E73-B0A9-82219296DBED}" type="pres">
      <dgm:prSet presAssocID="{E79D7918-31BB-4588-92DF-18E7210B785B}" presName="sibTrans" presStyleCnt="0"/>
      <dgm:spPr/>
    </dgm:pt>
    <dgm:pt modelId="{623B7D33-3486-46C2-A2AB-8FCAE1634B1F}" type="pres">
      <dgm:prSet presAssocID="{96958089-3749-466A-94FA-84BD0869295C}" presName="node" presStyleLbl="node1" presStyleIdx="2" presStyleCnt="22">
        <dgm:presLayoutVars>
          <dgm:bulletEnabled val="1"/>
        </dgm:presLayoutVars>
      </dgm:prSet>
      <dgm:spPr/>
    </dgm:pt>
    <dgm:pt modelId="{DD73F84A-0865-4FF7-8DD2-6CB082856308}" type="pres">
      <dgm:prSet presAssocID="{8FABFDDA-5DAB-40FE-B5CB-FBB851A4A8A1}" presName="sibTrans" presStyleCnt="0"/>
      <dgm:spPr/>
    </dgm:pt>
    <dgm:pt modelId="{96D479DB-BE5C-4481-82BB-F6F80A23FC14}" type="pres">
      <dgm:prSet presAssocID="{4EC77AD7-0611-4C5F-8729-74E56B8D0D00}" presName="node" presStyleLbl="node1" presStyleIdx="3" presStyleCnt="22">
        <dgm:presLayoutVars>
          <dgm:bulletEnabled val="1"/>
        </dgm:presLayoutVars>
      </dgm:prSet>
      <dgm:spPr/>
    </dgm:pt>
    <dgm:pt modelId="{F3FF1B1F-B534-430B-9D20-1D37F7E62F3F}" type="pres">
      <dgm:prSet presAssocID="{50D91F03-7A5E-437C-9953-6535564C4E19}" presName="sibTrans" presStyleCnt="0"/>
      <dgm:spPr/>
    </dgm:pt>
    <dgm:pt modelId="{DDE91E25-ECDA-4ED3-9FF2-E88395D28637}" type="pres">
      <dgm:prSet presAssocID="{9BF4F782-EA3D-4238-91D5-FF4781CF0071}" presName="node" presStyleLbl="node1" presStyleIdx="4" presStyleCnt="22">
        <dgm:presLayoutVars>
          <dgm:bulletEnabled val="1"/>
        </dgm:presLayoutVars>
      </dgm:prSet>
      <dgm:spPr/>
    </dgm:pt>
    <dgm:pt modelId="{D94829A6-C704-4C09-BE99-F5E3728D97AC}" type="pres">
      <dgm:prSet presAssocID="{9C8AA6F3-EF33-4799-BA5E-DA280F064163}" presName="sibTrans" presStyleCnt="0"/>
      <dgm:spPr/>
    </dgm:pt>
    <dgm:pt modelId="{64D654DD-75E3-4B7C-A593-34DE72B60E94}" type="pres">
      <dgm:prSet presAssocID="{D185E9C9-B3D8-468C-AD67-8B5205C2915B}" presName="node" presStyleLbl="node1" presStyleIdx="5" presStyleCnt="22">
        <dgm:presLayoutVars>
          <dgm:bulletEnabled val="1"/>
        </dgm:presLayoutVars>
      </dgm:prSet>
      <dgm:spPr/>
    </dgm:pt>
    <dgm:pt modelId="{BFC4ECD5-1EC3-4223-B8F0-0B2D15DA921B}" type="pres">
      <dgm:prSet presAssocID="{D699CCCB-155C-4F69-8078-16D81EACBBBC}" presName="sibTrans" presStyleCnt="0"/>
      <dgm:spPr/>
    </dgm:pt>
    <dgm:pt modelId="{CBE73628-7F79-42BC-8ABD-F505B8027294}" type="pres">
      <dgm:prSet presAssocID="{10190B26-6FBE-48A4-99FE-4970DE693179}" presName="node" presStyleLbl="node1" presStyleIdx="6" presStyleCnt="22">
        <dgm:presLayoutVars>
          <dgm:bulletEnabled val="1"/>
        </dgm:presLayoutVars>
      </dgm:prSet>
      <dgm:spPr/>
    </dgm:pt>
    <dgm:pt modelId="{688A1249-D77F-4FD6-A11A-E2E20874BFF7}" type="pres">
      <dgm:prSet presAssocID="{F3A38A92-6056-4C6E-8AEC-217F57854DA9}" presName="sibTrans" presStyleCnt="0"/>
      <dgm:spPr/>
    </dgm:pt>
    <dgm:pt modelId="{A4A67667-FB7A-4BC9-A363-E710C2004AF6}" type="pres">
      <dgm:prSet presAssocID="{17CEA379-FCE4-4AA4-8816-F4872F0C9F87}" presName="node" presStyleLbl="node1" presStyleIdx="7" presStyleCnt="22">
        <dgm:presLayoutVars>
          <dgm:bulletEnabled val="1"/>
        </dgm:presLayoutVars>
      </dgm:prSet>
      <dgm:spPr/>
    </dgm:pt>
    <dgm:pt modelId="{750DE053-4E17-4A24-B838-64E3A326A5B3}" type="pres">
      <dgm:prSet presAssocID="{A4CD039A-3BC8-44D6-9C8F-194F6BDC9380}" presName="sibTrans" presStyleCnt="0"/>
      <dgm:spPr/>
    </dgm:pt>
    <dgm:pt modelId="{8EEB781B-52CC-448F-BB76-26061716E2E1}" type="pres">
      <dgm:prSet presAssocID="{C91D55A3-0552-40B1-9A12-6797BE72D0BB}" presName="node" presStyleLbl="node1" presStyleIdx="8" presStyleCnt="22">
        <dgm:presLayoutVars>
          <dgm:bulletEnabled val="1"/>
        </dgm:presLayoutVars>
      </dgm:prSet>
      <dgm:spPr/>
    </dgm:pt>
    <dgm:pt modelId="{54DE5A4E-A38B-4423-A295-A7C37280061E}" type="pres">
      <dgm:prSet presAssocID="{41B8694A-80B3-47B7-9017-A74C2FF7D8E9}" presName="sibTrans" presStyleCnt="0"/>
      <dgm:spPr/>
    </dgm:pt>
    <dgm:pt modelId="{580EF5E0-C66B-41FF-973F-AED62E9D4C29}" type="pres">
      <dgm:prSet presAssocID="{755E310E-EE05-414D-ABE2-F1E51ED19AF8}" presName="node" presStyleLbl="node1" presStyleIdx="9" presStyleCnt="22">
        <dgm:presLayoutVars>
          <dgm:bulletEnabled val="1"/>
        </dgm:presLayoutVars>
      </dgm:prSet>
      <dgm:spPr/>
    </dgm:pt>
    <dgm:pt modelId="{7ABD4D0F-C599-42DA-9298-2EC2B664792D}" type="pres">
      <dgm:prSet presAssocID="{845C9D89-7BF8-4E01-AFEE-C9C4DB42935B}" presName="sibTrans" presStyleCnt="0"/>
      <dgm:spPr/>
    </dgm:pt>
    <dgm:pt modelId="{8A375187-6D89-4226-BA8B-2EEC40EA8F0B}" type="pres">
      <dgm:prSet presAssocID="{6E20BA19-0934-49E4-A594-D5A5851D40C6}" presName="node" presStyleLbl="node1" presStyleIdx="10" presStyleCnt="22">
        <dgm:presLayoutVars>
          <dgm:bulletEnabled val="1"/>
        </dgm:presLayoutVars>
      </dgm:prSet>
      <dgm:spPr/>
    </dgm:pt>
    <dgm:pt modelId="{430FFA1E-7129-4D1A-9B19-EA97F0E533C9}" type="pres">
      <dgm:prSet presAssocID="{4AE64211-8483-48FA-A43C-9917FBDCD018}" presName="sibTrans" presStyleCnt="0"/>
      <dgm:spPr/>
    </dgm:pt>
    <dgm:pt modelId="{509AF9D1-445D-400A-B717-E6C1BCD0490A}" type="pres">
      <dgm:prSet presAssocID="{3581EF50-4B42-448F-9D3C-1321E1EFD396}" presName="node" presStyleLbl="node1" presStyleIdx="11" presStyleCnt="22">
        <dgm:presLayoutVars>
          <dgm:bulletEnabled val="1"/>
        </dgm:presLayoutVars>
      </dgm:prSet>
      <dgm:spPr/>
    </dgm:pt>
    <dgm:pt modelId="{33A4330F-0C5B-4C9B-B59D-0BCAB44BA5A9}" type="pres">
      <dgm:prSet presAssocID="{B71B9230-1DD4-49EB-A2F9-12762B37379A}" presName="sibTrans" presStyleCnt="0"/>
      <dgm:spPr/>
    </dgm:pt>
    <dgm:pt modelId="{05D81979-9C22-4F1A-8CB2-984DA9E64F9A}" type="pres">
      <dgm:prSet presAssocID="{CF263C9D-2090-4804-870F-2BBE57D9C69A}" presName="node" presStyleLbl="node1" presStyleIdx="12" presStyleCnt="22">
        <dgm:presLayoutVars>
          <dgm:bulletEnabled val="1"/>
        </dgm:presLayoutVars>
      </dgm:prSet>
      <dgm:spPr/>
    </dgm:pt>
    <dgm:pt modelId="{2B566508-147F-4110-9AB5-613D044587A5}" type="pres">
      <dgm:prSet presAssocID="{49A9E01E-E88E-40DA-A350-EF47B1A618EC}" presName="sibTrans" presStyleCnt="0"/>
      <dgm:spPr/>
    </dgm:pt>
    <dgm:pt modelId="{FF619E7E-9282-4551-8A1C-04E2FA1AE417}" type="pres">
      <dgm:prSet presAssocID="{8619400E-30C8-482A-8558-1F915995BE6A}" presName="node" presStyleLbl="node1" presStyleIdx="13" presStyleCnt="22">
        <dgm:presLayoutVars>
          <dgm:bulletEnabled val="1"/>
        </dgm:presLayoutVars>
      </dgm:prSet>
      <dgm:spPr/>
    </dgm:pt>
    <dgm:pt modelId="{009C7FAF-AB73-4F43-8526-280615A6FD14}" type="pres">
      <dgm:prSet presAssocID="{0B2E405E-1970-4C48-8534-50DCD705D5A2}" presName="sibTrans" presStyleCnt="0"/>
      <dgm:spPr/>
    </dgm:pt>
    <dgm:pt modelId="{BB04E8DE-CBBC-409D-936E-85B4D9AE3671}" type="pres">
      <dgm:prSet presAssocID="{FA773669-FFC6-44D8-9F8E-06631B277A14}" presName="node" presStyleLbl="node1" presStyleIdx="14" presStyleCnt="22">
        <dgm:presLayoutVars>
          <dgm:bulletEnabled val="1"/>
        </dgm:presLayoutVars>
      </dgm:prSet>
      <dgm:spPr/>
    </dgm:pt>
    <dgm:pt modelId="{890064D3-E268-4E7F-B4B2-7DE3FE4A0060}" type="pres">
      <dgm:prSet presAssocID="{95307254-6704-4678-9CFA-5E25C2DE4408}" presName="sibTrans" presStyleCnt="0"/>
      <dgm:spPr/>
    </dgm:pt>
    <dgm:pt modelId="{0100B407-4704-4DF1-A0D6-23B22D2BD945}" type="pres">
      <dgm:prSet presAssocID="{E8814671-A394-4234-8AFB-784327CB9E9D}" presName="node" presStyleLbl="node1" presStyleIdx="15" presStyleCnt="22">
        <dgm:presLayoutVars>
          <dgm:bulletEnabled val="1"/>
        </dgm:presLayoutVars>
      </dgm:prSet>
      <dgm:spPr/>
    </dgm:pt>
    <dgm:pt modelId="{B092BCEE-73D3-474B-B6C2-98432C50244B}" type="pres">
      <dgm:prSet presAssocID="{E11424C2-23B7-4E35-A306-578D05ADD688}" presName="sibTrans" presStyleCnt="0"/>
      <dgm:spPr/>
    </dgm:pt>
    <dgm:pt modelId="{199B1D57-D229-4AE5-8514-E8B1DCAF8229}" type="pres">
      <dgm:prSet presAssocID="{28F27C69-F3C4-4D6D-885E-17D80D34AC78}" presName="node" presStyleLbl="node1" presStyleIdx="16" presStyleCnt="22">
        <dgm:presLayoutVars>
          <dgm:bulletEnabled val="1"/>
        </dgm:presLayoutVars>
      </dgm:prSet>
      <dgm:spPr/>
    </dgm:pt>
    <dgm:pt modelId="{D83BE725-78A4-4CD9-8BD4-8A925C694C35}" type="pres">
      <dgm:prSet presAssocID="{A7145CED-D2DC-4CD8-8BEC-94470A41CBF0}" presName="sibTrans" presStyleCnt="0"/>
      <dgm:spPr/>
    </dgm:pt>
    <dgm:pt modelId="{856FE329-DB8C-4906-BC39-9E9C2E460406}" type="pres">
      <dgm:prSet presAssocID="{0BD00331-DD66-40D4-95ED-9F86A2E565FA}" presName="node" presStyleLbl="node1" presStyleIdx="17" presStyleCnt="22">
        <dgm:presLayoutVars>
          <dgm:bulletEnabled val="1"/>
        </dgm:presLayoutVars>
      </dgm:prSet>
      <dgm:spPr/>
    </dgm:pt>
    <dgm:pt modelId="{4A59320F-4E7B-4C6D-94F5-76AD05A3639A}" type="pres">
      <dgm:prSet presAssocID="{434D7685-9BA1-4C56-A163-423DD653B27B}" presName="sibTrans" presStyleCnt="0"/>
      <dgm:spPr/>
    </dgm:pt>
    <dgm:pt modelId="{076BBE5F-D06D-4EEE-90EB-D2CA7A4898CD}" type="pres">
      <dgm:prSet presAssocID="{F0D918E9-B1FC-496F-8284-8C0013ABE25E}" presName="node" presStyleLbl="node1" presStyleIdx="18" presStyleCnt="22">
        <dgm:presLayoutVars>
          <dgm:bulletEnabled val="1"/>
        </dgm:presLayoutVars>
      </dgm:prSet>
      <dgm:spPr/>
    </dgm:pt>
    <dgm:pt modelId="{BB7969BA-F1F3-44F6-896A-2E110B2B76E0}" type="pres">
      <dgm:prSet presAssocID="{AAED6D01-124D-4A84-9A87-4A3C7AE13480}" presName="sibTrans" presStyleCnt="0"/>
      <dgm:spPr/>
    </dgm:pt>
    <dgm:pt modelId="{28379549-5C2B-4FE0-AAAE-46D0FD8533A2}" type="pres">
      <dgm:prSet presAssocID="{CD393678-C78F-4B4E-8831-AD210902A24E}" presName="node" presStyleLbl="node1" presStyleIdx="19" presStyleCnt="22">
        <dgm:presLayoutVars>
          <dgm:bulletEnabled val="1"/>
        </dgm:presLayoutVars>
      </dgm:prSet>
      <dgm:spPr/>
    </dgm:pt>
    <dgm:pt modelId="{8D005431-E9F3-40C2-A4DE-D80C6116685D}" type="pres">
      <dgm:prSet presAssocID="{7E1E38B1-0B0C-4922-A9AE-F047BD61FDA9}" presName="sibTrans" presStyleCnt="0"/>
      <dgm:spPr/>
    </dgm:pt>
    <dgm:pt modelId="{BE713EF8-4DEA-495B-AC61-B87CBF9C9E29}" type="pres">
      <dgm:prSet presAssocID="{2303F46F-C5A2-4B65-8641-F906C314456B}" presName="node" presStyleLbl="node1" presStyleIdx="20" presStyleCnt="22">
        <dgm:presLayoutVars>
          <dgm:bulletEnabled val="1"/>
        </dgm:presLayoutVars>
      </dgm:prSet>
      <dgm:spPr/>
    </dgm:pt>
    <dgm:pt modelId="{6BE37C82-2471-4F4A-995F-DF56ECEB5A5F}" type="pres">
      <dgm:prSet presAssocID="{354DFAF2-D1F4-4161-BBFA-2A2013E8DEF8}" presName="sibTrans" presStyleCnt="0"/>
      <dgm:spPr/>
    </dgm:pt>
    <dgm:pt modelId="{0E62BD93-6EF5-437C-9138-A0C74F3B4099}" type="pres">
      <dgm:prSet presAssocID="{9C473FA0-35AD-4082-9704-ADA0B5C81D92}" presName="node" presStyleLbl="node1" presStyleIdx="21" presStyleCnt="22">
        <dgm:presLayoutVars>
          <dgm:bulletEnabled val="1"/>
        </dgm:presLayoutVars>
      </dgm:prSet>
      <dgm:spPr/>
    </dgm:pt>
  </dgm:ptLst>
  <dgm:cxnLst>
    <dgm:cxn modelId="{07150203-0A07-4D44-BE22-DBE3D32F990A}" type="presOf" srcId="{9C473FA0-35AD-4082-9704-ADA0B5C81D92}" destId="{0E62BD93-6EF5-437C-9138-A0C74F3B4099}" srcOrd="0" destOrd="0" presId="urn:microsoft.com/office/officeart/2005/8/layout/default"/>
    <dgm:cxn modelId="{A7DA0008-68CC-4323-8DC7-2D787B059A8B}" type="presOf" srcId="{C2CF34BF-F8C5-48E8-9594-BDB328F0DF1A}" destId="{C9B5849E-B311-429C-95F5-F5072133AE8F}" srcOrd="0" destOrd="0" presId="urn:microsoft.com/office/officeart/2005/8/layout/default"/>
    <dgm:cxn modelId="{9BBB2712-BFEC-47DA-9EED-3ADAC9EFD069}" srcId="{FF41E373-20FC-473D-8B49-CD6F70E8168A}" destId="{28F27C69-F3C4-4D6D-885E-17D80D34AC78}" srcOrd="16" destOrd="0" parTransId="{9D009CCE-EC23-47C4-8778-F675E69B2153}" sibTransId="{A7145CED-D2DC-4CD8-8BEC-94470A41CBF0}"/>
    <dgm:cxn modelId="{A3F87914-3E2C-4D74-9C46-CA08F0894065}" srcId="{FF41E373-20FC-473D-8B49-CD6F70E8168A}" destId="{CD393678-C78F-4B4E-8831-AD210902A24E}" srcOrd="19" destOrd="0" parTransId="{8BCD9606-F075-4EBF-9FEF-7F61C3A3DBA2}" sibTransId="{7E1E38B1-0B0C-4922-A9AE-F047BD61FDA9}"/>
    <dgm:cxn modelId="{D55E5D15-2A9D-4E4C-B205-C587F5A012BA}" srcId="{FF41E373-20FC-473D-8B49-CD6F70E8168A}" destId="{692067A8-4BF9-4A8B-83F0-09B5D36B08C0}" srcOrd="0" destOrd="0" parTransId="{7684BE23-6CFE-42D1-8E7C-CD7BE1C8EFFE}" sibTransId="{870B85F4-E10D-44AF-B7D1-599DB6A929D0}"/>
    <dgm:cxn modelId="{25D6211B-23F7-412C-A373-D53633F6BF3D}" srcId="{FF41E373-20FC-473D-8B49-CD6F70E8168A}" destId="{0BD00331-DD66-40D4-95ED-9F86A2E565FA}" srcOrd="17" destOrd="0" parTransId="{E43D4175-65CE-4665-A228-FF4DDDFF1EF6}" sibTransId="{434D7685-9BA1-4C56-A163-423DD653B27B}"/>
    <dgm:cxn modelId="{E049D22C-804B-4917-8068-76D2B48432BF}" type="presOf" srcId="{CD393678-C78F-4B4E-8831-AD210902A24E}" destId="{28379549-5C2B-4FE0-AAAE-46D0FD8533A2}" srcOrd="0" destOrd="0" presId="urn:microsoft.com/office/officeart/2005/8/layout/default"/>
    <dgm:cxn modelId="{03D74633-CD8C-41FB-8D76-EC517C1BC10D}" type="presOf" srcId="{C91D55A3-0552-40B1-9A12-6797BE72D0BB}" destId="{8EEB781B-52CC-448F-BB76-26061716E2E1}" srcOrd="0" destOrd="0" presId="urn:microsoft.com/office/officeart/2005/8/layout/default"/>
    <dgm:cxn modelId="{B3A83A35-4178-4440-864E-AC386D264397}" type="presOf" srcId="{4EC77AD7-0611-4C5F-8729-74E56B8D0D00}" destId="{96D479DB-BE5C-4481-82BB-F6F80A23FC14}" srcOrd="0" destOrd="0" presId="urn:microsoft.com/office/officeart/2005/8/layout/default"/>
    <dgm:cxn modelId="{4E1BFF37-AC98-4F27-A0D7-9C93114AFDE1}" type="presOf" srcId="{F0D918E9-B1FC-496F-8284-8C0013ABE25E}" destId="{076BBE5F-D06D-4EEE-90EB-D2CA7A4898CD}" srcOrd="0" destOrd="0" presId="urn:microsoft.com/office/officeart/2005/8/layout/default"/>
    <dgm:cxn modelId="{85CB9938-CB81-43ED-97A9-0B4781B234D0}" srcId="{FF41E373-20FC-473D-8B49-CD6F70E8168A}" destId="{2303F46F-C5A2-4B65-8641-F906C314456B}" srcOrd="20" destOrd="0" parTransId="{BE207D6A-234F-4CC8-9D7F-13E43000E900}" sibTransId="{354DFAF2-D1F4-4161-BBFA-2A2013E8DEF8}"/>
    <dgm:cxn modelId="{E21F123A-ED31-458B-9198-F5A200946419}" type="presOf" srcId="{CF263C9D-2090-4804-870F-2BBE57D9C69A}" destId="{05D81979-9C22-4F1A-8CB2-984DA9E64F9A}" srcOrd="0" destOrd="0" presId="urn:microsoft.com/office/officeart/2005/8/layout/default"/>
    <dgm:cxn modelId="{36CD2F3B-1251-43E0-9F73-C7B93168ADC6}" type="presOf" srcId="{10190B26-6FBE-48A4-99FE-4970DE693179}" destId="{CBE73628-7F79-42BC-8ABD-F505B8027294}" srcOrd="0" destOrd="0" presId="urn:microsoft.com/office/officeart/2005/8/layout/default"/>
    <dgm:cxn modelId="{36309D5F-9BF6-4841-8BA7-6664CC490E59}" srcId="{FF41E373-20FC-473D-8B49-CD6F70E8168A}" destId="{9C473FA0-35AD-4082-9704-ADA0B5C81D92}" srcOrd="21" destOrd="0" parTransId="{1D52355E-5D3C-46EC-B7C5-06C129F865BF}" sibTransId="{788DD1C2-03F8-457E-B7E3-5FB087E241A9}"/>
    <dgm:cxn modelId="{081A1544-633F-43CA-A256-9B3AB75A1F66}" type="presOf" srcId="{96958089-3749-466A-94FA-84BD0869295C}" destId="{623B7D33-3486-46C2-A2AB-8FCAE1634B1F}" srcOrd="0" destOrd="0" presId="urn:microsoft.com/office/officeart/2005/8/layout/default"/>
    <dgm:cxn modelId="{9F18CA65-BA28-41A7-A1C9-A8744A4BB550}" srcId="{FF41E373-20FC-473D-8B49-CD6F70E8168A}" destId="{F0D918E9-B1FC-496F-8284-8C0013ABE25E}" srcOrd="18" destOrd="0" parTransId="{112F79B0-8390-4E09-B815-3B17B941AF23}" sibTransId="{AAED6D01-124D-4A84-9A87-4A3C7AE13480}"/>
    <dgm:cxn modelId="{B7681467-5987-4DB9-BA40-AEE8B94BEF8A}" type="presOf" srcId="{FA773669-FFC6-44D8-9F8E-06631B277A14}" destId="{BB04E8DE-CBBC-409D-936E-85B4D9AE3671}" srcOrd="0" destOrd="0" presId="urn:microsoft.com/office/officeart/2005/8/layout/default"/>
    <dgm:cxn modelId="{F66CA569-85D1-40F2-83DE-E2553055860A}" type="presOf" srcId="{D185E9C9-B3D8-468C-AD67-8B5205C2915B}" destId="{64D654DD-75E3-4B7C-A593-34DE72B60E94}" srcOrd="0" destOrd="0" presId="urn:microsoft.com/office/officeart/2005/8/layout/default"/>
    <dgm:cxn modelId="{591A0A6B-C332-4C08-8F61-342B330BB3C6}" type="presOf" srcId="{3581EF50-4B42-448F-9D3C-1321E1EFD396}" destId="{509AF9D1-445D-400A-B717-E6C1BCD0490A}" srcOrd="0" destOrd="0" presId="urn:microsoft.com/office/officeart/2005/8/layout/default"/>
    <dgm:cxn modelId="{9AD65A4B-DADA-4EE6-AEC5-256837EE0B38}" type="presOf" srcId="{692067A8-4BF9-4A8B-83F0-09B5D36B08C0}" destId="{3C8278C7-BAC7-4CE3-BCED-E413E09AC48A}" srcOrd="0" destOrd="0" presId="urn:microsoft.com/office/officeart/2005/8/layout/default"/>
    <dgm:cxn modelId="{6CB4D94C-1A0F-45EB-9F8A-E922B0F1C29D}" srcId="{FF41E373-20FC-473D-8B49-CD6F70E8168A}" destId="{96958089-3749-466A-94FA-84BD0869295C}" srcOrd="2" destOrd="0" parTransId="{45FCED03-6561-41FB-A60A-DCD5C1978EF0}" sibTransId="{8FABFDDA-5DAB-40FE-B5CB-FBB851A4A8A1}"/>
    <dgm:cxn modelId="{8CFB1375-3E7B-4FDF-BAA3-802C7A62CCF1}" srcId="{FF41E373-20FC-473D-8B49-CD6F70E8168A}" destId="{E8814671-A394-4234-8AFB-784327CB9E9D}" srcOrd="15" destOrd="0" parTransId="{3B0637CB-9AB0-4B7B-8610-9F6694EFECE0}" sibTransId="{E11424C2-23B7-4E35-A306-578D05ADD688}"/>
    <dgm:cxn modelId="{FC6B3876-66F1-4E03-A3B1-51E066A96409}" srcId="{FF41E373-20FC-473D-8B49-CD6F70E8168A}" destId="{755E310E-EE05-414D-ABE2-F1E51ED19AF8}" srcOrd="9" destOrd="0" parTransId="{1B7EB049-1857-4FC4-B83B-15FFA0A4C429}" sibTransId="{845C9D89-7BF8-4E01-AFEE-C9C4DB42935B}"/>
    <dgm:cxn modelId="{F2001177-82F0-4D22-84E9-C66498CA1341}" srcId="{FF41E373-20FC-473D-8B49-CD6F70E8168A}" destId="{4EC77AD7-0611-4C5F-8729-74E56B8D0D00}" srcOrd="3" destOrd="0" parTransId="{A72494B6-B00C-433F-AB0A-C0B63D271ADF}" sibTransId="{50D91F03-7A5E-437C-9953-6535564C4E19}"/>
    <dgm:cxn modelId="{36F4B158-A809-4C86-932D-15795D6D3F7A}" type="presOf" srcId="{2303F46F-C5A2-4B65-8641-F906C314456B}" destId="{BE713EF8-4DEA-495B-AC61-B87CBF9C9E29}" srcOrd="0" destOrd="0" presId="urn:microsoft.com/office/officeart/2005/8/layout/default"/>
    <dgm:cxn modelId="{C520B27B-5A7A-4E0D-9EE0-81CE0B630908}" type="presOf" srcId="{17CEA379-FCE4-4AA4-8816-F4872F0C9F87}" destId="{A4A67667-FB7A-4BC9-A363-E710C2004AF6}" srcOrd="0" destOrd="0" presId="urn:microsoft.com/office/officeart/2005/8/layout/default"/>
    <dgm:cxn modelId="{6725697C-6117-4278-8050-641556571172}" type="presOf" srcId="{E8814671-A394-4234-8AFB-784327CB9E9D}" destId="{0100B407-4704-4DF1-A0D6-23B22D2BD945}" srcOrd="0" destOrd="0" presId="urn:microsoft.com/office/officeart/2005/8/layout/default"/>
    <dgm:cxn modelId="{B5475D91-6438-4305-8543-CAA686826B6F}" type="presOf" srcId="{755E310E-EE05-414D-ABE2-F1E51ED19AF8}" destId="{580EF5E0-C66B-41FF-973F-AED62E9D4C29}" srcOrd="0" destOrd="0" presId="urn:microsoft.com/office/officeart/2005/8/layout/default"/>
    <dgm:cxn modelId="{B78E8B91-003D-4053-9EA7-5567F7A7F123}" type="presOf" srcId="{6E20BA19-0934-49E4-A594-D5A5851D40C6}" destId="{8A375187-6D89-4226-BA8B-2EEC40EA8F0B}" srcOrd="0" destOrd="0" presId="urn:microsoft.com/office/officeart/2005/8/layout/default"/>
    <dgm:cxn modelId="{12D75A98-3075-4C52-8029-EEB99666A9AF}" srcId="{FF41E373-20FC-473D-8B49-CD6F70E8168A}" destId="{8619400E-30C8-482A-8558-1F915995BE6A}" srcOrd="13" destOrd="0" parTransId="{EE6B2BDE-5315-466B-A476-58BEDBFC7645}" sibTransId="{0B2E405E-1970-4C48-8534-50DCD705D5A2}"/>
    <dgm:cxn modelId="{28932FA8-40A2-4E87-AB00-0FDCE69B0F62}" srcId="{FF41E373-20FC-473D-8B49-CD6F70E8168A}" destId="{10190B26-6FBE-48A4-99FE-4970DE693179}" srcOrd="6" destOrd="0" parTransId="{72BC0CF5-8D25-42BB-9931-2CA7D1F9B2D4}" sibTransId="{F3A38A92-6056-4C6E-8AEC-217F57854DA9}"/>
    <dgm:cxn modelId="{80D9D2B4-A891-4F7A-B58B-5714B599C53A}" srcId="{FF41E373-20FC-473D-8B49-CD6F70E8168A}" destId="{6E20BA19-0934-49E4-A594-D5A5851D40C6}" srcOrd="10" destOrd="0" parTransId="{41E63799-9622-4061-946F-CA54C5CB20D6}" sibTransId="{4AE64211-8483-48FA-A43C-9917FBDCD018}"/>
    <dgm:cxn modelId="{0AB2DBB9-C814-49C7-9836-918E644F283C}" srcId="{FF41E373-20FC-473D-8B49-CD6F70E8168A}" destId="{C91D55A3-0552-40B1-9A12-6797BE72D0BB}" srcOrd="8" destOrd="0" parTransId="{BC7DC851-3B66-474F-B000-E1ED975780F9}" sibTransId="{41B8694A-80B3-47B7-9017-A74C2FF7D8E9}"/>
    <dgm:cxn modelId="{8704D4BA-D2A6-48D6-B62A-2B62D2A0CC69}" srcId="{FF41E373-20FC-473D-8B49-CD6F70E8168A}" destId="{C2CF34BF-F8C5-48E8-9594-BDB328F0DF1A}" srcOrd="1" destOrd="0" parTransId="{DDD00AB9-6D98-4E80-91E5-19BD89DB72D3}" sibTransId="{E79D7918-31BB-4588-92DF-18E7210B785B}"/>
    <dgm:cxn modelId="{A21BA9C1-F7A8-4F6A-ADEA-0105561D9353}" type="presOf" srcId="{28F27C69-F3C4-4D6D-885E-17D80D34AC78}" destId="{199B1D57-D229-4AE5-8514-E8B1DCAF8229}" srcOrd="0" destOrd="0" presId="urn:microsoft.com/office/officeart/2005/8/layout/default"/>
    <dgm:cxn modelId="{02ABAFC6-D271-41F3-9191-67CF9C264E33}" srcId="{FF41E373-20FC-473D-8B49-CD6F70E8168A}" destId="{FA773669-FFC6-44D8-9F8E-06631B277A14}" srcOrd="14" destOrd="0" parTransId="{97BF532E-F6A9-4DBC-A26B-9A448830D02D}" sibTransId="{95307254-6704-4678-9CFA-5E25C2DE4408}"/>
    <dgm:cxn modelId="{1164D9D3-0AC4-4B10-A0EC-C62B536677F3}" type="presOf" srcId="{0BD00331-DD66-40D4-95ED-9F86A2E565FA}" destId="{856FE329-DB8C-4906-BC39-9E9C2E460406}" srcOrd="0" destOrd="0" presId="urn:microsoft.com/office/officeart/2005/8/layout/default"/>
    <dgm:cxn modelId="{AF65ECE0-7915-4CA3-A585-15A21DEC9770}" srcId="{FF41E373-20FC-473D-8B49-CD6F70E8168A}" destId="{CF263C9D-2090-4804-870F-2BBE57D9C69A}" srcOrd="12" destOrd="0" parTransId="{F65EC4AA-BF52-40ED-920C-5EA6AA8F511F}" sibTransId="{49A9E01E-E88E-40DA-A350-EF47B1A618EC}"/>
    <dgm:cxn modelId="{3A54DCE4-E189-4C23-96E3-E10A0F12C193}" srcId="{FF41E373-20FC-473D-8B49-CD6F70E8168A}" destId="{9BF4F782-EA3D-4238-91D5-FF4781CF0071}" srcOrd="4" destOrd="0" parTransId="{E1EAF986-0815-4CF2-8955-D06B05883340}" sibTransId="{9C8AA6F3-EF33-4799-BA5E-DA280F064163}"/>
    <dgm:cxn modelId="{AED4F7E4-AC3E-48FA-A798-3FB307E53A4E}" srcId="{FF41E373-20FC-473D-8B49-CD6F70E8168A}" destId="{3581EF50-4B42-448F-9D3C-1321E1EFD396}" srcOrd="11" destOrd="0" parTransId="{3BFB4E88-9424-48A1-B4A8-E683577EE832}" sibTransId="{B71B9230-1DD4-49EB-A2F9-12762B37379A}"/>
    <dgm:cxn modelId="{85C8CEE5-72BC-4485-AF3D-5E944662C038}" type="presOf" srcId="{9BF4F782-EA3D-4238-91D5-FF4781CF0071}" destId="{DDE91E25-ECDA-4ED3-9FF2-E88395D28637}" srcOrd="0" destOrd="0" presId="urn:microsoft.com/office/officeart/2005/8/layout/default"/>
    <dgm:cxn modelId="{64B5DCF0-E3B8-445E-BF1A-AFD6CBA38672}" srcId="{FF41E373-20FC-473D-8B49-CD6F70E8168A}" destId="{D185E9C9-B3D8-468C-AD67-8B5205C2915B}" srcOrd="5" destOrd="0" parTransId="{7A4C8FE3-6EE9-4925-AC21-4989F2D26023}" sibTransId="{D699CCCB-155C-4F69-8078-16D81EACBBBC}"/>
    <dgm:cxn modelId="{A7D84AF3-B4D1-49E2-8E04-FEB32E1F6549}" srcId="{FF41E373-20FC-473D-8B49-CD6F70E8168A}" destId="{17CEA379-FCE4-4AA4-8816-F4872F0C9F87}" srcOrd="7" destOrd="0" parTransId="{31C851CA-BD52-46DE-8891-1B7C8A03A540}" sibTransId="{A4CD039A-3BC8-44D6-9C8F-194F6BDC9380}"/>
    <dgm:cxn modelId="{CE6727FB-0875-40C1-8F90-EE528E82D751}" type="presOf" srcId="{FF41E373-20FC-473D-8B49-CD6F70E8168A}" destId="{3A046F76-4EEA-4A43-A48C-07B89FE0EDE0}" srcOrd="0" destOrd="0" presId="urn:microsoft.com/office/officeart/2005/8/layout/default"/>
    <dgm:cxn modelId="{5E1263FB-6E93-47BC-AAF9-2437E1D90E30}" type="presOf" srcId="{8619400E-30C8-482A-8558-1F915995BE6A}" destId="{FF619E7E-9282-4551-8A1C-04E2FA1AE417}" srcOrd="0" destOrd="0" presId="urn:microsoft.com/office/officeart/2005/8/layout/default"/>
    <dgm:cxn modelId="{D34FDAFF-C54E-4A0D-B10C-74300499CBF2}" type="presParOf" srcId="{3A046F76-4EEA-4A43-A48C-07B89FE0EDE0}" destId="{3C8278C7-BAC7-4CE3-BCED-E413E09AC48A}" srcOrd="0" destOrd="0" presId="urn:microsoft.com/office/officeart/2005/8/layout/default"/>
    <dgm:cxn modelId="{8DDC62ED-4F4D-474C-97BA-D5AF52B3997C}" type="presParOf" srcId="{3A046F76-4EEA-4A43-A48C-07B89FE0EDE0}" destId="{2AFE113C-F0B9-4C2C-A61B-4A65054421BE}" srcOrd="1" destOrd="0" presId="urn:microsoft.com/office/officeart/2005/8/layout/default"/>
    <dgm:cxn modelId="{A6B700FC-6122-475E-BE4B-7AC8FC92A3FD}" type="presParOf" srcId="{3A046F76-4EEA-4A43-A48C-07B89FE0EDE0}" destId="{C9B5849E-B311-429C-95F5-F5072133AE8F}" srcOrd="2" destOrd="0" presId="urn:microsoft.com/office/officeart/2005/8/layout/default"/>
    <dgm:cxn modelId="{F2C5228E-7C93-47F7-B738-5B4DF07DFB92}" type="presParOf" srcId="{3A046F76-4EEA-4A43-A48C-07B89FE0EDE0}" destId="{48509D4E-A15B-4E73-B0A9-82219296DBED}" srcOrd="3" destOrd="0" presId="urn:microsoft.com/office/officeart/2005/8/layout/default"/>
    <dgm:cxn modelId="{BE7992A4-B98F-43FB-AEBF-5E7566D3BB96}" type="presParOf" srcId="{3A046F76-4EEA-4A43-A48C-07B89FE0EDE0}" destId="{623B7D33-3486-46C2-A2AB-8FCAE1634B1F}" srcOrd="4" destOrd="0" presId="urn:microsoft.com/office/officeart/2005/8/layout/default"/>
    <dgm:cxn modelId="{ABB08AF3-2A8C-4A7A-A446-9AAB9FB6AE75}" type="presParOf" srcId="{3A046F76-4EEA-4A43-A48C-07B89FE0EDE0}" destId="{DD73F84A-0865-4FF7-8DD2-6CB082856308}" srcOrd="5" destOrd="0" presId="urn:microsoft.com/office/officeart/2005/8/layout/default"/>
    <dgm:cxn modelId="{9D6F5834-5894-4D99-8729-24EBF0D2E533}" type="presParOf" srcId="{3A046F76-4EEA-4A43-A48C-07B89FE0EDE0}" destId="{96D479DB-BE5C-4481-82BB-F6F80A23FC14}" srcOrd="6" destOrd="0" presId="urn:microsoft.com/office/officeart/2005/8/layout/default"/>
    <dgm:cxn modelId="{70679CAE-87E8-4B8A-BF59-A56A0F74D4DD}" type="presParOf" srcId="{3A046F76-4EEA-4A43-A48C-07B89FE0EDE0}" destId="{F3FF1B1F-B534-430B-9D20-1D37F7E62F3F}" srcOrd="7" destOrd="0" presId="urn:microsoft.com/office/officeart/2005/8/layout/default"/>
    <dgm:cxn modelId="{C8EF431B-013F-4B95-BC47-80ECD4D97C2E}" type="presParOf" srcId="{3A046F76-4EEA-4A43-A48C-07B89FE0EDE0}" destId="{DDE91E25-ECDA-4ED3-9FF2-E88395D28637}" srcOrd="8" destOrd="0" presId="urn:microsoft.com/office/officeart/2005/8/layout/default"/>
    <dgm:cxn modelId="{CE07D725-B8C0-4235-AA0E-F881CE9C5515}" type="presParOf" srcId="{3A046F76-4EEA-4A43-A48C-07B89FE0EDE0}" destId="{D94829A6-C704-4C09-BE99-F5E3728D97AC}" srcOrd="9" destOrd="0" presId="urn:microsoft.com/office/officeart/2005/8/layout/default"/>
    <dgm:cxn modelId="{C5DB0795-5717-4195-8BC2-639C511445F7}" type="presParOf" srcId="{3A046F76-4EEA-4A43-A48C-07B89FE0EDE0}" destId="{64D654DD-75E3-4B7C-A593-34DE72B60E94}" srcOrd="10" destOrd="0" presId="urn:microsoft.com/office/officeart/2005/8/layout/default"/>
    <dgm:cxn modelId="{B45C29E6-E79F-4758-8231-C8EB12261308}" type="presParOf" srcId="{3A046F76-4EEA-4A43-A48C-07B89FE0EDE0}" destId="{BFC4ECD5-1EC3-4223-B8F0-0B2D15DA921B}" srcOrd="11" destOrd="0" presId="urn:microsoft.com/office/officeart/2005/8/layout/default"/>
    <dgm:cxn modelId="{446500F1-AC0C-4A08-B64C-95B2A8E3E761}" type="presParOf" srcId="{3A046F76-4EEA-4A43-A48C-07B89FE0EDE0}" destId="{CBE73628-7F79-42BC-8ABD-F505B8027294}" srcOrd="12" destOrd="0" presId="urn:microsoft.com/office/officeart/2005/8/layout/default"/>
    <dgm:cxn modelId="{CF2E26C7-D13E-4098-99F8-8B825E5A820B}" type="presParOf" srcId="{3A046F76-4EEA-4A43-A48C-07B89FE0EDE0}" destId="{688A1249-D77F-4FD6-A11A-E2E20874BFF7}" srcOrd="13" destOrd="0" presId="urn:microsoft.com/office/officeart/2005/8/layout/default"/>
    <dgm:cxn modelId="{7C6BE50C-9189-452C-9959-F6C73702D29C}" type="presParOf" srcId="{3A046F76-4EEA-4A43-A48C-07B89FE0EDE0}" destId="{A4A67667-FB7A-4BC9-A363-E710C2004AF6}" srcOrd="14" destOrd="0" presId="urn:microsoft.com/office/officeart/2005/8/layout/default"/>
    <dgm:cxn modelId="{BFE6F239-CDB4-4BD1-95B3-EEF59349DD02}" type="presParOf" srcId="{3A046F76-4EEA-4A43-A48C-07B89FE0EDE0}" destId="{750DE053-4E17-4A24-B838-64E3A326A5B3}" srcOrd="15" destOrd="0" presId="urn:microsoft.com/office/officeart/2005/8/layout/default"/>
    <dgm:cxn modelId="{A04F98D8-AFC4-46AB-B337-A0378EA67FCB}" type="presParOf" srcId="{3A046F76-4EEA-4A43-A48C-07B89FE0EDE0}" destId="{8EEB781B-52CC-448F-BB76-26061716E2E1}" srcOrd="16" destOrd="0" presId="urn:microsoft.com/office/officeart/2005/8/layout/default"/>
    <dgm:cxn modelId="{FCFC2554-79EA-4AEE-899A-59A9A08408D7}" type="presParOf" srcId="{3A046F76-4EEA-4A43-A48C-07B89FE0EDE0}" destId="{54DE5A4E-A38B-4423-A295-A7C37280061E}" srcOrd="17" destOrd="0" presId="urn:microsoft.com/office/officeart/2005/8/layout/default"/>
    <dgm:cxn modelId="{BA70551D-FEB3-4AEE-BC9F-7EA6957E0F92}" type="presParOf" srcId="{3A046F76-4EEA-4A43-A48C-07B89FE0EDE0}" destId="{580EF5E0-C66B-41FF-973F-AED62E9D4C29}" srcOrd="18" destOrd="0" presId="urn:microsoft.com/office/officeart/2005/8/layout/default"/>
    <dgm:cxn modelId="{96C13061-24F3-4FEC-BA3C-925EA49A65B3}" type="presParOf" srcId="{3A046F76-4EEA-4A43-A48C-07B89FE0EDE0}" destId="{7ABD4D0F-C599-42DA-9298-2EC2B664792D}" srcOrd="19" destOrd="0" presId="urn:microsoft.com/office/officeart/2005/8/layout/default"/>
    <dgm:cxn modelId="{D862602C-ECAF-44A1-BB37-1E84FBFD3EEC}" type="presParOf" srcId="{3A046F76-4EEA-4A43-A48C-07B89FE0EDE0}" destId="{8A375187-6D89-4226-BA8B-2EEC40EA8F0B}" srcOrd="20" destOrd="0" presId="urn:microsoft.com/office/officeart/2005/8/layout/default"/>
    <dgm:cxn modelId="{BDFF0A8A-49F8-495E-B47D-93B83A2BC8A7}" type="presParOf" srcId="{3A046F76-4EEA-4A43-A48C-07B89FE0EDE0}" destId="{430FFA1E-7129-4D1A-9B19-EA97F0E533C9}" srcOrd="21" destOrd="0" presId="urn:microsoft.com/office/officeart/2005/8/layout/default"/>
    <dgm:cxn modelId="{514298C0-AF4B-43BC-B521-CFC2C9659609}" type="presParOf" srcId="{3A046F76-4EEA-4A43-A48C-07B89FE0EDE0}" destId="{509AF9D1-445D-400A-B717-E6C1BCD0490A}" srcOrd="22" destOrd="0" presId="urn:microsoft.com/office/officeart/2005/8/layout/default"/>
    <dgm:cxn modelId="{5E28E012-A03E-4CA5-AEFB-FBE04D0A23F2}" type="presParOf" srcId="{3A046F76-4EEA-4A43-A48C-07B89FE0EDE0}" destId="{33A4330F-0C5B-4C9B-B59D-0BCAB44BA5A9}" srcOrd="23" destOrd="0" presId="urn:microsoft.com/office/officeart/2005/8/layout/default"/>
    <dgm:cxn modelId="{11FD9F9D-BF25-4466-8BA1-452EEF6B3EA8}" type="presParOf" srcId="{3A046F76-4EEA-4A43-A48C-07B89FE0EDE0}" destId="{05D81979-9C22-4F1A-8CB2-984DA9E64F9A}" srcOrd="24" destOrd="0" presId="urn:microsoft.com/office/officeart/2005/8/layout/default"/>
    <dgm:cxn modelId="{C6AD92B6-A12C-4E49-891E-25B3295927DB}" type="presParOf" srcId="{3A046F76-4EEA-4A43-A48C-07B89FE0EDE0}" destId="{2B566508-147F-4110-9AB5-613D044587A5}" srcOrd="25" destOrd="0" presId="urn:microsoft.com/office/officeart/2005/8/layout/default"/>
    <dgm:cxn modelId="{51F548E4-E14D-4374-904F-A621696433B3}" type="presParOf" srcId="{3A046F76-4EEA-4A43-A48C-07B89FE0EDE0}" destId="{FF619E7E-9282-4551-8A1C-04E2FA1AE417}" srcOrd="26" destOrd="0" presId="urn:microsoft.com/office/officeart/2005/8/layout/default"/>
    <dgm:cxn modelId="{6FAD9D52-8AC3-410E-A229-A359955755B0}" type="presParOf" srcId="{3A046F76-4EEA-4A43-A48C-07B89FE0EDE0}" destId="{009C7FAF-AB73-4F43-8526-280615A6FD14}" srcOrd="27" destOrd="0" presId="urn:microsoft.com/office/officeart/2005/8/layout/default"/>
    <dgm:cxn modelId="{794E81A9-EB42-40B3-BC73-A29E1DD44982}" type="presParOf" srcId="{3A046F76-4EEA-4A43-A48C-07B89FE0EDE0}" destId="{BB04E8DE-CBBC-409D-936E-85B4D9AE3671}" srcOrd="28" destOrd="0" presId="urn:microsoft.com/office/officeart/2005/8/layout/default"/>
    <dgm:cxn modelId="{FE76E524-FDDB-43A6-836D-4B04DE217BD8}" type="presParOf" srcId="{3A046F76-4EEA-4A43-A48C-07B89FE0EDE0}" destId="{890064D3-E268-4E7F-B4B2-7DE3FE4A0060}" srcOrd="29" destOrd="0" presId="urn:microsoft.com/office/officeart/2005/8/layout/default"/>
    <dgm:cxn modelId="{BA2DB092-CBC0-4542-BDCE-D0026BF2BA4D}" type="presParOf" srcId="{3A046F76-4EEA-4A43-A48C-07B89FE0EDE0}" destId="{0100B407-4704-4DF1-A0D6-23B22D2BD945}" srcOrd="30" destOrd="0" presId="urn:microsoft.com/office/officeart/2005/8/layout/default"/>
    <dgm:cxn modelId="{BC5B1058-DB8E-494C-B860-1EB211D5A854}" type="presParOf" srcId="{3A046F76-4EEA-4A43-A48C-07B89FE0EDE0}" destId="{B092BCEE-73D3-474B-B6C2-98432C50244B}" srcOrd="31" destOrd="0" presId="urn:microsoft.com/office/officeart/2005/8/layout/default"/>
    <dgm:cxn modelId="{66DD1816-F7A8-48DE-B214-BAE40EB64792}" type="presParOf" srcId="{3A046F76-4EEA-4A43-A48C-07B89FE0EDE0}" destId="{199B1D57-D229-4AE5-8514-E8B1DCAF8229}" srcOrd="32" destOrd="0" presId="urn:microsoft.com/office/officeart/2005/8/layout/default"/>
    <dgm:cxn modelId="{23BC035C-64FD-46D6-AF23-EE16F8A583F3}" type="presParOf" srcId="{3A046F76-4EEA-4A43-A48C-07B89FE0EDE0}" destId="{D83BE725-78A4-4CD9-8BD4-8A925C694C35}" srcOrd="33" destOrd="0" presId="urn:microsoft.com/office/officeart/2005/8/layout/default"/>
    <dgm:cxn modelId="{AB1DD311-9083-4748-85BE-93E1F0EFFF4F}" type="presParOf" srcId="{3A046F76-4EEA-4A43-A48C-07B89FE0EDE0}" destId="{856FE329-DB8C-4906-BC39-9E9C2E460406}" srcOrd="34" destOrd="0" presId="urn:microsoft.com/office/officeart/2005/8/layout/default"/>
    <dgm:cxn modelId="{32C00C16-E256-403C-B13A-2B19C75AF8E7}" type="presParOf" srcId="{3A046F76-4EEA-4A43-A48C-07B89FE0EDE0}" destId="{4A59320F-4E7B-4C6D-94F5-76AD05A3639A}" srcOrd="35" destOrd="0" presId="urn:microsoft.com/office/officeart/2005/8/layout/default"/>
    <dgm:cxn modelId="{49177218-FF30-44B5-A8C8-0A7EDED10816}" type="presParOf" srcId="{3A046F76-4EEA-4A43-A48C-07B89FE0EDE0}" destId="{076BBE5F-D06D-4EEE-90EB-D2CA7A4898CD}" srcOrd="36" destOrd="0" presId="urn:microsoft.com/office/officeart/2005/8/layout/default"/>
    <dgm:cxn modelId="{876A5562-265A-4470-9A8A-1E89A64992FC}" type="presParOf" srcId="{3A046F76-4EEA-4A43-A48C-07B89FE0EDE0}" destId="{BB7969BA-F1F3-44F6-896A-2E110B2B76E0}" srcOrd="37" destOrd="0" presId="urn:microsoft.com/office/officeart/2005/8/layout/default"/>
    <dgm:cxn modelId="{1494F35E-5F3A-45D8-93B2-073C795E4706}" type="presParOf" srcId="{3A046F76-4EEA-4A43-A48C-07B89FE0EDE0}" destId="{28379549-5C2B-4FE0-AAAE-46D0FD8533A2}" srcOrd="38" destOrd="0" presId="urn:microsoft.com/office/officeart/2005/8/layout/default"/>
    <dgm:cxn modelId="{FEEF14C3-281A-4E23-BAD2-3F109950D4A9}" type="presParOf" srcId="{3A046F76-4EEA-4A43-A48C-07B89FE0EDE0}" destId="{8D005431-E9F3-40C2-A4DE-D80C6116685D}" srcOrd="39" destOrd="0" presId="urn:microsoft.com/office/officeart/2005/8/layout/default"/>
    <dgm:cxn modelId="{21D3ADBA-E9E1-4664-BC22-DD7E5EB99DF5}" type="presParOf" srcId="{3A046F76-4EEA-4A43-A48C-07B89FE0EDE0}" destId="{BE713EF8-4DEA-495B-AC61-B87CBF9C9E29}" srcOrd="40" destOrd="0" presId="urn:microsoft.com/office/officeart/2005/8/layout/default"/>
    <dgm:cxn modelId="{E5BEDC14-1CB8-41FB-93CB-88927CA1F01A}" type="presParOf" srcId="{3A046F76-4EEA-4A43-A48C-07B89FE0EDE0}" destId="{6BE37C82-2471-4F4A-995F-DF56ECEB5A5F}" srcOrd="41" destOrd="0" presId="urn:microsoft.com/office/officeart/2005/8/layout/default"/>
    <dgm:cxn modelId="{C14B5C21-0E25-45F6-83EB-F2733DD709C9}" type="presParOf" srcId="{3A046F76-4EEA-4A43-A48C-07B89FE0EDE0}" destId="{0E62BD93-6EF5-437C-9138-A0C74F3B4099}" srcOrd="4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CB503-DEA2-43EA-BAAA-61E5028900B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2954D1-2F4B-4D19-A60C-30BA964F0DE4}">
      <dgm:prSet/>
      <dgm:spPr/>
      <dgm:t>
        <a:bodyPr/>
        <a:lstStyle/>
        <a:p>
          <a:pPr>
            <a:lnSpc>
              <a:spcPct val="100000"/>
            </a:lnSpc>
          </a:pPr>
          <a:r>
            <a:rPr lang="en-US" dirty="0"/>
            <a:t>Will there be duplication? - Yes, but that's okay, there are plenty of patrons to go around.</a:t>
          </a:r>
        </a:p>
      </dgm:t>
    </dgm:pt>
    <dgm:pt modelId="{6DD3A96E-8BDB-433A-AFA7-9BC363C731BD}" type="parTrans" cxnId="{23FBD27F-0DB0-4891-81F8-CE23F11AFFA6}">
      <dgm:prSet/>
      <dgm:spPr/>
      <dgm:t>
        <a:bodyPr/>
        <a:lstStyle/>
        <a:p>
          <a:endParaRPr lang="en-US"/>
        </a:p>
      </dgm:t>
    </dgm:pt>
    <dgm:pt modelId="{510E7E39-7142-43D6-A84C-76C68D53BC31}" type="sibTrans" cxnId="{23FBD27F-0DB0-4891-81F8-CE23F11AFFA6}">
      <dgm:prSet/>
      <dgm:spPr/>
      <dgm:t>
        <a:bodyPr/>
        <a:lstStyle/>
        <a:p>
          <a:endParaRPr lang="en-US"/>
        </a:p>
      </dgm:t>
    </dgm:pt>
    <dgm:pt modelId="{0A576CE9-0BCA-4885-8A22-867B9DA4F3C2}">
      <dgm:prSet/>
      <dgm:spPr/>
      <dgm:t>
        <a:bodyPr/>
        <a:lstStyle/>
        <a:p>
          <a:pPr>
            <a:lnSpc>
              <a:spcPct val="100000"/>
            </a:lnSpc>
          </a:pPr>
          <a:r>
            <a:rPr lang="en-US"/>
            <a:t>Promote </a:t>
          </a:r>
          <a:r>
            <a:rPr lang="en-US">
              <a:latin typeface="Corbel" panose="020B0503020204020204"/>
            </a:rPr>
            <a:t>partnerships</a:t>
          </a:r>
          <a:endParaRPr lang="en-US"/>
        </a:p>
      </dgm:t>
    </dgm:pt>
    <dgm:pt modelId="{DBFE2A79-8BC5-4FA8-BEF9-7DFE54AE39B0}" type="parTrans" cxnId="{6A7E6601-C196-459D-AC6A-B873642FF124}">
      <dgm:prSet/>
      <dgm:spPr/>
      <dgm:t>
        <a:bodyPr/>
        <a:lstStyle/>
        <a:p>
          <a:endParaRPr lang="en-US"/>
        </a:p>
      </dgm:t>
    </dgm:pt>
    <dgm:pt modelId="{B6A91A29-1DB5-42FE-B5EB-1B0E1F2A4D36}" type="sibTrans" cxnId="{6A7E6601-C196-459D-AC6A-B873642FF124}">
      <dgm:prSet/>
      <dgm:spPr/>
      <dgm:t>
        <a:bodyPr/>
        <a:lstStyle/>
        <a:p>
          <a:endParaRPr lang="en-US"/>
        </a:p>
      </dgm:t>
    </dgm:pt>
    <dgm:pt modelId="{E6D30E39-D49C-40E1-9BF4-A6323EC06DD5}">
      <dgm:prSet/>
      <dgm:spPr/>
      <dgm:t>
        <a:bodyPr/>
        <a:lstStyle/>
        <a:p>
          <a:pPr>
            <a:lnSpc>
              <a:spcPct val="100000"/>
            </a:lnSpc>
          </a:pPr>
          <a:r>
            <a:rPr lang="en-US"/>
            <a:t>Share their resources on your pages (</a:t>
          </a:r>
          <a:r>
            <a:rPr lang="en-US" err="1"/>
            <a:t>libguides</a:t>
          </a:r>
          <a:r>
            <a:rPr lang="en-US">
              <a:latin typeface="Corbel" panose="020B0503020204020204"/>
            </a:rPr>
            <a:t>, blog posts, etc</a:t>
          </a:r>
          <a:r>
            <a:rPr lang="en-US"/>
            <a:t>)</a:t>
          </a:r>
        </a:p>
      </dgm:t>
    </dgm:pt>
    <dgm:pt modelId="{EA9E0F92-8F8A-4332-9F13-243547DA0935}" type="parTrans" cxnId="{207DA013-F73A-43B3-9DF1-67D37F21FF27}">
      <dgm:prSet/>
      <dgm:spPr/>
      <dgm:t>
        <a:bodyPr/>
        <a:lstStyle/>
        <a:p>
          <a:endParaRPr lang="en-US"/>
        </a:p>
      </dgm:t>
    </dgm:pt>
    <dgm:pt modelId="{AF42A759-2BA4-4D61-BE05-25E9C59B2F8F}" type="sibTrans" cxnId="{207DA013-F73A-43B3-9DF1-67D37F21FF27}">
      <dgm:prSet/>
      <dgm:spPr/>
      <dgm:t>
        <a:bodyPr/>
        <a:lstStyle/>
        <a:p>
          <a:endParaRPr lang="en-US"/>
        </a:p>
      </dgm:t>
    </dgm:pt>
    <dgm:pt modelId="{43D29D4A-44A6-49C7-A8A0-EAD391DB6BBC}" type="pres">
      <dgm:prSet presAssocID="{47DCB503-DEA2-43EA-BAAA-61E5028900B8}" presName="root" presStyleCnt="0">
        <dgm:presLayoutVars>
          <dgm:dir/>
          <dgm:resizeHandles val="exact"/>
        </dgm:presLayoutVars>
      </dgm:prSet>
      <dgm:spPr/>
    </dgm:pt>
    <dgm:pt modelId="{F8B58E01-3381-46D2-8AF3-FFC8BB71915F}" type="pres">
      <dgm:prSet presAssocID="{F62954D1-2F4B-4D19-A60C-30BA964F0DE4}" presName="compNode" presStyleCnt="0"/>
      <dgm:spPr/>
    </dgm:pt>
    <dgm:pt modelId="{7CB8CF5A-93F7-49D1-82C1-D574FA194DC1}" type="pres">
      <dgm:prSet presAssocID="{F62954D1-2F4B-4D19-A60C-30BA964F0D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B46030B-6EA8-46B4-BB02-8D1895993CFC}" type="pres">
      <dgm:prSet presAssocID="{F62954D1-2F4B-4D19-A60C-30BA964F0DE4}" presName="spaceRect" presStyleCnt="0"/>
      <dgm:spPr/>
    </dgm:pt>
    <dgm:pt modelId="{D01DBA89-0E4A-46F4-91BC-6CD23E6F714E}" type="pres">
      <dgm:prSet presAssocID="{F62954D1-2F4B-4D19-A60C-30BA964F0DE4}" presName="textRect" presStyleLbl="revTx" presStyleIdx="0" presStyleCnt="3">
        <dgm:presLayoutVars>
          <dgm:chMax val="1"/>
          <dgm:chPref val="1"/>
        </dgm:presLayoutVars>
      </dgm:prSet>
      <dgm:spPr/>
    </dgm:pt>
    <dgm:pt modelId="{0513D8EB-B74D-4253-87DF-9FAD1E9D4D89}" type="pres">
      <dgm:prSet presAssocID="{510E7E39-7142-43D6-A84C-76C68D53BC31}" presName="sibTrans" presStyleCnt="0"/>
      <dgm:spPr/>
    </dgm:pt>
    <dgm:pt modelId="{887E9855-C4FB-4EFA-9A38-D22AE2C678D5}" type="pres">
      <dgm:prSet presAssocID="{0A576CE9-0BCA-4885-8A22-867B9DA4F3C2}" presName="compNode" presStyleCnt="0"/>
      <dgm:spPr/>
    </dgm:pt>
    <dgm:pt modelId="{D4A41B40-7A02-45DC-9737-EE2ED2D7B457}" type="pres">
      <dgm:prSet presAssocID="{0A576CE9-0BCA-4885-8A22-867B9DA4F3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5928CFCF-2054-4CC7-9CAD-DE371920BBE8}" type="pres">
      <dgm:prSet presAssocID="{0A576CE9-0BCA-4885-8A22-867B9DA4F3C2}" presName="spaceRect" presStyleCnt="0"/>
      <dgm:spPr/>
    </dgm:pt>
    <dgm:pt modelId="{CE1E491B-4A9D-43FD-A5C7-B03BFB5A67B8}" type="pres">
      <dgm:prSet presAssocID="{0A576CE9-0BCA-4885-8A22-867B9DA4F3C2}" presName="textRect" presStyleLbl="revTx" presStyleIdx="1" presStyleCnt="3">
        <dgm:presLayoutVars>
          <dgm:chMax val="1"/>
          <dgm:chPref val="1"/>
        </dgm:presLayoutVars>
      </dgm:prSet>
      <dgm:spPr/>
    </dgm:pt>
    <dgm:pt modelId="{7CEC0ADD-E243-47A0-9FC0-F61836891FAD}" type="pres">
      <dgm:prSet presAssocID="{B6A91A29-1DB5-42FE-B5EB-1B0E1F2A4D36}" presName="sibTrans" presStyleCnt="0"/>
      <dgm:spPr/>
    </dgm:pt>
    <dgm:pt modelId="{C68040A0-267D-4C07-BB61-3A1794FC69D7}" type="pres">
      <dgm:prSet presAssocID="{E6D30E39-D49C-40E1-9BF4-A6323EC06DD5}" presName="compNode" presStyleCnt="0"/>
      <dgm:spPr/>
    </dgm:pt>
    <dgm:pt modelId="{0A27E360-92EF-4CDA-A600-FA0903BED7DE}" type="pres">
      <dgm:prSet presAssocID="{E6D30E39-D49C-40E1-9BF4-A6323EC06D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
        </a:ext>
      </dgm:extLst>
    </dgm:pt>
    <dgm:pt modelId="{EFAC6699-31D1-4D9F-8DE7-E0F65B8C7E04}" type="pres">
      <dgm:prSet presAssocID="{E6D30E39-D49C-40E1-9BF4-A6323EC06DD5}" presName="spaceRect" presStyleCnt="0"/>
      <dgm:spPr/>
    </dgm:pt>
    <dgm:pt modelId="{CD2F07A1-5B33-4099-8308-F131CE844761}" type="pres">
      <dgm:prSet presAssocID="{E6D30E39-D49C-40E1-9BF4-A6323EC06DD5}" presName="textRect" presStyleLbl="revTx" presStyleIdx="2" presStyleCnt="3">
        <dgm:presLayoutVars>
          <dgm:chMax val="1"/>
          <dgm:chPref val="1"/>
        </dgm:presLayoutVars>
      </dgm:prSet>
      <dgm:spPr/>
    </dgm:pt>
  </dgm:ptLst>
  <dgm:cxnLst>
    <dgm:cxn modelId="{A7B93D01-4CA9-48CD-AB06-F5B2C1A845E9}" type="presOf" srcId="{E6D30E39-D49C-40E1-9BF4-A6323EC06DD5}" destId="{CD2F07A1-5B33-4099-8308-F131CE844761}" srcOrd="0" destOrd="0" presId="urn:microsoft.com/office/officeart/2018/2/layout/IconLabelList"/>
    <dgm:cxn modelId="{6A7E6601-C196-459D-AC6A-B873642FF124}" srcId="{47DCB503-DEA2-43EA-BAAA-61E5028900B8}" destId="{0A576CE9-0BCA-4885-8A22-867B9DA4F3C2}" srcOrd="1" destOrd="0" parTransId="{DBFE2A79-8BC5-4FA8-BEF9-7DFE54AE39B0}" sibTransId="{B6A91A29-1DB5-42FE-B5EB-1B0E1F2A4D36}"/>
    <dgm:cxn modelId="{207DA013-F73A-43B3-9DF1-67D37F21FF27}" srcId="{47DCB503-DEA2-43EA-BAAA-61E5028900B8}" destId="{E6D30E39-D49C-40E1-9BF4-A6323EC06DD5}" srcOrd="2" destOrd="0" parTransId="{EA9E0F92-8F8A-4332-9F13-243547DA0935}" sibTransId="{AF42A759-2BA4-4D61-BE05-25E9C59B2F8F}"/>
    <dgm:cxn modelId="{EDA7E813-F571-4566-8E9B-95A5CEFF6A75}" type="presOf" srcId="{F62954D1-2F4B-4D19-A60C-30BA964F0DE4}" destId="{D01DBA89-0E4A-46F4-91BC-6CD23E6F714E}" srcOrd="0" destOrd="0" presId="urn:microsoft.com/office/officeart/2018/2/layout/IconLabelList"/>
    <dgm:cxn modelId="{23FBD27F-0DB0-4891-81F8-CE23F11AFFA6}" srcId="{47DCB503-DEA2-43EA-BAAA-61E5028900B8}" destId="{F62954D1-2F4B-4D19-A60C-30BA964F0DE4}" srcOrd="0" destOrd="0" parTransId="{6DD3A96E-8BDB-433A-AFA7-9BC363C731BD}" sibTransId="{510E7E39-7142-43D6-A84C-76C68D53BC31}"/>
    <dgm:cxn modelId="{E3AC3C98-4783-4228-8199-581499A7954A}" type="presOf" srcId="{0A576CE9-0BCA-4885-8A22-867B9DA4F3C2}" destId="{CE1E491B-4A9D-43FD-A5C7-B03BFB5A67B8}" srcOrd="0" destOrd="0" presId="urn:microsoft.com/office/officeart/2018/2/layout/IconLabelList"/>
    <dgm:cxn modelId="{A61AB498-DF7D-4906-B72C-51A3A0670491}" type="presOf" srcId="{47DCB503-DEA2-43EA-BAAA-61E5028900B8}" destId="{43D29D4A-44A6-49C7-A8A0-EAD391DB6BBC}" srcOrd="0" destOrd="0" presId="urn:microsoft.com/office/officeart/2018/2/layout/IconLabelList"/>
    <dgm:cxn modelId="{6CF7F586-16D5-4320-AFF8-CBC57926EFC1}" type="presParOf" srcId="{43D29D4A-44A6-49C7-A8A0-EAD391DB6BBC}" destId="{F8B58E01-3381-46D2-8AF3-FFC8BB71915F}" srcOrd="0" destOrd="0" presId="urn:microsoft.com/office/officeart/2018/2/layout/IconLabelList"/>
    <dgm:cxn modelId="{4D868696-68F9-4E77-8E58-5D193756E5B0}" type="presParOf" srcId="{F8B58E01-3381-46D2-8AF3-FFC8BB71915F}" destId="{7CB8CF5A-93F7-49D1-82C1-D574FA194DC1}" srcOrd="0" destOrd="0" presId="urn:microsoft.com/office/officeart/2018/2/layout/IconLabelList"/>
    <dgm:cxn modelId="{2AB7F34A-06C6-4A67-AF61-9E28D3B53F7E}" type="presParOf" srcId="{F8B58E01-3381-46D2-8AF3-FFC8BB71915F}" destId="{1B46030B-6EA8-46B4-BB02-8D1895993CFC}" srcOrd="1" destOrd="0" presId="urn:microsoft.com/office/officeart/2018/2/layout/IconLabelList"/>
    <dgm:cxn modelId="{EB3BEF38-F7AD-4F24-B652-4A9CA2CD4867}" type="presParOf" srcId="{F8B58E01-3381-46D2-8AF3-FFC8BB71915F}" destId="{D01DBA89-0E4A-46F4-91BC-6CD23E6F714E}" srcOrd="2" destOrd="0" presId="urn:microsoft.com/office/officeart/2018/2/layout/IconLabelList"/>
    <dgm:cxn modelId="{34CF25AA-D14B-4469-AE1B-B0426D860738}" type="presParOf" srcId="{43D29D4A-44A6-49C7-A8A0-EAD391DB6BBC}" destId="{0513D8EB-B74D-4253-87DF-9FAD1E9D4D89}" srcOrd="1" destOrd="0" presId="urn:microsoft.com/office/officeart/2018/2/layout/IconLabelList"/>
    <dgm:cxn modelId="{F20B7DFC-92BD-44C5-8C6B-972BB1B505B7}" type="presParOf" srcId="{43D29D4A-44A6-49C7-A8A0-EAD391DB6BBC}" destId="{887E9855-C4FB-4EFA-9A38-D22AE2C678D5}" srcOrd="2" destOrd="0" presId="urn:microsoft.com/office/officeart/2018/2/layout/IconLabelList"/>
    <dgm:cxn modelId="{CE006FF2-4B4C-4ED5-8A2B-CF070F71D7D2}" type="presParOf" srcId="{887E9855-C4FB-4EFA-9A38-D22AE2C678D5}" destId="{D4A41B40-7A02-45DC-9737-EE2ED2D7B457}" srcOrd="0" destOrd="0" presId="urn:microsoft.com/office/officeart/2018/2/layout/IconLabelList"/>
    <dgm:cxn modelId="{DA72090E-4883-4E90-A04A-6EDC2A384AB3}" type="presParOf" srcId="{887E9855-C4FB-4EFA-9A38-D22AE2C678D5}" destId="{5928CFCF-2054-4CC7-9CAD-DE371920BBE8}" srcOrd="1" destOrd="0" presId="urn:microsoft.com/office/officeart/2018/2/layout/IconLabelList"/>
    <dgm:cxn modelId="{3BFF564F-21EB-4DB0-9FB3-57EBD8967566}" type="presParOf" srcId="{887E9855-C4FB-4EFA-9A38-D22AE2C678D5}" destId="{CE1E491B-4A9D-43FD-A5C7-B03BFB5A67B8}" srcOrd="2" destOrd="0" presId="urn:microsoft.com/office/officeart/2018/2/layout/IconLabelList"/>
    <dgm:cxn modelId="{6EB54C28-245D-462F-B7A7-BCC7527B0669}" type="presParOf" srcId="{43D29D4A-44A6-49C7-A8A0-EAD391DB6BBC}" destId="{7CEC0ADD-E243-47A0-9FC0-F61836891FAD}" srcOrd="3" destOrd="0" presId="urn:microsoft.com/office/officeart/2018/2/layout/IconLabelList"/>
    <dgm:cxn modelId="{D6B950F3-CFE6-4A95-9371-D20CC065EC97}" type="presParOf" srcId="{43D29D4A-44A6-49C7-A8A0-EAD391DB6BBC}" destId="{C68040A0-267D-4C07-BB61-3A1794FC69D7}" srcOrd="4" destOrd="0" presId="urn:microsoft.com/office/officeart/2018/2/layout/IconLabelList"/>
    <dgm:cxn modelId="{2BD7799E-99CD-4FCB-9367-46EDC7F92C87}" type="presParOf" srcId="{C68040A0-267D-4C07-BB61-3A1794FC69D7}" destId="{0A27E360-92EF-4CDA-A600-FA0903BED7DE}" srcOrd="0" destOrd="0" presId="urn:microsoft.com/office/officeart/2018/2/layout/IconLabelList"/>
    <dgm:cxn modelId="{7BDBF179-3712-40C0-956A-67187CD2B342}" type="presParOf" srcId="{C68040A0-267D-4C07-BB61-3A1794FC69D7}" destId="{EFAC6699-31D1-4D9F-8DE7-E0F65B8C7E04}" srcOrd="1" destOrd="0" presId="urn:microsoft.com/office/officeart/2018/2/layout/IconLabelList"/>
    <dgm:cxn modelId="{63EB2E53-F664-40DE-B85A-FE1906731EC8}" type="presParOf" srcId="{C68040A0-267D-4C07-BB61-3A1794FC69D7}" destId="{CD2F07A1-5B33-4099-8308-F131CE844761}"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28E2D8-203F-4488-95DC-A5A5B7E8714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68B03E-5921-41DE-A5A4-4D138DD05308}">
      <dgm:prSet/>
      <dgm:spPr/>
      <dgm:t>
        <a:bodyPr/>
        <a:lstStyle/>
        <a:p>
          <a:pPr>
            <a:lnSpc>
              <a:spcPct val="100000"/>
            </a:lnSpc>
            <a:defRPr cap="all"/>
          </a:pPr>
          <a:r>
            <a:rPr lang="en-US">
              <a:latin typeface="Corbel" panose="020B0503020204020204"/>
            </a:rPr>
            <a:t>Services</a:t>
          </a:r>
          <a:r>
            <a:rPr lang="en-US"/>
            <a:t> can complement each other:  different hours, staff and expertise​</a:t>
          </a:r>
        </a:p>
      </dgm:t>
    </dgm:pt>
    <dgm:pt modelId="{A8C7DF97-3758-4687-854F-715EA50C695C}" type="parTrans" cxnId="{09D4CF8B-CAFF-49BC-B699-B0654A62A714}">
      <dgm:prSet/>
      <dgm:spPr/>
      <dgm:t>
        <a:bodyPr/>
        <a:lstStyle/>
        <a:p>
          <a:endParaRPr lang="en-US"/>
        </a:p>
      </dgm:t>
    </dgm:pt>
    <dgm:pt modelId="{CA2EF4B1-BCD6-4525-B7E7-2D6099D4C2F6}" type="sibTrans" cxnId="{09D4CF8B-CAFF-49BC-B699-B0654A62A714}">
      <dgm:prSet/>
      <dgm:spPr/>
      <dgm:t>
        <a:bodyPr/>
        <a:lstStyle/>
        <a:p>
          <a:endParaRPr lang="en-US"/>
        </a:p>
      </dgm:t>
    </dgm:pt>
    <dgm:pt modelId="{8505BE49-E6BC-4BB6-A17C-F0998E748B3B}">
      <dgm:prSet/>
      <dgm:spPr/>
      <dgm:t>
        <a:bodyPr/>
        <a:lstStyle/>
        <a:p>
          <a:pPr>
            <a:lnSpc>
              <a:spcPct val="100000"/>
            </a:lnSpc>
            <a:defRPr cap="all"/>
          </a:pPr>
          <a:r>
            <a:rPr lang="en-US"/>
            <a:t>Public libraries often have more open hours than workforce centers and other organizations, allowing patrons to visit later in the day and on weekends​</a:t>
          </a:r>
        </a:p>
      </dgm:t>
    </dgm:pt>
    <dgm:pt modelId="{01F9ACB2-3DD0-4067-8424-59807EC1341B}" type="parTrans" cxnId="{10084C05-EC25-49E1-964E-7814F01F0058}">
      <dgm:prSet/>
      <dgm:spPr/>
      <dgm:t>
        <a:bodyPr/>
        <a:lstStyle/>
        <a:p>
          <a:endParaRPr lang="en-US"/>
        </a:p>
      </dgm:t>
    </dgm:pt>
    <dgm:pt modelId="{974F545F-D26C-4941-83FB-F2CD9AE9A30E}" type="sibTrans" cxnId="{10084C05-EC25-49E1-964E-7814F01F0058}">
      <dgm:prSet/>
      <dgm:spPr/>
      <dgm:t>
        <a:bodyPr/>
        <a:lstStyle/>
        <a:p>
          <a:endParaRPr lang="en-US"/>
        </a:p>
      </dgm:t>
    </dgm:pt>
    <dgm:pt modelId="{5320A082-499A-411B-84F0-79364EF86062}">
      <dgm:prSet/>
      <dgm:spPr/>
      <dgm:t>
        <a:bodyPr/>
        <a:lstStyle/>
        <a:p>
          <a:pPr>
            <a:lnSpc>
              <a:spcPct val="100000"/>
            </a:lnSpc>
            <a:defRPr cap="all"/>
          </a:pPr>
          <a:r>
            <a:rPr lang="en-US"/>
            <a:t>Workforce centers generally have more staff dedicated to business and career services, and can handle more patrons on a daily basis​</a:t>
          </a:r>
        </a:p>
      </dgm:t>
    </dgm:pt>
    <dgm:pt modelId="{CBECD074-0EC5-4EB1-8A00-DE481699DEAE}" type="parTrans" cxnId="{2E6D2161-1030-4E0B-815A-9BD79F097A55}">
      <dgm:prSet/>
      <dgm:spPr/>
      <dgm:t>
        <a:bodyPr/>
        <a:lstStyle/>
        <a:p>
          <a:endParaRPr lang="en-US"/>
        </a:p>
      </dgm:t>
    </dgm:pt>
    <dgm:pt modelId="{7CA242D2-875C-4896-A478-FC18FBC52193}" type="sibTrans" cxnId="{2E6D2161-1030-4E0B-815A-9BD79F097A55}">
      <dgm:prSet/>
      <dgm:spPr/>
      <dgm:t>
        <a:bodyPr/>
        <a:lstStyle/>
        <a:p>
          <a:endParaRPr lang="en-US"/>
        </a:p>
      </dgm:t>
    </dgm:pt>
    <dgm:pt modelId="{BD066654-DEF0-4E9B-A5F1-F692BD578A09}">
      <dgm:prSet/>
      <dgm:spPr/>
      <dgm:t>
        <a:bodyPr/>
        <a:lstStyle/>
        <a:p>
          <a:pPr>
            <a:lnSpc>
              <a:spcPct val="100000"/>
            </a:lnSpc>
            <a:defRPr cap="all"/>
          </a:pPr>
          <a:r>
            <a:rPr lang="en-US"/>
            <a:t>Business and Entrepreneur Incubators will have people who have started their own businesses and have the specific expertise to advise patrons​</a:t>
          </a:r>
        </a:p>
      </dgm:t>
    </dgm:pt>
    <dgm:pt modelId="{FBBE691E-A780-4901-B502-3846CB78FDA8}" type="parTrans" cxnId="{7A4C51B9-8977-43B9-B894-B4EA1D84A8AB}">
      <dgm:prSet/>
      <dgm:spPr/>
      <dgm:t>
        <a:bodyPr/>
        <a:lstStyle/>
        <a:p>
          <a:endParaRPr lang="en-US"/>
        </a:p>
      </dgm:t>
    </dgm:pt>
    <dgm:pt modelId="{A327512E-3658-4DE8-917E-5E11CE172BD8}" type="sibTrans" cxnId="{7A4C51B9-8977-43B9-B894-B4EA1D84A8AB}">
      <dgm:prSet/>
      <dgm:spPr/>
      <dgm:t>
        <a:bodyPr/>
        <a:lstStyle/>
        <a:p>
          <a:endParaRPr lang="en-US"/>
        </a:p>
      </dgm:t>
    </dgm:pt>
    <dgm:pt modelId="{E1CCD19A-6990-42CA-82B5-14921150C57E}">
      <dgm:prSet/>
      <dgm:spPr/>
      <dgm:t>
        <a:bodyPr/>
        <a:lstStyle/>
        <a:p>
          <a:pPr>
            <a:lnSpc>
              <a:spcPct val="100000"/>
            </a:lnSpc>
            <a:defRPr cap="all"/>
          </a:pPr>
          <a:r>
            <a:rPr lang="en-US">
              <a:latin typeface="Corbel" panose="020B0503020204020204"/>
            </a:rPr>
            <a:t>SBDC </a:t>
          </a:r>
          <a:r>
            <a:rPr lang="en-US"/>
            <a:t>​</a:t>
          </a:r>
          <a:r>
            <a:rPr lang="en-US">
              <a:latin typeface="Corbel" panose="020B0503020204020204"/>
            </a:rPr>
            <a:t>provides</a:t>
          </a:r>
          <a:r>
            <a:rPr lang="en-US"/>
            <a:t> counseling and training to small businesses including working with the SBA to develop and provide informational tools to support business start-ups and existing business expansion</a:t>
          </a:r>
        </a:p>
      </dgm:t>
    </dgm:pt>
    <dgm:pt modelId="{D7B8C636-EA20-40A0-BD05-25DFADFF863A}" type="parTrans" cxnId="{DF5CF14A-3C1E-4D9B-A8B8-29B25A646E6C}">
      <dgm:prSet/>
      <dgm:spPr/>
      <dgm:t>
        <a:bodyPr/>
        <a:lstStyle/>
        <a:p>
          <a:endParaRPr lang="en-US"/>
        </a:p>
      </dgm:t>
    </dgm:pt>
    <dgm:pt modelId="{FB094EB1-07F4-4BF8-8F42-C50E339C8805}" type="sibTrans" cxnId="{DF5CF14A-3C1E-4D9B-A8B8-29B25A646E6C}">
      <dgm:prSet/>
      <dgm:spPr/>
      <dgm:t>
        <a:bodyPr/>
        <a:lstStyle/>
        <a:p>
          <a:endParaRPr lang="en-US"/>
        </a:p>
      </dgm:t>
    </dgm:pt>
    <dgm:pt modelId="{5FE2615E-43BD-45A9-A15D-C3FE81B1CB1B}" type="pres">
      <dgm:prSet presAssocID="{C828E2D8-203F-4488-95DC-A5A5B7E87147}" presName="root" presStyleCnt="0">
        <dgm:presLayoutVars>
          <dgm:dir/>
          <dgm:resizeHandles val="exact"/>
        </dgm:presLayoutVars>
      </dgm:prSet>
      <dgm:spPr/>
    </dgm:pt>
    <dgm:pt modelId="{D73E1C02-41ED-4DEE-8AB5-60CCB14129E0}" type="pres">
      <dgm:prSet presAssocID="{3D68B03E-5921-41DE-A5A4-4D138DD05308}" presName="compNode" presStyleCnt="0"/>
      <dgm:spPr/>
    </dgm:pt>
    <dgm:pt modelId="{93EA336F-30F9-4A71-A907-D49C91BAA45A}" type="pres">
      <dgm:prSet presAssocID="{3D68B03E-5921-41DE-A5A4-4D138DD05308}" presName="iconBgRect" presStyleLbl="bgShp" presStyleIdx="0" presStyleCnt="5"/>
      <dgm:spPr>
        <a:prstGeom prst="round2DiagRect">
          <a:avLst>
            <a:gd name="adj1" fmla="val 29727"/>
            <a:gd name="adj2" fmla="val 0"/>
          </a:avLst>
        </a:prstGeom>
      </dgm:spPr>
    </dgm:pt>
    <dgm:pt modelId="{4CD1A829-8CA3-467C-AF4C-9BFD5A553C90}" type="pres">
      <dgm:prSet presAssocID="{3D68B03E-5921-41DE-A5A4-4D138DD0530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AFBF29D2-9C1C-46E3-A7E6-4449AB7A3758}" type="pres">
      <dgm:prSet presAssocID="{3D68B03E-5921-41DE-A5A4-4D138DD05308}" presName="spaceRect" presStyleCnt="0"/>
      <dgm:spPr/>
    </dgm:pt>
    <dgm:pt modelId="{5F5E3732-7D7E-41A3-A4CF-886AE312A543}" type="pres">
      <dgm:prSet presAssocID="{3D68B03E-5921-41DE-A5A4-4D138DD05308}" presName="textRect" presStyleLbl="revTx" presStyleIdx="0" presStyleCnt="5">
        <dgm:presLayoutVars>
          <dgm:chMax val="1"/>
          <dgm:chPref val="1"/>
        </dgm:presLayoutVars>
      </dgm:prSet>
      <dgm:spPr/>
    </dgm:pt>
    <dgm:pt modelId="{72973C07-C6D6-4F2F-B2A9-86D58D2542E1}" type="pres">
      <dgm:prSet presAssocID="{CA2EF4B1-BCD6-4525-B7E7-2D6099D4C2F6}" presName="sibTrans" presStyleCnt="0"/>
      <dgm:spPr/>
    </dgm:pt>
    <dgm:pt modelId="{AB990B4D-39E2-4E84-B317-E10201EB2214}" type="pres">
      <dgm:prSet presAssocID="{8505BE49-E6BC-4BB6-A17C-F0998E748B3B}" presName="compNode" presStyleCnt="0"/>
      <dgm:spPr/>
    </dgm:pt>
    <dgm:pt modelId="{A5B70281-9D95-4618-A0C2-B38727E95743}" type="pres">
      <dgm:prSet presAssocID="{8505BE49-E6BC-4BB6-A17C-F0998E748B3B}" presName="iconBgRect" presStyleLbl="bgShp" presStyleIdx="1" presStyleCnt="5"/>
      <dgm:spPr>
        <a:prstGeom prst="round2DiagRect">
          <a:avLst>
            <a:gd name="adj1" fmla="val 29727"/>
            <a:gd name="adj2" fmla="val 0"/>
          </a:avLst>
        </a:prstGeom>
      </dgm:spPr>
    </dgm:pt>
    <dgm:pt modelId="{575CECE1-DA12-4CBF-918F-835B464A8860}" type="pres">
      <dgm:prSet presAssocID="{8505BE49-E6BC-4BB6-A17C-F0998E748B3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F3151A0-3C66-437D-85BE-9C1D331CC771}" type="pres">
      <dgm:prSet presAssocID="{8505BE49-E6BC-4BB6-A17C-F0998E748B3B}" presName="spaceRect" presStyleCnt="0"/>
      <dgm:spPr/>
    </dgm:pt>
    <dgm:pt modelId="{67BBB77A-26D3-4269-9959-145172C6E229}" type="pres">
      <dgm:prSet presAssocID="{8505BE49-E6BC-4BB6-A17C-F0998E748B3B}" presName="textRect" presStyleLbl="revTx" presStyleIdx="1" presStyleCnt="5">
        <dgm:presLayoutVars>
          <dgm:chMax val="1"/>
          <dgm:chPref val="1"/>
        </dgm:presLayoutVars>
      </dgm:prSet>
      <dgm:spPr/>
    </dgm:pt>
    <dgm:pt modelId="{B317E61D-C695-4B1A-BAC5-D331CD500B39}" type="pres">
      <dgm:prSet presAssocID="{974F545F-D26C-4941-83FB-F2CD9AE9A30E}" presName="sibTrans" presStyleCnt="0"/>
      <dgm:spPr/>
    </dgm:pt>
    <dgm:pt modelId="{ABD542C4-32AA-49C2-AF7A-2DF80624C396}" type="pres">
      <dgm:prSet presAssocID="{5320A082-499A-411B-84F0-79364EF86062}" presName="compNode" presStyleCnt="0"/>
      <dgm:spPr/>
    </dgm:pt>
    <dgm:pt modelId="{90D99960-9C88-4AB6-A3D1-EAE1244D7D15}" type="pres">
      <dgm:prSet presAssocID="{5320A082-499A-411B-84F0-79364EF86062}" presName="iconBgRect" presStyleLbl="bgShp" presStyleIdx="2" presStyleCnt="5"/>
      <dgm:spPr>
        <a:prstGeom prst="round2DiagRect">
          <a:avLst>
            <a:gd name="adj1" fmla="val 29727"/>
            <a:gd name="adj2" fmla="val 0"/>
          </a:avLst>
        </a:prstGeom>
      </dgm:spPr>
    </dgm:pt>
    <dgm:pt modelId="{7A2B59BB-A8EA-46C1-95F9-0D0B30BCB192}" type="pres">
      <dgm:prSet presAssocID="{5320A082-499A-411B-84F0-79364EF8606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81ECDF4D-456E-4B40-9273-4A5C6057C617}" type="pres">
      <dgm:prSet presAssocID="{5320A082-499A-411B-84F0-79364EF86062}" presName="spaceRect" presStyleCnt="0"/>
      <dgm:spPr/>
    </dgm:pt>
    <dgm:pt modelId="{4FCA0D03-9438-4B2F-AA08-D65344E4BD60}" type="pres">
      <dgm:prSet presAssocID="{5320A082-499A-411B-84F0-79364EF86062}" presName="textRect" presStyleLbl="revTx" presStyleIdx="2" presStyleCnt="5">
        <dgm:presLayoutVars>
          <dgm:chMax val="1"/>
          <dgm:chPref val="1"/>
        </dgm:presLayoutVars>
      </dgm:prSet>
      <dgm:spPr/>
    </dgm:pt>
    <dgm:pt modelId="{D3F7968E-1D1F-4078-B8B8-BB06663671C5}" type="pres">
      <dgm:prSet presAssocID="{7CA242D2-875C-4896-A478-FC18FBC52193}" presName="sibTrans" presStyleCnt="0"/>
      <dgm:spPr/>
    </dgm:pt>
    <dgm:pt modelId="{E4A71F31-B5DD-4BB9-9AED-33BB5B1E27CE}" type="pres">
      <dgm:prSet presAssocID="{BD066654-DEF0-4E9B-A5F1-F692BD578A09}" presName="compNode" presStyleCnt="0"/>
      <dgm:spPr/>
    </dgm:pt>
    <dgm:pt modelId="{4FF3552E-8B18-4143-9E8B-8E5100C0B75B}" type="pres">
      <dgm:prSet presAssocID="{BD066654-DEF0-4E9B-A5F1-F692BD578A09}" presName="iconBgRect" presStyleLbl="bgShp" presStyleIdx="3" presStyleCnt="5"/>
      <dgm:spPr>
        <a:prstGeom prst="round2DiagRect">
          <a:avLst>
            <a:gd name="adj1" fmla="val 29727"/>
            <a:gd name="adj2" fmla="val 0"/>
          </a:avLst>
        </a:prstGeom>
      </dgm:spPr>
    </dgm:pt>
    <dgm:pt modelId="{3D75CFDF-E379-4376-A9D7-65A9FA3FCD21}" type="pres">
      <dgm:prSet presAssocID="{BD066654-DEF0-4E9B-A5F1-F692BD578A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3A9C6814-9CC4-4E98-8176-A69477C75742}" type="pres">
      <dgm:prSet presAssocID="{BD066654-DEF0-4E9B-A5F1-F692BD578A09}" presName="spaceRect" presStyleCnt="0"/>
      <dgm:spPr/>
    </dgm:pt>
    <dgm:pt modelId="{09ADA07F-0952-48FA-9F0E-8E21E70B1FAD}" type="pres">
      <dgm:prSet presAssocID="{BD066654-DEF0-4E9B-A5F1-F692BD578A09}" presName="textRect" presStyleLbl="revTx" presStyleIdx="3" presStyleCnt="5">
        <dgm:presLayoutVars>
          <dgm:chMax val="1"/>
          <dgm:chPref val="1"/>
        </dgm:presLayoutVars>
      </dgm:prSet>
      <dgm:spPr/>
    </dgm:pt>
    <dgm:pt modelId="{4A420ECC-21E1-434F-B281-BD6FB987B83D}" type="pres">
      <dgm:prSet presAssocID="{A327512E-3658-4DE8-917E-5E11CE172BD8}" presName="sibTrans" presStyleCnt="0"/>
      <dgm:spPr/>
    </dgm:pt>
    <dgm:pt modelId="{A2204010-ACFA-4306-8BFB-4F9D4958F07B}" type="pres">
      <dgm:prSet presAssocID="{E1CCD19A-6990-42CA-82B5-14921150C57E}" presName="compNode" presStyleCnt="0"/>
      <dgm:spPr/>
    </dgm:pt>
    <dgm:pt modelId="{DE5D11CE-8E15-403B-BF3D-DC8A969C64D5}" type="pres">
      <dgm:prSet presAssocID="{E1CCD19A-6990-42CA-82B5-14921150C57E}" presName="iconBgRect" presStyleLbl="bgShp" presStyleIdx="4" presStyleCnt="5"/>
      <dgm:spPr>
        <a:prstGeom prst="round2DiagRect">
          <a:avLst>
            <a:gd name="adj1" fmla="val 29727"/>
            <a:gd name="adj2" fmla="val 0"/>
          </a:avLst>
        </a:prstGeom>
      </dgm:spPr>
    </dgm:pt>
    <dgm:pt modelId="{BE3A5DC6-CFE2-474B-9181-A8B4185EA83B}" type="pres">
      <dgm:prSet presAssocID="{E1CCD19A-6990-42CA-82B5-14921150C5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9F04136C-4192-40C8-A25E-68E3BF0E9B55}" type="pres">
      <dgm:prSet presAssocID="{E1CCD19A-6990-42CA-82B5-14921150C57E}" presName="spaceRect" presStyleCnt="0"/>
      <dgm:spPr/>
    </dgm:pt>
    <dgm:pt modelId="{2C40240D-B842-4686-88B4-C0C4D4202C6F}" type="pres">
      <dgm:prSet presAssocID="{E1CCD19A-6990-42CA-82B5-14921150C57E}" presName="textRect" presStyleLbl="revTx" presStyleIdx="4" presStyleCnt="5">
        <dgm:presLayoutVars>
          <dgm:chMax val="1"/>
          <dgm:chPref val="1"/>
        </dgm:presLayoutVars>
      </dgm:prSet>
      <dgm:spPr/>
    </dgm:pt>
  </dgm:ptLst>
  <dgm:cxnLst>
    <dgm:cxn modelId="{10084C05-EC25-49E1-964E-7814F01F0058}" srcId="{C828E2D8-203F-4488-95DC-A5A5B7E87147}" destId="{8505BE49-E6BC-4BB6-A17C-F0998E748B3B}" srcOrd="1" destOrd="0" parTransId="{01F9ACB2-3DD0-4067-8424-59807EC1341B}" sibTransId="{974F545F-D26C-4941-83FB-F2CD9AE9A30E}"/>
    <dgm:cxn modelId="{6167AF15-A5C4-455B-9D8C-EA797A5F0382}" type="presOf" srcId="{3D68B03E-5921-41DE-A5A4-4D138DD05308}" destId="{5F5E3732-7D7E-41A3-A4CF-886AE312A543}" srcOrd="0" destOrd="0" presId="urn:microsoft.com/office/officeart/2018/5/layout/IconLeafLabelList"/>
    <dgm:cxn modelId="{0F86B223-A849-41A7-B2EC-5FB837D226EA}" type="presOf" srcId="{E1CCD19A-6990-42CA-82B5-14921150C57E}" destId="{2C40240D-B842-4686-88B4-C0C4D4202C6F}" srcOrd="0" destOrd="0" presId="urn:microsoft.com/office/officeart/2018/5/layout/IconLeafLabelList"/>
    <dgm:cxn modelId="{D4761034-9033-48D3-A7B4-394837702B1D}" type="presOf" srcId="{5320A082-499A-411B-84F0-79364EF86062}" destId="{4FCA0D03-9438-4B2F-AA08-D65344E4BD60}" srcOrd="0" destOrd="0" presId="urn:microsoft.com/office/officeart/2018/5/layout/IconLeafLabelList"/>
    <dgm:cxn modelId="{7AAA8A38-E599-4B5C-94B6-EAAD66DCE543}" type="presOf" srcId="{BD066654-DEF0-4E9B-A5F1-F692BD578A09}" destId="{09ADA07F-0952-48FA-9F0E-8E21E70B1FAD}" srcOrd="0" destOrd="0" presId="urn:microsoft.com/office/officeart/2018/5/layout/IconLeafLabelList"/>
    <dgm:cxn modelId="{2E6D2161-1030-4E0B-815A-9BD79F097A55}" srcId="{C828E2D8-203F-4488-95DC-A5A5B7E87147}" destId="{5320A082-499A-411B-84F0-79364EF86062}" srcOrd="2" destOrd="0" parTransId="{CBECD074-0EC5-4EB1-8A00-DE481699DEAE}" sibTransId="{7CA242D2-875C-4896-A478-FC18FBC52193}"/>
    <dgm:cxn modelId="{DF5CF14A-3C1E-4D9B-A8B8-29B25A646E6C}" srcId="{C828E2D8-203F-4488-95DC-A5A5B7E87147}" destId="{E1CCD19A-6990-42CA-82B5-14921150C57E}" srcOrd="4" destOrd="0" parTransId="{D7B8C636-EA20-40A0-BD05-25DFADFF863A}" sibTransId="{FB094EB1-07F4-4BF8-8F42-C50E339C8805}"/>
    <dgm:cxn modelId="{09D4CF8B-CAFF-49BC-B699-B0654A62A714}" srcId="{C828E2D8-203F-4488-95DC-A5A5B7E87147}" destId="{3D68B03E-5921-41DE-A5A4-4D138DD05308}" srcOrd="0" destOrd="0" parTransId="{A8C7DF97-3758-4687-854F-715EA50C695C}" sibTransId="{CA2EF4B1-BCD6-4525-B7E7-2D6099D4C2F6}"/>
    <dgm:cxn modelId="{DD0BAAA4-9DA6-4FF8-BD2C-0A2D9A14A7AA}" type="presOf" srcId="{C828E2D8-203F-4488-95DC-A5A5B7E87147}" destId="{5FE2615E-43BD-45A9-A15D-C3FE81B1CB1B}" srcOrd="0" destOrd="0" presId="urn:microsoft.com/office/officeart/2018/5/layout/IconLeafLabelList"/>
    <dgm:cxn modelId="{7A4C51B9-8977-43B9-B894-B4EA1D84A8AB}" srcId="{C828E2D8-203F-4488-95DC-A5A5B7E87147}" destId="{BD066654-DEF0-4E9B-A5F1-F692BD578A09}" srcOrd="3" destOrd="0" parTransId="{FBBE691E-A780-4901-B502-3846CB78FDA8}" sibTransId="{A327512E-3658-4DE8-917E-5E11CE172BD8}"/>
    <dgm:cxn modelId="{EE8BB6C7-3014-4A9F-9206-38CCB7792559}" type="presOf" srcId="{8505BE49-E6BC-4BB6-A17C-F0998E748B3B}" destId="{67BBB77A-26D3-4269-9959-145172C6E229}" srcOrd="0" destOrd="0" presId="urn:microsoft.com/office/officeart/2018/5/layout/IconLeafLabelList"/>
    <dgm:cxn modelId="{AD0E2CE3-5A29-485E-9E10-72A14ED2D089}" type="presParOf" srcId="{5FE2615E-43BD-45A9-A15D-C3FE81B1CB1B}" destId="{D73E1C02-41ED-4DEE-8AB5-60CCB14129E0}" srcOrd="0" destOrd="0" presId="urn:microsoft.com/office/officeart/2018/5/layout/IconLeafLabelList"/>
    <dgm:cxn modelId="{C1FA0066-ADBB-4B60-B18B-CD56EFFCD460}" type="presParOf" srcId="{D73E1C02-41ED-4DEE-8AB5-60CCB14129E0}" destId="{93EA336F-30F9-4A71-A907-D49C91BAA45A}" srcOrd="0" destOrd="0" presId="urn:microsoft.com/office/officeart/2018/5/layout/IconLeafLabelList"/>
    <dgm:cxn modelId="{DBCA69E0-93BA-4897-9710-5A164DC6E3F0}" type="presParOf" srcId="{D73E1C02-41ED-4DEE-8AB5-60CCB14129E0}" destId="{4CD1A829-8CA3-467C-AF4C-9BFD5A553C90}" srcOrd="1" destOrd="0" presId="urn:microsoft.com/office/officeart/2018/5/layout/IconLeafLabelList"/>
    <dgm:cxn modelId="{3254DEB2-8B9C-402F-BF32-12C5F8BA7AB6}" type="presParOf" srcId="{D73E1C02-41ED-4DEE-8AB5-60CCB14129E0}" destId="{AFBF29D2-9C1C-46E3-A7E6-4449AB7A3758}" srcOrd="2" destOrd="0" presId="urn:microsoft.com/office/officeart/2018/5/layout/IconLeafLabelList"/>
    <dgm:cxn modelId="{9B0FCFEA-1DEF-44F5-9DAA-429A254784DF}" type="presParOf" srcId="{D73E1C02-41ED-4DEE-8AB5-60CCB14129E0}" destId="{5F5E3732-7D7E-41A3-A4CF-886AE312A543}" srcOrd="3" destOrd="0" presId="urn:microsoft.com/office/officeart/2018/5/layout/IconLeafLabelList"/>
    <dgm:cxn modelId="{A64DE574-DD97-4BC1-91BB-8EA753D63679}" type="presParOf" srcId="{5FE2615E-43BD-45A9-A15D-C3FE81B1CB1B}" destId="{72973C07-C6D6-4F2F-B2A9-86D58D2542E1}" srcOrd="1" destOrd="0" presId="urn:microsoft.com/office/officeart/2018/5/layout/IconLeafLabelList"/>
    <dgm:cxn modelId="{B28545B6-D06D-4300-870B-BFE97DD1B975}" type="presParOf" srcId="{5FE2615E-43BD-45A9-A15D-C3FE81B1CB1B}" destId="{AB990B4D-39E2-4E84-B317-E10201EB2214}" srcOrd="2" destOrd="0" presId="urn:microsoft.com/office/officeart/2018/5/layout/IconLeafLabelList"/>
    <dgm:cxn modelId="{64B78B8E-F2A8-4B08-BCBF-06DC763ACBA9}" type="presParOf" srcId="{AB990B4D-39E2-4E84-B317-E10201EB2214}" destId="{A5B70281-9D95-4618-A0C2-B38727E95743}" srcOrd="0" destOrd="0" presId="urn:microsoft.com/office/officeart/2018/5/layout/IconLeafLabelList"/>
    <dgm:cxn modelId="{64A95456-4F08-4C09-865F-ED66307163CE}" type="presParOf" srcId="{AB990B4D-39E2-4E84-B317-E10201EB2214}" destId="{575CECE1-DA12-4CBF-918F-835B464A8860}" srcOrd="1" destOrd="0" presId="urn:microsoft.com/office/officeart/2018/5/layout/IconLeafLabelList"/>
    <dgm:cxn modelId="{0265B100-9AD3-4AA1-A420-23E1E1FCB209}" type="presParOf" srcId="{AB990B4D-39E2-4E84-B317-E10201EB2214}" destId="{AF3151A0-3C66-437D-85BE-9C1D331CC771}" srcOrd="2" destOrd="0" presId="urn:microsoft.com/office/officeart/2018/5/layout/IconLeafLabelList"/>
    <dgm:cxn modelId="{D8DBDA5B-BE03-4167-A760-9012C8305417}" type="presParOf" srcId="{AB990B4D-39E2-4E84-B317-E10201EB2214}" destId="{67BBB77A-26D3-4269-9959-145172C6E229}" srcOrd="3" destOrd="0" presId="urn:microsoft.com/office/officeart/2018/5/layout/IconLeafLabelList"/>
    <dgm:cxn modelId="{638CE034-A644-4308-8839-6F8FE9C94B2F}" type="presParOf" srcId="{5FE2615E-43BD-45A9-A15D-C3FE81B1CB1B}" destId="{B317E61D-C695-4B1A-BAC5-D331CD500B39}" srcOrd="3" destOrd="0" presId="urn:microsoft.com/office/officeart/2018/5/layout/IconLeafLabelList"/>
    <dgm:cxn modelId="{44D3183F-269A-4F23-9220-C143C8243A0B}" type="presParOf" srcId="{5FE2615E-43BD-45A9-A15D-C3FE81B1CB1B}" destId="{ABD542C4-32AA-49C2-AF7A-2DF80624C396}" srcOrd="4" destOrd="0" presId="urn:microsoft.com/office/officeart/2018/5/layout/IconLeafLabelList"/>
    <dgm:cxn modelId="{7CDA4CF1-D33E-4FA6-8C85-742F1ADC1602}" type="presParOf" srcId="{ABD542C4-32AA-49C2-AF7A-2DF80624C396}" destId="{90D99960-9C88-4AB6-A3D1-EAE1244D7D15}" srcOrd="0" destOrd="0" presId="urn:microsoft.com/office/officeart/2018/5/layout/IconLeafLabelList"/>
    <dgm:cxn modelId="{B9F03667-790B-4715-A481-FC3175E39738}" type="presParOf" srcId="{ABD542C4-32AA-49C2-AF7A-2DF80624C396}" destId="{7A2B59BB-A8EA-46C1-95F9-0D0B30BCB192}" srcOrd="1" destOrd="0" presId="urn:microsoft.com/office/officeart/2018/5/layout/IconLeafLabelList"/>
    <dgm:cxn modelId="{AD4ECBD3-B7E9-47F4-A342-0366EFC78259}" type="presParOf" srcId="{ABD542C4-32AA-49C2-AF7A-2DF80624C396}" destId="{81ECDF4D-456E-4B40-9273-4A5C6057C617}" srcOrd="2" destOrd="0" presId="urn:microsoft.com/office/officeart/2018/5/layout/IconLeafLabelList"/>
    <dgm:cxn modelId="{6F091AB0-2687-4587-AEFE-A5E89C0AE6D5}" type="presParOf" srcId="{ABD542C4-32AA-49C2-AF7A-2DF80624C396}" destId="{4FCA0D03-9438-4B2F-AA08-D65344E4BD60}" srcOrd="3" destOrd="0" presId="urn:microsoft.com/office/officeart/2018/5/layout/IconLeafLabelList"/>
    <dgm:cxn modelId="{E04643B0-8DAD-4236-BE4F-78F1462F6FB3}" type="presParOf" srcId="{5FE2615E-43BD-45A9-A15D-C3FE81B1CB1B}" destId="{D3F7968E-1D1F-4078-B8B8-BB06663671C5}" srcOrd="5" destOrd="0" presId="urn:microsoft.com/office/officeart/2018/5/layout/IconLeafLabelList"/>
    <dgm:cxn modelId="{1007EA00-E9B9-4B7F-A394-064897A1058F}" type="presParOf" srcId="{5FE2615E-43BD-45A9-A15D-C3FE81B1CB1B}" destId="{E4A71F31-B5DD-4BB9-9AED-33BB5B1E27CE}" srcOrd="6" destOrd="0" presId="urn:microsoft.com/office/officeart/2018/5/layout/IconLeafLabelList"/>
    <dgm:cxn modelId="{FE275785-EE28-4D57-AD5B-7413235701A8}" type="presParOf" srcId="{E4A71F31-B5DD-4BB9-9AED-33BB5B1E27CE}" destId="{4FF3552E-8B18-4143-9E8B-8E5100C0B75B}" srcOrd="0" destOrd="0" presId="urn:microsoft.com/office/officeart/2018/5/layout/IconLeafLabelList"/>
    <dgm:cxn modelId="{9DF6EC9C-51AF-42D9-8077-8F3AC296270C}" type="presParOf" srcId="{E4A71F31-B5DD-4BB9-9AED-33BB5B1E27CE}" destId="{3D75CFDF-E379-4376-A9D7-65A9FA3FCD21}" srcOrd="1" destOrd="0" presId="urn:microsoft.com/office/officeart/2018/5/layout/IconLeafLabelList"/>
    <dgm:cxn modelId="{C4622E0A-4D63-42C5-95D1-D88EAD1D2122}" type="presParOf" srcId="{E4A71F31-B5DD-4BB9-9AED-33BB5B1E27CE}" destId="{3A9C6814-9CC4-4E98-8176-A69477C75742}" srcOrd="2" destOrd="0" presId="urn:microsoft.com/office/officeart/2018/5/layout/IconLeafLabelList"/>
    <dgm:cxn modelId="{162FADA7-0F35-4040-955D-64853048D9BD}" type="presParOf" srcId="{E4A71F31-B5DD-4BB9-9AED-33BB5B1E27CE}" destId="{09ADA07F-0952-48FA-9F0E-8E21E70B1FAD}" srcOrd="3" destOrd="0" presId="urn:microsoft.com/office/officeart/2018/5/layout/IconLeafLabelList"/>
    <dgm:cxn modelId="{8AD68AE3-A84B-4A97-A599-C7CEDA1990E9}" type="presParOf" srcId="{5FE2615E-43BD-45A9-A15D-C3FE81B1CB1B}" destId="{4A420ECC-21E1-434F-B281-BD6FB987B83D}" srcOrd="7" destOrd="0" presId="urn:microsoft.com/office/officeart/2018/5/layout/IconLeafLabelList"/>
    <dgm:cxn modelId="{141FEE1A-8580-4F15-A515-6A4089A47C95}" type="presParOf" srcId="{5FE2615E-43BD-45A9-A15D-C3FE81B1CB1B}" destId="{A2204010-ACFA-4306-8BFB-4F9D4958F07B}" srcOrd="8" destOrd="0" presId="urn:microsoft.com/office/officeart/2018/5/layout/IconLeafLabelList"/>
    <dgm:cxn modelId="{FB618B12-B55B-415B-9916-C6281A848E35}" type="presParOf" srcId="{A2204010-ACFA-4306-8BFB-4F9D4958F07B}" destId="{DE5D11CE-8E15-403B-BF3D-DC8A969C64D5}" srcOrd="0" destOrd="0" presId="urn:microsoft.com/office/officeart/2018/5/layout/IconLeafLabelList"/>
    <dgm:cxn modelId="{01B71926-ADAC-467B-8DBC-99E54679E742}" type="presParOf" srcId="{A2204010-ACFA-4306-8BFB-4F9D4958F07B}" destId="{BE3A5DC6-CFE2-474B-9181-A8B4185EA83B}" srcOrd="1" destOrd="0" presId="urn:microsoft.com/office/officeart/2018/5/layout/IconLeafLabelList"/>
    <dgm:cxn modelId="{066288EF-2925-40B6-B9E3-5FAD0E44463C}" type="presParOf" srcId="{A2204010-ACFA-4306-8BFB-4F9D4958F07B}" destId="{9F04136C-4192-40C8-A25E-68E3BF0E9B55}" srcOrd="2" destOrd="0" presId="urn:microsoft.com/office/officeart/2018/5/layout/IconLeafLabelList"/>
    <dgm:cxn modelId="{9D28CF87-B147-40B0-BE89-921347CD8A2A}" type="presParOf" srcId="{A2204010-ACFA-4306-8BFB-4F9D4958F07B}" destId="{2C40240D-B842-4686-88B4-C0C4D4202C6F}"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278C7-BAC7-4CE3-BCED-E413E09AC48A}">
      <dsp:nvSpPr>
        <dsp:cNvPr id="0" name=""/>
        <dsp:cNvSpPr/>
      </dsp:nvSpPr>
      <dsp:spPr>
        <a:xfrm>
          <a:off x="1249"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Libraries at Launchpads  </a:t>
          </a:r>
        </a:p>
      </dsp:txBody>
      <dsp:txXfrm>
        <a:off x="1249" y="50867"/>
        <a:ext cx="1573927" cy="944356"/>
      </dsp:txXfrm>
    </dsp:sp>
    <dsp:sp modelId="{C9B5849E-B311-429C-95F5-F5072133AE8F}">
      <dsp:nvSpPr>
        <dsp:cNvPr id="0" name=""/>
        <dsp:cNvSpPr/>
      </dsp:nvSpPr>
      <dsp:spPr>
        <a:xfrm>
          <a:off x="1732569"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CAL BSIG  </a:t>
          </a:r>
        </a:p>
      </dsp:txBody>
      <dsp:txXfrm>
        <a:off x="1732569" y="50867"/>
        <a:ext cx="1573927" cy="944356"/>
      </dsp:txXfrm>
    </dsp:sp>
    <dsp:sp modelId="{623B7D33-3486-46C2-A2AB-8FCAE1634B1F}">
      <dsp:nvSpPr>
        <dsp:cNvPr id="0" name=""/>
        <dsp:cNvSpPr/>
      </dsp:nvSpPr>
      <dsp:spPr>
        <a:xfrm>
          <a:off x="3463888"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Libraries Build Business  </a:t>
          </a:r>
        </a:p>
      </dsp:txBody>
      <dsp:txXfrm>
        <a:off x="3463888" y="50867"/>
        <a:ext cx="1573927" cy="944356"/>
      </dsp:txXfrm>
    </dsp:sp>
    <dsp:sp modelId="{96D479DB-BE5C-4481-82BB-F6F80A23FC14}">
      <dsp:nvSpPr>
        <dsp:cNvPr id="0" name=""/>
        <dsp:cNvSpPr/>
      </dsp:nvSpPr>
      <dsp:spPr>
        <a:xfrm>
          <a:off x="5195208"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BusRef – Celia Ross  </a:t>
          </a:r>
        </a:p>
      </dsp:txBody>
      <dsp:txXfrm>
        <a:off x="5195208" y="50867"/>
        <a:ext cx="1573927" cy="944356"/>
      </dsp:txXfrm>
    </dsp:sp>
    <dsp:sp modelId="{DDE91E25-ECDA-4ED3-9FF2-E88395D28637}">
      <dsp:nvSpPr>
        <dsp:cNvPr id="0" name=""/>
        <dsp:cNvSpPr/>
      </dsp:nvSpPr>
      <dsp:spPr>
        <a:xfrm>
          <a:off x="6926528"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New Business Librarian Group  </a:t>
          </a:r>
        </a:p>
      </dsp:txBody>
      <dsp:txXfrm>
        <a:off x="6926528" y="50867"/>
        <a:ext cx="1573927" cy="944356"/>
      </dsp:txXfrm>
    </dsp:sp>
    <dsp:sp modelId="{64D654DD-75E3-4B7C-A593-34DE72B60E94}">
      <dsp:nvSpPr>
        <dsp:cNvPr id="0" name=""/>
        <dsp:cNvSpPr/>
      </dsp:nvSpPr>
      <dsp:spPr>
        <a:xfrm>
          <a:off x="8657848" y="50867"/>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ALA and PLA  </a:t>
          </a:r>
        </a:p>
      </dsp:txBody>
      <dsp:txXfrm>
        <a:off x="8657848" y="50867"/>
        <a:ext cx="1573927" cy="944356"/>
      </dsp:txXfrm>
    </dsp:sp>
    <dsp:sp modelId="{CBE73628-7F79-42BC-8ABD-F505B8027294}">
      <dsp:nvSpPr>
        <dsp:cNvPr id="0" name=""/>
        <dsp:cNvSpPr/>
      </dsp:nvSpPr>
      <dsp:spPr>
        <a:xfrm>
          <a:off x="1249"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Local workforce centers  </a:t>
          </a:r>
        </a:p>
      </dsp:txBody>
      <dsp:txXfrm>
        <a:off x="1249" y="1152616"/>
        <a:ext cx="1573927" cy="944356"/>
      </dsp:txXfrm>
    </dsp:sp>
    <dsp:sp modelId="{A4A67667-FB7A-4BC9-A363-E710C2004AF6}">
      <dsp:nvSpPr>
        <dsp:cNvPr id="0" name=""/>
        <dsp:cNvSpPr/>
      </dsp:nvSpPr>
      <dsp:spPr>
        <a:xfrm>
          <a:off x="1732569"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SBDC  </a:t>
          </a:r>
        </a:p>
      </dsp:txBody>
      <dsp:txXfrm>
        <a:off x="1732569" y="1152616"/>
        <a:ext cx="1573927" cy="944356"/>
      </dsp:txXfrm>
    </dsp:sp>
    <dsp:sp modelId="{8EEB781B-52CC-448F-BB76-26061716E2E1}">
      <dsp:nvSpPr>
        <dsp:cNvPr id="0" name=""/>
        <dsp:cNvSpPr/>
      </dsp:nvSpPr>
      <dsp:spPr>
        <a:xfrm>
          <a:off x="3463888"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SCORE  </a:t>
          </a:r>
        </a:p>
      </dsp:txBody>
      <dsp:txXfrm>
        <a:off x="3463888" y="1152616"/>
        <a:ext cx="1573927" cy="944356"/>
      </dsp:txXfrm>
    </dsp:sp>
    <dsp:sp modelId="{580EF5E0-C66B-41FF-973F-AED62E9D4C29}">
      <dsp:nvSpPr>
        <dsp:cNvPr id="0" name=""/>
        <dsp:cNvSpPr/>
      </dsp:nvSpPr>
      <dsp:spPr>
        <a:xfrm>
          <a:off x="5195208"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1 Million Cups  </a:t>
          </a:r>
        </a:p>
      </dsp:txBody>
      <dsp:txXfrm>
        <a:off x="5195208" y="1152616"/>
        <a:ext cx="1573927" cy="944356"/>
      </dsp:txXfrm>
    </dsp:sp>
    <dsp:sp modelId="{8A375187-6D89-4226-BA8B-2EEC40EA8F0B}">
      <dsp:nvSpPr>
        <dsp:cNvPr id="0" name=""/>
        <dsp:cNvSpPr/>
      </dsp:nvSpPr>
      <dsp:spPr>
        <a:xfrm>
          <a:off x="6926528"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Various entrepreneurial groups  </a:t>
          </a:r>
        </a:p>
      </dsp:txBody>
      <dsp:txXfrm>
        <a:off x="6926528" y="1152616"/>
        <a:ext cx="1573927" cy="944356"/>
      </dsp:txXfrm>
    </dsp:sp>
    <dsp:sp modelId="{509AF9D1-445D-400A-B717-E6C1BCD0490A}">
      <dsp:nvSpPr>
        <dsp:cNvPr id="0" name=""/>
        <dsp:cNvSpPr/>
      </dsp:nvSpPr>
      <dsp:spPr>
        <a:xfrm>
          <a:off x="8657848" y="1152616"/>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Chambers of Commerce  </a:t>
          </a:r>
        </a:p>
      </dsp:txBody>
      <dsp:txXfrm>
        <a:off x="8657848" y="1152616"/>
        <a:ext cx="1573927" cy="944356"/>
      </dsp:txXfrm>
    </dsp:sp>
    <dsp:sp modelId="{05D81979-9C22-4F1A-8CB2-984DA9E64F9A}">
      <dsp:nvSpPr>
        <dsp:cNvPr id="0" name=""/>
        <dsp:cNvSpPr/>
      </dsp:nvSpPr>
      <dsp:spPr>
        <a:xfrm>
          <a:off x="1249"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City Economic Development Centers  </a:t>
          </a:r>
        </a:p>
      </dsp:txBody>
      <dsp:txXfrm>
        <a:off x="1249" y="2254365"/>
        <a:ext cx="1573927" cy="944356"/>
      </dsp:txXfrm>
    </dsp:sp>
    <dsp:sp modelId="{FF619E7E-9282-4551-8A1C-04E2FA1AE417}">
      <dsp:nvSpPr>
        <dsp:cNvPr id="0" name=""/>
        <dsp:cNvSpPr/>
      </dsp:nvSpPr>
      <dsp:spPr>
        <a:xfrm>
          <a:off x="1732569"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Places of worship  </a:t>
          </a:r>
        </a:p>
      </dsp:txBody>
      <dsp:txXfrm>
        <a:off x="1732569" y="2254365"/>
        <a:ext cx="1573927" cy="944356"/>
      </dsp:txXfrm>
    </dsp:sp>
    <dsp:sp modelId="{BB04E8DE-CBBC-409D-936E-85B4D9AE3671}">
      <dsp:nvSpPr>
        <dsp:cNvPr id="0" name=""/>
        <dsp:cNvSpPr/>
      </dsp:nvSpPr>
      <dsp:spPr>
        <a:xfrm>
          <a:off x="3463888"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Shelters  </a:t>
          </a:r>
        </a:p>
      </dsp:txBody>
      <dsp:txXfrm>
        <a:off x="3463888" y="2254365"/>
        <a:ext cx="1573927" cy="944356"/>
      </dsp:txXfrm>
    </dsp:sp>
    <dsp:sp modelId="{0100B407-4704-4DF1-A0D6-23B22D2BD945}">
      <dsp:nvSpPr>
        <dsp:cNvPr id="0" name=""/>
        <dsp:cNvSpPr/>
      </dsp:nvSpPr>
      <dsp:spPr>
        <a:xfrm>
          <a:off x="5195208"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Community Colleges  </a:t>
          </a:r>
        </a:p>
      </dsp:txBody>
      <dsp:txXfrm>
        <a:off x="5195208" y="2254365"/>
        <a:ext cx="1573927" cy="944356"/>
      </dsp:txXfrm>
    </dsp:sp>
    <dsp:sp modelId="{199B1D57-D229-4AE5-8514-E8B1DCAF8229}">
      <dsp:nvSpPr>
        <dsp:cNvPr id="0" name=""/>
        <dsp:cNvSpPr/>
      </dsp:nvSpPr>
      <dsp:spPr>
        <a:xfrm>
          <a:off x="6926528"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Universities  </a:t>
          </a:r>
        </a:p>
      </dsp:txBody>
      <dsp:txXfrm>
        <a:off x="6926528" y="2254365"/>
        <a:ext cx="1573927" cy="944356"/>
      </dsp:txXfrm>
    </dsp:sp>
    <dsp:sp modelId="{856FE329-DB8C-4906-BC39-9E9C2E460406}">
      <dsp:nvSpPr>
        <dsp:cNvPr id="0" name=""/>
        <dsp:cNvSpPr/>
      </dsp:nvSpPr>
      <dsp:spPr>
        <a:xfrm>
          <a:off x="8657848" y="2254365"/>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Colorado Career Development Association  </a:t>
          </a:r>
        </a:p>
      </dsp:txBody>
      <dsp:txXfrm>
        <a:off x="8657848" y="2254365"/>
        <a:ext cx="1573927" cy="944356"/>
      </dsp:txXfrm>
    </dsp:sp>
    <dsp:sp modelId="{076BBE5F-D06D-4EEE-90EB-D2CA7A4898CD}">
      <dsp:nvSpPr>
        <dsp:cNvPr id="0" name=""/>
        <dsp:cNvSpPr/>
      </dsp:nvSpPr>
      <dsp:spPr>
        <a:xfrm>
          <a:off x="1732569" y="3356114"/>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National </a:t>
          </a:r>
          <a:r>
            <a:rPr lang="en-US" sz="1700" kern="1200">
              <a:latin typeface="Corbel" panose="020B0503020204020204"/>
            </a:rPr>
            <a:t>Ca</a:t>
          </a:r>
        </a:p>
      </dsp:txBody>
      <dsp:txXfrm>
        <a:off x="1732569" y="3356114"/>
        <a:ext cx="1573927" cy="944356"/>
      </dsp:txXfrm>
    </dsp:sp>
    <dsp:sp modelId="{28379549-5C2B-4FE0-AAAE-46D0FD8533A2}">
      <dsp:nvSpPr>
        <dsp:cNvPr id="0" name=""/>
        <dsp:cNvSpPr/>
      </dsp:nvSpPr>
      <dsp:spPr>
        <a:xfrm>
          <a:off x="3463888" y="3356114"/>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orbel" panose="020B0503020204020204"/>
            </a:rPr>
            <a:t>Career</a:t>
          </a:r>
          <a:r>
            <a:rPr lang="en-US" sz="1700" kern="1200"/>
            <a:t> Development Association </a:t>
          </a:r>
        </a:p>
      </dsp:txBody>
      <dsp:txXfrm>
        <a:off x="3463888" y="3356114"/>
        <a:ext cx="1573927" cy="944356"/>
      </dsp:txXfrm>
    </dsp:sp>
    <dsp:sp modelId="{BE713EF8-4DEA-495B-AC61-B87CBF9C9E29}">
      <dsp:nvSpPr>
        <dsp:cNvPr id="0" name=""/>
        <dsp:cNvSpPr/>
      </dsp:nvSpPr>
      <dsp:spPr>
        <a:xfrm>
          <a:off x="5195208" y="3356114"/>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orbel" panose="020B0503020204020204"/>
            </a:rPr>
            <a:t>Libraries Build Business</a:t>
          </a:r>
        </a:p>
      </dsp:txBody>
      <dsp:txXfrm>
        <a:off x="5195208" y="3356114"/>
        <a:ext cx="1573927" cy="944356"/>
      </dsp:txXfrm>
    </dsp:sp>
    <dsp:sp modelId="{0E62BD93-6EF5-437C-9138-A0C74F3B4099}">
      <dsp:nvSpPr>
        <dsp:cNvPr id="0" name=""/>
        <dsp:cNvSpPr/>
      </dsp:nvSpPr>
      <dsp:spPr>
        <a:xfrm>
          <a:off x="6926528" y="3356114"/>
          <a:ext cx="1573927" cy="94435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orbel" panose="020B0503020204020204"/>
            </a:rPr>
            <a:t>Libraries Work</a:t>
          </a:r>
        </a:p>
      </dsp:txBody>
      <dsp:txXfrm>
        <a:off x="6926528" y="3356114"/>
        <a:ext cx="1573927" cy="944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8CF5A-93F7-49D1-82C1-D574FA194DC1}">
      <dsp:nvSpPr>
        <dsp:cNvPr id="0" name=""/>
        <dsp:cNvSpPr/>
      </dsp:nvSpPr>
      <dsp:spPr>
        <a:xfrm>
          <a:off x="1120733" y="996547"/>
          <a:ext cx="1284357" cy="1284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1DBA89-0E4A-46F4-91BC-6CD23E6F714E}">
      <dsp:nvSpPr>
        <dsp:cNvPr id="0" name=""/>
        <dsp:cNvSpPr/>
      </dsp:nvSpPr>
      <dsp:spPr>
        <a:xfrm>
          <a:off x="335847" y="2634790"/>
          <a:ext cx="28541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Will there be duplication? - Yes, but that's okay, there are plenty of patrons to go around.</a:t>
          </a:r>
        </a:p>
      </dsp:txBody>
      <dsp:txXfrm>
        <a:off x="335847" y="2634790"/>
        <a:ext cx="2854128" cy="720000"/>
      </dsp:txXfrm>
    </dsp:sp>
    <dsp:sp modelId="{D4A41B40-7A02-45DC-9737-EE2ED2D7B457}">
      <dsp:nvSpPr>
        <dsp:cNvPr id="0" name=""/>
        <dsp:cNvSpPr/>
      </dsp:nvSpPr>
      <dsp:spPr>
        <a:xfrm>
          <a:off x="4474333" y="996547"/>
          <a:ext cx="1284357" cy="1284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1E491B-4A9D-43FD-A5C7-B03BFB5A67B8}">
      <dsp:nvSpPr>
        <dsp:cNvPr id="0" name=""/>
        <dsp:cNvSpPr/>
      </dsp:nvSpPr>
      <dsp:spPr>
        <a:xfrm>
          <a:off x="3689448" y="2634790"/>
          <a:ext cx="28541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Promote </a:t>
          </a:r>
          <a:r>
            <a:rPr lang="en-US" sz="1500" kern="1200">
              <a:latin typeface="Corbel" panose="020B0503020204020204"/>
            </a:rPr>
            <a:t>partnerships</a:t>
          </a:r>
          <a:endParaRPr lang="en-US" sz="1500" kern="1200"/>
        </a:p>
      </dsp:txBody>
      <dsp:txXfrm>
        <a:off x="3689448" y="2634790"/>
        <a:ext cx="2854128" cy="720000"/>
      </dsp:txXfrm>
    </dsp:sp>
    <dsp:sp modelId="{0A27E360-92EF-4CDA-A600-FA0903BED7DE}">
      <dsp:nvSpPr>
        <dsp:cNvPr id="0" name=""/>
        <dsp:cNvSpPr/>
      </dsp:nvSpPr>
      <dsp:spPr>
        <a:xfrm>
          <a:off x="7827934" y="996547"/>
          <a:ext cx="1284357" cy="12843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2F07A1-5B33-4099-8308-F131CE844761}">
      <dsp:nvSpPr>
        <dsp:cNvPr id="0" name=""/>
        <dsp:cNvSpPr/>
      </dsp:nvSpPr>
      <dsp:spPr>
        <a:xfrm>
          <a:off x="7043048" y="2634790"/>
          <a:ext cx="28541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Share their resources on your pages (</a:t>
          </a:r>
          <a:r>
            <a:rPr lang="en-US" sz="1500" kern="1200" err="1"/>
            <a:t>libguides</a:t>
          </a:r>
          <a:r>
            <a:rPr lang="en-US" sz="1500" kern="1200">
              <a:latin typeface="Corbel" panose="020B0503020204020204"/>
            </a:rPr>
            <a:t>, blog posts, etc</a:t>
          </a:r>
          <a:r>
            <a:rPr lang="en-US" sz="1500" kern="1200"/>
            <a:t>)</a:t>
          </a:r>
        </a:p>
      </dsp:txBody>
      <dsp:txXfrm>
        <a:off x="7043048" y="2634790"/>
        <a:ext cx="2854128"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A336F-30F9-4A71-A907-D49C91BAA45A}">
      <dsp:nvSpPr>
        <dsp:cNvPr id="0" name=""/>
        <dsp:cNvSpPr/>
      </dsp:nvSpPr>
      <dsp:spPr>
        <a:xfrm>
          <a:off x="351513" y="602478"/>
          <a:ext cx="1094783" cy="109478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D1A829-8CA3-467C-AF4C-9BFD5A553C90}">
      <dsp:nvSpPr>
        <dsp:cNvPr id="0" name=""/>
        <dsp:cNvSpPr/>
      </dsp:nvSpPr>
      <dsp:spPr>
        <a:xfrm>
          <a:off x="584827" y="835793"/>
          <a:ext cx="628154" cy="6281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E3732-7D7E-41A3-A4CF-886AE312A543}">
      <dsp:nvSpPr>
        <dsp:cNvPr id="0" name=""/>
        <dsp:cNvSpPr/>
      </dsp:nvSpPr>
      <dsp:spPr>
        <a:xfrm>
          <a:off x="1541" y="2038260"/>
          <a:ext cx="1794726" cy="171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latin typeface="Corbel" panose="020B0503020204020204"/>
            </a:rPr>
            <a:t>Services</a:t>
          </a:r>
          <a:r>
            <a:rPr lang="en-US" sz="1100" kern="1200"/>
            <a:t> can complement each other:  different hours, staff and expertise​</a:t>
          </a:r>
        </a:p>
      </dsp:txBody>
      <dsp:txXfrm>
        <a:off x="1541" y="2038260"/>
        <a:ext cx="1794726" cy="1710598"/>
      </dsp:txXfrm>
    </dsp:sp>
    <dsp:sp modelId="{A5B70281-9D95-4618-A0C2-B38727E95743}">
      <dsp:nvSpPr>
        <dsp:cNvPr id="0" name=""/>
        <dsp:cNvSpPr/>
      </dsp:nvSpPr>
      <dsp:spPr>
        <a:xfrm>
          <a:off x="2460317" y="602478"/>
          <a:ext cx="1094783" cy="109478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5CECE1-DA12-4CBF-918F-835B464A8860}">
      <dsp:nvSpPr>
        <dsp:cNvPr id="0" name=""/>
        <dsp:cNvSpPr/>
      </dsp:nvSpPr>
      <dsp:spPr>
        <a:xfrm>
          <a:off x="2693631" y="835793"/>
          <a:ext cx="628154" cy="6281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BB77A-26D3-4269-9959-145172C6E229}">
      <dsp:nvSpPr>
        <dsp:cNvPr id="0" name=""/>
        <dsp:cNvSpPr/>
      </dsp:nvSpPr>
      <dsp:spPr>
        <a:xfrm>
          <a:off x="2110345" y="2038260"/>
          <a:ext cx="1794726" cy="171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Public libraries often have more open hours than workforce centers and other organizations, allowing patrons to visit later in the day and on weekends​</a:t>
          </a:r>
        </a:p>
      </dsp:txBody>
      <dsp:txXfrm>
        <a:off x="2110345" y="2038260"/>
        <a:ext cx="1794726" cy="1710598"/>
      </dsp:txXfrm>
    </dsp:sp>
    <dsp:sp modelId="{90D99960-9C88-4AB6-A3D1-EAE1244D7D15}">
      <dsp:nvSpPr>
        <dsp:cNvPr id="0" name=""/>
        <dsp:cNvSpPr/>
      </dsp:nvSpPr>
      <dsp:spPr>
        <a:xfrm>
          <a:off x="4569120" y="602478"/>
          <a:ext cx="1094783" cy="109478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B59BB-A8EA-46C1-95F9-0D0B30BCB192}">
      <dsp:nvSpPr>
        <dsp:cNvPr id="0" name=""/>
        <dsp:cNvSpPr/>
      </dsp:nvSpPr>
      <dsp:spPr>
        <a:xfrm>
          <a:off x="4802435" y="835793"/>
          <a:ext cx="628154" cy="6281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A0D03-9438-4B2F-AA08-D65344E4BD60}">
      <dsp:nvSpPr>
        <dsp:cNvPr id="0" name=""/>
        <dsp:cNvSpPr/>
      </dsp:nvSpPr>
      <dsp:spPr>
        <a:xfrm>
          <a:off x="4219149" y="2038260"/>
          <a:ext cx="1794726" cy="171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Workforce centers generally have more staff dedicated to business and career services, and can handle more patrons on a daily basis​</a:t>
          </a:r>
        </a:p>
      </dsp:txBody>
      <dsp:txXfrm>
        <a:off x="4219149" y="2038260"/>
        <a:ext cx="1794726" cy="1710598"/>
      </dsp:txXfrm>
    </dsp:sp>
    <dsp:sp modelId="{4FF3552E-8B18-4143-9E8B-8E5100C0B75B}">
      <dsp:nvSpPr>
        <dsp:cNvPr id="0" name=""/>
        <dsp:cNvSpPr/>
      </dsp:nvSpPr>
      <dsp:spPr>
        <a:xfrm>
          <a:off x="6677924" y="602478"/>
          <a:ext cx="1094783" cy="109478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75CFDF-E379-4376-A9D7-65A9FA3FCD21}">
      <dsp:nvSpPr>
        <dsp:cNvPr id="0" name=""/>
        <dsp:cNvSpPr/>
      </dsp:nvSpPr>
      <dsp:spPr>
        <a:xfrm>
          <a:off x="6911239" y="835793"/>
          <a:ext cx="628154" cy="6281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ADA07F-0952-48FA-9F0E-8E21E70B1FAD}">
      <dsp:nvSpPr>
        <dsp:cNvPr id="0" name=""/>
        <dsp:cNvSpPr/>
      </dsp:nvSpPr>
      <dsp:spPr>
        <a:xfrm>
          <a:off x="6327952" y="2038260"/>
          <a:ext cx="1794726" cy="171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Business and Entrepreneur Incubators will have people who have started their own businesses and have the specific expertise to advise patrons​</a:t>
          </a:r>
        </a:p>
      </dsp:txBody>
      <dsp:txXfrm>
        <a:off x="6327952" y="2038260"/>
        <a:ext cx="1794726" cy="1710598"/>
      </dsp:txXfrm>
    </dsp:sp>
    <dsp:sp modelId="{DE5D11CE-8E15-403B-BF3D-DC8A969C64D5}">
      <dsp:nvSpPr>
        <dsp:cNvPr id="0" name=""/>
        <dsp:cNvSpPr/>
      </dsp:nvSpPr>
      <dsp:spPr>
        <a:xfrm>
          <a:off x="8786728" y="602478"/>
          <a:ext cx="1094783" cy="1094783"/>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A5DC6-CFE2-474B-9181-A8B4185EA83B}">
      <dsp:nvSpPr>
        <dsp:cNvPr id="0" name=""/>
        <dsp:cNvSpPr/>
      </dsp:nvSpPr>
      <dsp:spPr>
        <a:xfrm>
          <a:off x="9020042" y="835793"/>
          <a:ext cx="628154" cy="6281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40240D-B842-4686-88B4-C0C4D4202C6F}">
      <dsp:nvSpPr>
        <dsp:cNvPr id="0" name=""/>
        <dsp:cNvSpPr/>
      </dsp:nvSpPr>
      <dsp:spPr>
        <a:xfrm>
          <a:off x="8436756" y="2038260"/>
          <a:ext cx="1794726" cy="171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latin typeface="Corbel" panose="020B0503020204020204"/>
            </a:rPr>
            <a:t>SBDC </a:t>
          </a:r>
          <a:r>
            <a:rPr lang="en-US" sz="1100" kern="1200"/>
            <a:t>​</a:t>
          </a:r>
          <a:r>
            <a:rPr lang="en-US" sz="1100" kern="1200">
              <a:latin typeface="Corbel" panose="020B0503020204020204"/>
            </a:rPr>
            <a:t>provides</a:t>
          </a:r>
          <a:r>
            <a:rPr lang="en-US" sz="1100" kern="1200"/>
            <a:t> counseling and training to small businesses including working with the SBA to develop and provide informational tools to support business start-ups and existing business expansion</a:t>
          </a:r>
        </a:p>
      </dsp:txBody>
      <dsp:txXfrm>
        <a:off x="8436756" y="2038260"/>
        <a:ext cx="1794726" cy="17105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66E302-901B-4EC5-8063-F4475DEAA8C8}" type="datetimeFigureOut">
              <a:rPr lang="en-US" smtClean="0"/>
              <a:t>4/23/2025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6B3765-1535-41FB-A927-AAD2D1E85382}" type="slidenum">
              <a:rPr lang="en-US" smtClean="0"/>
              <a:t>‹#›</a:t>
            </a:fld>
            <a:endParaRPr lang="en-US"/>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a:p>
        </p:txBody>
      </p:sp>
    </p:spTree>
    <p:extLst>
      <p:ext uri="{BB962C8B-B14F-4D97-AF65-F5344CB8AC3E}">
        <p14:creationId xmlns:p14="http://schemas.microsoft.com/office/powerpoint/2010/main" val="1284515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Christine</a:t>
            </a:r>
          </a:p>
        </p:txBody>
      </p:sp>
      <p:sp>
        <p:nvSpPr>
          <p:cNvPr id="4" name="Slide Number Placeholder 3"/>
          <p:cNvSpPr>
            <a:spLocks noGrp="1"/>
          </p:cNvSpPr>
          <p:nvPr>
            <p:ph type="sldNum" sz="quarter" idx="5"/>
          </p:nvPr>
        </p:nvSpPr>
        <p:spPr/>
        <p:txBody>
          <a:bodyPr/>
          <a:lstStyle/>
          <a:p>
            <a:fld id="{BF6B3765-1535-41FB-A927-AAD2D1E85382}" type="slidenum">
              <a:rPr lang="en-US" smtClean="0"/>
              <a:t>10</a:t>
            </a:fld>
            <a:endParaRPr lang="en-US"/>
          </a:p>
        </p:txBody>
      </p:sp>
    </p:spTree>
    <p:extLst>
      <p:ext uri="{BB962C8B-B14F-4D97-AF65-F5344CB8AC3E}">
        <p14:creationId xmlns:p14="http://schemas.microsoft.com/office/powerpoint/2010/main" val="402315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a:t>
            </a:r>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a:p>
        </p:txBody>
      </p:sp>
    </p:spTree>
    <p:extLst>
      <p:ext uri="{BB962C8B-B14F-4D97-AF65-F5344CB8AC3E}">
        <p14:creationId xmlns:p14="http://schemas.microsoft.com/office/powerpoint/2010/main" val="266482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 it’s always good to be able to check things off your list and celebrate when you’ve reached a goal, or parts of a goal. </a:t>
            </a:r>
          </a:p>
        </p:txBody>
      </p:sp>
      <p:sp>
        <p:nvSpPr>
          <p:cNvPr id="4" name="Slide Number Placeholder 3"/>
          <p:cNvSpPr>
            <a:spLocks noGrp="1"/>
          </p:cNvSpPr>
          <p:nvPr>
            <p:ph type="sldNum" sz="quarter" idx="5"/>
          </p:nvPr>
        </p:nvSpPr>
        <p:spPr/>
        <p:txBody>
          <a:bodyPr/>
          <a:lstStyle/>
          <a:p>
            <a:fld id="{BF6B3765-1535-41FB-A927-AAD2D1E85382}" type="slidenum">
              <a:rPr lang="en-US" smtClean="0"/>
              <a:t>12</a:t>
            </a:fld>
            <a:endParaRPr lang="en-US"/>
          </a:p>
        </p:txBody>
      </p:sp>
    </p:spTree>
    <p:extLst>
      <p:ext uri="{BB962C8B-B14F-4D97-AF65-F5344CB8AC3E}">
        <p14:creationId xmlns:p14="http://schemas.microsoft.com/office/powerpoint/2010/main" val="242958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You can start using your worksheet if you would like.  identify some long and short term goals.  What is a logical and doable starting point:  what can you build now?  Start thinking about your strategic plan.  What are your immediate goals, and what can wait? 10 minutes- share out</a:t>
            </a:r>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a:p>
        </p:txBody>
      </p:sp>
    </p:spTree>
    <p:extLst>
      <p:ext uri="{BB962C8B-B14F-4D97-AF65-F5344CB8AC3E}">
        <p14:creationId xmlns:p14="http://schemas.microsoft.com/office/powerpoint/2010/main" val="19834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a:t>
            </a:r>
          </a:p>
        </p:txBody>
      </p:sp>
      <p:sp>
        <p:nvSpPr>
          <p:cNvPr id="4" name="Slide Number Placeholder 3"/>
          <p:cNvSpPr>
            <a:spLocks noGrp="1"/>
          </p:cNvSpPr>
          <p:nvPr>
            <p:ph type="sldNum" sz="quarter" idx="5"/>
          </p:nvPr>
        </p:nvSpPr>
        <p:spPr/>
        <p:txBody>
          <a:bodyPr/>
          <a:lstStyle/>
          <a:p>
            <a:fld id="{BF6B3765-1535-41FB-A927-AAD2D1E85382}" type="slidenum">
              <a:rPr lang="en-US" smtClean="0"/>
              <a:t>14</a:t>
            </a:fld>
            <a:endParaRPr lang="en-US"/>
          </a:p>
        </p:txBody>
      </p:sp>
    </p:spTree>
    <p:extLst>
      <p:ext uri="{BB962C8B-B14F-4D97-AF65-F5344CB8AC3E}">
        <p14:creationId xmlns:p14="http://schemas.microsoft.com/office/powerpoint/2010/main" val="263135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Sandy- 5 minutes for activity</a:t>
            </a: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15</a:t>
            </a:fld>
            <a:endParaRPr lang="en-US"/>
          </a:p>
        </p:txBody>
      </p:sp>
    </p:spTree>
    <p:extLst>
      <p:ext uri="{BB962C8B-B14F-4D97-AF65-F5344CB8AC3E}">
        <p14:creationId xmlns:p14="http://schemas.microsoft.com/office/powerpoint/2010/main" val="182676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a:t>
            </a:r>
          </a:p>
        </p:txBody>
      </p:sp>
      <p:sp>
        <p:nvSpPr>
          <p:cNvPr id="4" name="Slide Number Placeholder 3"/>
          <p:cNvSpPr>
            <a:spLocks noGrp="1"/>
          </p:cNvSpPr>
          <p:nvPr>
            <p:ph type="sldNum" sz="quarter" idx="5"/>
          </p:nvPr>
        </p:nvSpPr>
        <p:spPr/>
        <p:txBody>
          <a:bodyPr/>
          <a:lstStyle/>
          <a:p>
            <a:fld id="{BF6B3765-1535-41FB-A927-AAD2D1E85382}" type="slidenum">
              <a:rPr lang="en-US" smtClean="0"/>
              <a:t>16</a:t>
            </a:fld>
            <a:endParaRPr lang="en-US"/>
          </a:p>
        </p:txBody>
      </p:sp>
    </p:spTree>
    <p:extLst>
      <p:ext uri="{BB962C8B-B14F-4D97-AF65-F5344CB8AC3E}">
        <p14:creationId xmlns:p14="http://schemas.microsoft.com/office/powerpoint/2010/main" val="1520996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a:t>
            </a:r>
          </a:p>
        </p:txBody>
      </p:sp>
      <p:sp>
        <p:nvSpPr>
          <p:cNvPr id="4" name="Slide Number Placeholder 3"/>
          <p:cNvSpPr>
            <a:spLocks noGrp="1"/>
          </p:cNvSpPr>
          <p:nvPr>
            <p:ph type="sldNum" sz="quarter" idx="5"/>
          </p:nvPr>
        </p:nvSpPr>
        <p:spPr/>
        <p:txBody>
          <a:bodyPr/>
          <a:lstStyle/>
          <a:p>
            <a:fld id="{BF6B3765-1535-41FB-A927-AAD2D1E85382}" type="slidenum">
              <a:rPr lang="en-US" smtClean="0"/>
              <a:t>17</a:t>
            </a:fld>
            <a:endParaRPr lang="en-US"/>
          </a:p>
        </p:txBody>
      </p:sp>
    </p:spTree>
    <p:extLst>
      <p:ext uri="{BB962C8B-B14F-4D97-AF65-F5344CB8AC3E}">
        <p14:creationId xmlns:p14="http://schemas.microsoft.com/office/powerpoint/2010/main" val="3281693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a:t>
            </a:r>
          </a:p>
        </p:txBody>
      </p:sp>
      <p:sp>
        <p:nvSpPr>
          <p:cNvPr id="4" name="Slide Number Placeholder 3"/>
          <p:cNvSpPr>
            <a:spLocks noGrp="1"/>
          </p:cNvSpPr>
          <p:nvPr>
            <p:ph type="sldNum" sz="quarter" idx="5"/>
          </p:nvPr>
        </p:nvSpPr>
        <p:spPr/>
        <p:txBody>
          <a:bodyPr/>
          <a:lstStyle/>
          <a:p>
            <a:fld id="{BF6B3765-1535-41FB-A927-AAD2D1E85382}" type="slidenum">
              <a:rPr lang="en-US" smtClean="0"/>
              <a:t>18</a:t>
            </a:fld>
            <a:endParaRPr lang="en-US"/>
          </a:p>
        </p:txBody>
      </p:sp>
    </p:spTree>
    <p:extLst>
      <p:ext uri="{BB962C8B-B14F-4D97-AF65-F5344CB8AC3E}">
        <p14:creationId xmlns:p14="http://schemas.microsoft.com/office/powerpoint/2010/main" val="3612276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and Sandy</a:t>
            </a:r>
          </a:p>
        </p:txBody>
      </p:sp>
      <p:sp>
        <p:nvSpPr>
          <p:cNvPr id="4" name="Slide Number Placeholder 3"/>
          <p:cNvSpPr>
            <a:spLocks noGrp="1"/>
          </p:cNvSpPr>
          <p:nvPr>
            <p:ph type="sldNum" sz="quarter" idx="5"/>
          </p:nvPr>
        </p:nvSpPr>
        <p:spPr/>
        <p:txBody>
          <a:bodyPr/>
          <a:lstStyle/>
          <a:p>
            <a:fld id="{BF6B3765-1535-41FB-A927-AAD2D1E85382}" type="slidenum">
              <a:rPr lang="en-US" smtClean="0"/>
              <a:t>19</a:t>
            </a:fld>
            <a:endParaRPr lang="en-US"/>
          </a:p>
        </p:txBody>
      </p:sp>
    </p:spTree>
    <p:extLst>
      <p:ext uri="{BB962C8B-B14F-4D97-AF65-F5344CB8AC3E}">
        <p14:creationId xmlns:p14="http://schemas.microsoft.com/office/powerpoint/2010/main" val="193506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and Sandy introduce themselves</a:t>
            </a:r>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a:p>
        </p:txBody>
      </p:sp>
    </p:spTree>
    <p:extLst>
      <p:ext uri="{BB962C8B-B14F-4D97-AF65-F5344CB8AC3E}">
        <p14:creationId xmlns:p14="http://schemas.microsoft.com/office/powerpoint/2010/main" val="337503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and Sandy</a:t>
            </a:r>
          </a:p>
        </p:txBody>
      </p:sp>
      <p:sp>
        <p:nvSpPr>
          <p:cNvPr id="4" name="Slide Number Placeholder 3"/>
          <p:cNvSpPr>
            <a:spLocks noGrp="1"/>
          </p:cNvSpPr>
          <p:nvPr>
            <p:ph type="sldNum" sz="quarter" idx="5"/>
          </p:nvPr>
        </p:nvSpPr>
        <p:spPr/>
        <p:txBody>
          <a:bodyPr/>
          <a:lstStyle/>
          <a:p>
            <a:fld id="{BF6B3765-1535-41FB-A927-AAD2D1E85382}" type="slidenum">
              <a:rPr lang="en-US" smtClean="0"/>
              <a:t>20</a:t>
            </a:fld>
            <a:endParaRPr lang="en-US"/>
          </a:p>
        </p:txBody>
      </p:sp>
    </p:spTree>
    <p:extLst>
      <p:ext uri="{BB962C8B-B14F-4D97-AF65-F5344CB8AC3E}">
        <p14:creationId xmlns:p14="http://schemas.microsoft.com/office/powerpoint/2010/main" val="6549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introduces the topic</a:t>
            </a:r>
          </a:p>
          <a:p>
            <a:r>
              <a:rPr lang="en-US">
                <a:cs typeface="Calibri"/>
              </a:rPr>
              <a:t>1.  libraries are useful in forming partnerships and in collaborating with other organizations that provide similar or complementary services.</a:t>
            </a:r>
          </a:p>
          <a:p>
            <a:r>
              <a:rPr lang="en-US">
                <a:cs typeface="Calibri"/>
              </a:rPr>
              <a:t>2.  Business and career services are available from many different sources, many of which we will be referencing today.</a:t>
            </a:r>
          </a:p>
          <a:p>
            <a:r>
              <a:rPr lang="en-US">
                <a:cs typeface="Calibri"/>
              </a:rPr>
              <a:t>3.  First, we have to know what our own goals and strategy are.  What do we want to accomplish within our community?  How can we work with other organizations to achieve these goals?</a:t>
            </a:r>
          </a:p>
          <a:p>
            <a:r>
              <a:rPr lang="en-US">
                <a:cs typeface="Calibri"/>
              </a:rPr>
              <a:t>4.  What we will be talking about:</a:t>
            </a:r>
          </a:p>
          <a:p>
            <a:pPr marL="174708" indent="-174708">
              <a:buFont typeface="Arial"/>
              <a:buChar char="•"/>
            </a:pPr>
            <a:r>
              <a:rPr lang="en-US">
                <a:cs typeface="Calibri"/>
              </a:rPr>
              <a:t>Strategic plans</a:t>
            </a:r>
          </a:p>
          <a:p>
            <a:pPr marL="174708" indent="-174708">
              <a:buFont typeface="Arial"/>
              <a:buChar char="•"/>
            </a:pPr>
            <a:r>
              <a:rPr lang="en-US">
                <a:cs typeface="Calibri"/>
              </a:rPr>
              <a:t>Creating goals</a:t>
            </a:r>
          </a:p>
          <a:p>
            <a:pPr marL="174708" indent="-174708">
              <a:buFont typeface="Arial"/>
              <a:buChar char="•"/>
            </a:pPr>
            <a:r>
              <a:rPr lang="en-US">
                <a:cs typeface="Calibri"/>
              </a:rPr>
              <a:t>Working with local organizations</a:t>
            </a:r>
          </a:p>
          <a:p>
            <a:pPr marL="174708" indent="-174708">
              <a:buFont typeface="Arial"/>
              <a:buChar char="•"/>
            </a:pPr>
            <a:r>
              <a:rPr lang="en-US">
                <a:cs typeface="Calibri"/>
              </a:rPr>
              <a:t>Identifying community partners</a:t>
            </a:r>
          </a:p>
          <a:p>
            <a:pPr marL="174708" indent="-174708">
              <a:buFont typeface="Arial"/>
              <a:buChar char="•"/>
            </a:pPr>
            <a:r>
              <a:rPr lang="en-US">
                <a:cs typeface="Calibri"/>
              </a:rPr>
              <a:t>Collaboration without creating competition</a:t>
            </a:r>
          </a:p>
          <a:p>
            <a:pPr marL="174708" indent="-174708">
              <a:buFont typeface="Arial"/>
              <a:buChar char="•"/>
            </a:pPr>
            <a:r>
              <a:rPr lang="en-US">
                <a:cs typeface="Calibri"/>
              </a:rPr>
              <a:t>Time for questions</a:t>
            </a:r>
          </a:p>
          <a:p>
            <a:pPr marL="174708" indent="-174708">
              <a:buFont typeface="Arial"/>
              <a:buChar char="•"/>
            </a:pPr>
            <a:endParaRPr lang="en-US">
              <a:cs typeface="Calibri"/>
            </a:endParaRPr>
          </a:p>
          <a:p>
            <a:pPr lvl="1" indent="-174708">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a:p>
        </p:txBody>
      </p:sp>
    </p:spTree>
    <p:extLst>
      <p:ext uri="{BB962C8B-B14F-4D97-AF65-F5344CB8AC3E}">
        <p14:creationId xmlns:p14="http://schemas.microsoft.com/office/powerpoint/2010/main" val="49549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Sandy introduces Strategic Plans: Why do a strategic plan? It is a lot of work! It is a good way to chart your course, see where to go and where you have been.</a:t>
            </a:r>
          </a:p>
          <a:p>
            <a:r>
              <a:rPr lang="en-US" dirty="0">
                <a:cs typeface="Calibri"/>
              </a:rPr>
              <a:t>Many jobs don’t require you to do this, but it a good practice to write down goals and the steps needed to fulfill that goal. The steps help you to break down a big goal into manageable bites.</a:t>
            </a:r>
          </a:p>
          <a:p>
            <a:r>
              <a:rPr lang="en-US" dirty="0">
                <a:cs typeface="Calibri"/>
              </a:rPr>
              <a:t>There are many different types of plan templates out there, so pick one you are comfortable with. It’s good to align your plan with your organizations mission and vision. The plan is fluid – review and assess where you are, where you were and if you need to make tweaks to it. Some organizations may use something like this for review purposes, so you may get feedback from a supervisor or manager, if not, have a coworker take a look at it. They will see things you don’t and can offer suggestions on how to get to where you want to go. </a:t>
            </a:r>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a:p>
        </p:txBody>
      </p:sp>
    </p:spTree>
    <p:extLst>
      <p:ext uri="{BB962C8B-B14F-4D97-AF65-F5344CB8AC3E}">
        <p14:creationId xmlns:p14="http://schemas.microsoft.com/office/powerpoint/2010/main" val="198243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PPLD changed its vision and mission earlier this year. The plan that I’m going to show reflects some of the old mission and values, however, the goals are broad enough to still be relevant even with the change.</a:t>
            </a:r>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a:p>
        </p:txBody>
      </p:sp>
    </p:spTree>
    <p:extLst>
      <p:ext uri="{BB962C8B-B14F-4D97-AF65-F5344CB8AC3E}">
        <p14:creationId xmlns:p14="http://schemas.microsoft.com/office/powerpoint/2010/main" val="261456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I found a peer mentor through an ALA business group. She looked at my plan and offered up the suggestions in green, so you can see here where it’s useful to get another opinion. When I started this position, there hadn’t been much change for several years. I was able to basically start something new and this was the first step I took to trying to create something different. I saw where we were lacking in services and thought of ways to fill that gap.</a:t>
            </a:r>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a:p>
        </p:txBody>
      </p:sp>
    </p:spTree>
    <p:extLst>
      <p:ext uri="{BB962C8B-B14F-4D97-AF65-F5344CB8AC3E}">
        <p14:creationId xmlns:p14="http://schemas.microsoft.com/office/powerpoint/2010/main" val="150845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The goals I had connected to the previous plan, but based on those goals, I was able to use those to guide me in creating goals and come up with something I could work with. For me, it was important to think about the outcomes and benefits so I could talk about impact if I was asked. What success looks like was important to know if I hit that goal.</a:t>
            </a:r>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a:p>
        </p:txBody>
      </p:sp>
    </p:spTree>
    <p:extLst>
      <p:ext uri="{BB962C8B-B14F-4D97-AF65-F5344CB8AC3E}">
        <p14:creationId xmlns:p14="http://schemas.microsoft.com/office/powerpoint/2010/main" val="324519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Sandy – Here is a good example of how things can change and I can look at this and make changes to the plan. </a:t>
            </a:r>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a:p>
        </p:txBody>
      </p:sp>
    </p:spTree>
    <p:extLst>
      <p:ext uri="{BB962C8B-B14F-4D97-AF65-F5344CB8AC3E}">
        <p14:creationId xmlns:p14="http://schemas.microsoft.com/office/powerpoint/2010/main" val="409125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Christine- my five year plan reflects ALD's current vision and mission.  I am creating my yearly plan to center around each year's District Strategic Plan Objectives</a:t>
            </a:r>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a:p>
        </p:txBody>
      </p:sp>
    </p:spTree>
    <p:extLst>
      <p:ext uri="{BB962C8B-B14F-4D97-AF65-F5344CB8AC3E}">
        <p14:creationId xmlns:p14="http://schemas.microsoft.com/office/powerpoint/2010/main" val="1118179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4/23/2025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mailto:Cdyar@ald.lib.co.us" TargetMode="External"/><Relationship Id="rId5" Type="http://schemas.openxmlformats.org/officeDocument/2006/relationships/hyperlink" Target="mailto:Shancock@ppld.org"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105748" y="4527976"/>
            <a:ext cx="9144000" cy="1641490"/>
          </a:xfrm>
        </p:spPr>
        <p:txBody>
          <a:bodyPr>
            <a:normAutofit/>
          </a:bodyPr>
          <a:lstStyle/>
          <a:p>
            <a:pPr algn="l"/>
            <a:r>
              <a:rPr lang="en-US" dirty="0"/>
              <a:t>Navigating the Waters</a:t>
            </a: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414774" y="3353181"/>
            <a:ext cx="11075503" cy="754025"/>
          </a:xfrm>
        </p:spPr>
        <p:txBody>
          <a:bodyPr>
            <a:normAutofit fontScale="92500"/>
          </a:bodyPr>
          <a:lstStyle/>
          <a:p>
            <a:pPr algn="l"/>
            <a:r>
              <a:rPr lang="en-US"/>
              <a:t>The Confluence of Business and Career Services and the Community </a:t>
            </a:r>
          </a:p>
        </p:txBody>
      </p:sp>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0" y="1"/>
            <a:ext cx="12191980" cy="6858000"/>
          </a:xfrm>
          <a:prstGeom prst="rect">
            <a:avLst/>
          </a:prstGeom>
        </p:spPr>
      </p:pic>
    </p:spTree>
    <p:extLst>
      <p:ext uri="{BB962C8B-B14F-4D97-AF65-F5344CB8AC3E}">
        <p14:creationId xmlns:p14="http://schemas.microsoft.com/office/powerpoint/2010/main" val="35497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7E7E-A957-439A-9262-A5DA524E93B1}"/>
              </a:ext>
            </a:extLst>
          </p:cNvPr>
          <p:cNvSpPr txBox="1">
            <a:spLocks noGrp="1"/>
          </p:cNvSpPr>
          <p:nvPr>
            <p:ph type="title" idx="4294967295"/>
          </p:nvPr>
        </p:nvSpPr>
        <p:spPr>
          <a:xfrm>
            <a:off x="415120" y="165554"/>
            <a:ext cx="1023482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lt"/>
                <a:cs typeface="+mn-lt"/>
              </a:rPr>
              <a:t>Arapahoe Library District Career Services- 5 Year </a:t>
            </a:r>
            <a:r>
              <a:rPr kumimoji="0" lang="en-US" sz="1800" b="0" i="0" u="none" strike="noStrike" kern="1200" cap="none" spc="0" normalizeH="0" baseline="0" noProof="0">
                <a:ln>
                  <a:noFill/>
                </a:ln>
                <a:solidFill>
                  <a:schemeClr val="tx1"/>
                </a:solidFill>
                <a:effectLst/>
                <a:uLnTx/>
                <a:uFillTx/>
                <a:latin typeface="+mn-lt"/>
                <a:ea typeface="+mn-lt"/>
                <a:cs typeface="+mn-lt"/>
              </a:rPr>
              <a:t>Plan Continued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74AF2305-F23C-F1E7-2BA5-32F717EB742F}"/>
              </a:ext>
            </a:extLst>
          </p:cNvPr>
          <p:cNvSpPr txBox="1"/>
          <p:nvPr/>
        </p:nvSpPr>
        <p:spPr>
          <a:xfrm>
            <a:off x="232013" y="721057"/>
            <a:ext cx="11875825"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a:cs typeface="Arial"/>
              </a:rPr>
              <a:t>Year 1- 2022 continued:</a:t>
            </a:r>
          </a:p>
          <a:p>
            <a:pPr marL="742950" lvl="1" indent="-285750">
              <a:buFont typeface="Arial,Sans-Serif"/>
              <a:buChar char="•"/>
            </a:pPr>
            <a:r>
              <a:rPr lang="en-US" b="1">
                <a:ea typeface="+mn-lt"/>
                <a:cs typeface="+mn-lt"/>
              </a:rPr>
              <a:t>Collaborate with ALD staff</a:t>
            </a:r>
            <a:endParaRPr lang="en-US">
              <a:ea typeface="+mn-lt"/>
              <a:cs typeface="+mn-lt"/>
            </a:endParaRPr>
          </a:p>
          <a:p>
            <a:pPr marL="1200150" lvl="2" indent="-285750">
              <a:buFont typeface="Arial,Sans-Serif"/>
              <a:buChar char="•"/>
            </a:pPr>
            <a:r>
              <a:rPr lang="en-US" sz="1400">
                <a:ea typeface="+mn-lt"/>
                <a:cs typeface="+mn-lt"/>
              </a:rPr>
              <a:t>Christine collaborated with the Business Services Librarian and Language Services Librarians as well as outside organizations to present an Education and Career Fair geared towards our local immigrant population.</a:t>
            </a:r>
          </a:p>
          <a:p>
            <a:pPr marL="1200150" lvl="2" indent="-285750">
              <a:buFont typeface="Arial,Sans-Serif"/>
              <a:buChar char="•"/>
            </a:pPr>
            <a:r>
              <a:rPr lang="en-US" sz="1400">
                <a:ea typeface="+mn-lt"/>
                <a:cs typeface="+mn-lt"/>
              </a:rPr>
              <a:t>Christine will be collaborating with Teen Services staff to provide more robust volunteer opportunities within ALD for teens.</a:t>
            </a:r>
          </a:p>
          <a:p>
            <a:pPr marL="1200150" lvl="2" indent="-285750">
              <a:buFont typeface="Arial,Sans-Serif"/>
              <a:buChar char="•"/>
            </a:pPr>
            <a:r>
              <a:rPr lang="en-US" sz="1400">
                <a:ea typeface="+mn-lt"/>
                <a:cs typeface="+mn-lt"/>
              </a:rPr>
              <a:t>Christine provides yearly training for ALD staff on Career Services resources and meets with staff on a regular basis to answer questions.</a:t>
            </a:r>
          </a:p>
          <a:p>
            <a:pPr marL="1200150" lvl="2" indent="-285750">
              <a:buFont typeface="Arial,Sans-Serif"/>
              <a:buChar char="•"/>
            </a:pPr>
            <a:r>
              <a:rPr lang="en-US" sz="1400">
                <a:ea typeface="+mn-lt"/>
                <a:cs typeface="+mn-lt"/>
              </a:rPr>
              <a:t>Christine collaborates with Collection Management staff to ensure a robust collection of career development materials.</a:t>
            </a:r>
          </a:p>
          <a:p>
            <a:pPr>
              <a:buChar char="•"/>
            </a:pPr>
            <a:r>
              <a:rPr lang="en-US" b="1">
                <a:cs typeface="Arial"/>
              </a:rPr>
              <a:t>Year 2- 2023- ALD Strategic Plan Objectives- TBD​</a:t>
            </a:r>
            <a:endParaRPr lang="en-US"/>
          </a:p>
          <a:p>
            <a:pPr lvl="1">
              <a:buChar char="•"/>
            </a:pPr>
            <a:r>
              <a:rPr lang="en-US" b="1">
                <a:cs typeface="Arial"/>
              </a:rPr>
              <a:t>Add to ongoing outreach plan, while maintaining prior outreach​</a:t>
            </a:r>
          </a:p>
          <a:p>
            <a:pPr lvl="2">
              <a:buChar char="•"/>
            </a:pPr>
            <a:r>
              <a:rPr lang="en-US" sz="1400">
                <a:cs typeface="Arial"/>
              </a:rPr>
              <a:t>Military Veterans​</a:t>
            </a:r>
          </a:p>
          <a:p>
            <a:pPr lvl="2">
              <a:buChar char="•"/>
            </a:pPr>
            <a:r>
              <a:rPr lang="en-US" sz="1400">
                <a:cs typeface="Arial"/>
              </a:rPr>
              <a:t>Patrons with IDD​</a:t>
            </a:r>
          </a:p>
          <a:p>
            <a:pPr lvl="2">
              <a:buChar char="•"/>
            </a:pPr>
            <a:r>
              <a:rPr lang="en-US" sz="1400">
                <a:cs typeface="Arial"/>
              </a:rPr>
              <a:t>Immigrant population</a:t>
            </a:r>
          </a:p>
          <a:p>
            <a:pPr lvl="1">
              <a:buChar char="•"/>
            </a:pPr>
            <a:r>
              <a:rPr lang="en-US" b="1">
                <a:cs typeface="Arial"/>
              </a:rPr>
              <a:t>Evaluate core classes and adjust based on attendance and feedback​</a:t>
            </a:r>
          </a:p>
          <a:p>
            <a:pPr lvl="1">
              <a:buChar char="•"/>
            </a:pPr>
            <a:r>
              <a:rPr lang="en-US" b="1">
                <a:cs typeface="Arial"/>
              </a:rPr>
              <a:t>Connect with patrons via 1:1 sessions​</a:t>
            </a:r>
          </a:p>
          <a:p>
            <a:pPr lvl="1">
              <a:buChar char="•"/>
            </a:pPr>
            <a:r>
              <a:rPr lang="en-US" b="1">
                <a:cs typeface="Arial"/>
              </a:rPr>
              <a:t>Career Services Librarian to attend National Career Development Association Conference​</a:t>
            </a:r>
          </a:p>
          <a:p>
            <a:pPr lvl="1">
              <a:buChar char="•"/>
            </a:pPr>
            <a:r>
              <a:rPr lang="en-US" b="1">
                <a:cs typeface="Arial"/>
              </a:rPr>
              <a:t>Career Services Librarian to obtain  Career Service Provider Certification​</a:t>
            </a:r>
            <a:endParaRPr lang="en-US">
              <a:cs typeface="Arial"/>
            </a:endParaRPr>
          </a:p>
          <a:p>
            <a:pPr lvl="1">
              <a:buChar char="•"/>
            </a:pPr>
            <a:r>
              <a:rPr lang="en-US" b="1">
                <a:ea typeface="+mn-lt"/>
                <a:cs typeface="+mn-lt"/>
              </a:rPr>
              <a:t>Collaborate with ALD staff</a:t>
            </a:r>
            <a:endParaRPr lang="en-US">
              <a:ea typeface="+mn-lt"/>
              <a:cs typeface="+mn-lt"/>
            </a:endParaRPr>
          </a:p>
          <a:p>
            <a:pPr marL="1200150" lvl="2" indent="-285750">
              <a:buFont typeface="Arial,Sans-Serif"/>
              <a:buChar char="•"/>
            </a:pPr>
            <a:r>
              <a:rPr lang="en-US" sz="1400">
                <a:ea typeface="+mn-lt"/>
                <a:cs typeface="+mn-lt"/>
              </a:rPr>
              <a:t>Christine will collaborate with the Business Services Librarian and Language Services Librarians as well as outside organizations to present an Education and Career Fair geared towards our local immigrant population.</a:t>
            </a:r>
          </a:p>
          <a:p>
            <a:pPr marL="1200150" lvl="2" indent="-285750">
              <a:buFont typeface="Arial,Sans-Serif"/>
              <a:buChar char="•"/>
            </a:pPr>
            <a:r>
              <a:rPr lang="en-US" sz="1400">
                <a:ea typeface="+mn-lt"/>
                <a:cs typeface="+mn-lt"/>
              </a:rPr>
              <a:t>Christine will collaborate with Teen Services staff to provide more robust volunteer opportunities within ALD for teens.</a:t>
            </a:r>
          </a:p>
          <a:p>
            <a:pPr marL="1200150" lvl="2" indent="-285750">
              <a:buFont typeface="Arial,Sans-Serif"/>
              <a:buChar char="•"/>
            </a:pPr>
            <a:r>
              <a:rPr lang="en-US" sz="1400">
                <a:ea typeface="+mn-lt"/>
                <a:cs typeface="+mn-lt"/>
              </a:rPr>
              <a:t>Christine provides yearly training for ALD staff on Career Services resources and meets with staff on a regular basis to answer questions.</a:t>
            </a:r>
          </a:p>
          <a:p>
            <a:pPr marL="1200150" lvl="2" indent="-285750">
              <a:buFont typeface="Arial,Sans-Serif"/>
              <a:buChar char="•"/>
            </a:pPr>
            <a:r>
              <a:rPr lang="en-US" sz="1400">
                <a:ea typeface="+mn-lt"/>
                <a:cs typeface="+mn-lt"/>
              </a:rPr>
              <a:t>Christine collaborates with Collection Management staff to ensure a robust collection of career development materials.</a:t>
            </a:r>
          </a:p>
          <a:p>
            <a:pPr lvl="1">
              <a:buFontTx/>
              <a:buChar char="•"/>
            </a:pPr>
            <a:endParaRPr lang="en-US">
              <a:ea typeface="+mn-lt"/>
              <a:cs typeface="Arial"/>
            </a:endParaRPr>
          </a:p>
          <a:p>
            <a:pPr lvl="1">
              <a:buFont typeface="Arial"/>
              <a:buChar char="•"/>
            </a:pPr>
            <a:endParaRPr lang="en-US">
              <a:ea typeface="+mn-lt"/>
              <a:cs typeface="+mn-lt"/>
            </a:endParaRPr>
          </a:p>
        </p:txBody>
      </p:sp>
    </p:spTree>
    <p:extLst>
      <p:ext uri="{BB962C8B-B14F-4D97-AF65-F5344CB8AC3E}">
        <p14:creationId xmlns:p14="http://schemas.microsoft.com/office/powerpoint/2010/main" val="71188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7E7E-A957-439A-9262-A5DA524E93B1}"/>
              </a:ext>
            </a:extLst>
          </p:cNvPr>
          <p:cNvSpPr txBox="1">
            <a:spLocks noGrp="1"/>
          </p:cNvSpPr>
          <p:nvPr>
            <p:ph type="title" idx="4294967295"/>
          </p:nvPr>
        </p:nvSpPr>
        <p:spPr>
          <a:xfrm>
            <a:off x="1233986" y="494732"/>
            <a:ext cx="1023482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lt"/>
                <a:cs typeface="+mn-lt"/>
              </a:rPr>
              <a:t>Arapahoe Library District Career Services- 5 Year Plan </a:t>
            </a:r>
            <a:r>
              <a:rPr lang="en-US" sz="1800">
                <a:solidFill>
                  <a:schemeClr val="tx1"/>
                </a:solidFill>
                <a:latin typeface="+mn-lt"/>
                <a:ea typeface="+mn-lt"/>
                <a:cs typeface="+mn-lt"/>
              </a:rPr>
              <a:t>Continued</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316F50B4-CEB6-AA0D-0EE0-9A7B810FA7BA}"/>
              </a:ext>
            </a:extLst>
          </p:cNvPr>
          <p:cNvSpPr txBox="1"/>
          <p:nvPr/>
        </p:nvSpPr>
        <p:spPr>
          <a:xfrm>
            <a:off x="345744" y="937147"/>
            <a:ext cx="1162561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a:cs typeface="Arial"/>
              </a:rPr>
              <a:t>Year 3- 2024​- ALD Strategic Plan Objectives- TBD​</a:t>
            </a:r>
          </a:p>
          <a:p>
            <a:pPr lvl="1">
              <a:buChar char="•"/>
            </a:pPr>
            <a:r>
              <a:rPr lang="en-US">
                <a:cs typeface="Arial"/>
              </a:rPr>
              <a:t>Maintain ongoing outreach​</a:t>
            </a:r>
          </a:p>
          <a:p>
            <a:pPr lvl="1">
              <a:buChar char="•"/>
            </a:pPr>
            <a:r>
              <a:rPr lang="en-US">
                <a:cs typeface="Arial"/>
              </a:rPr>
              <a:t>Evaluate core classes and adjust based on attendance and feedback​</a:t>
            </a:r>
          </a:p>
          <a:p>
            <a:pPr lvl="1">
              <a:buChar char="•"/>
            </a:pPr>
            <a:r>
              <a:rPr lang="en-US">
                <a:cs typeface="Arial"/>
              </a:rPr>
              <a:t>Connect with patrons via 1:1 sessions​</a:t>
            </a:r>
          </a:p>
          <a:p>
            <a:pPr lvl="1">
              <a:buChar char="•"/>
            </a:pPr>
            <a:r>
              <a:rPr lang="en-US">
                <a:cs typeface="Arial"/>
              </a:rPr>
              <a:t>Career Services Librarian to present at National Career Development Association Conference​</a:t>
            </a:r>
          </a:p>
          <a:p>
            <a:pPr lvl="1"/>
            <a:endParaRPr lang="en-US">
              <a:cs typeface="Arial"/>
            </a:endParaRPr>
          </a:p>
          <a:p>
            <a:pPr>
              <a:buChar char="•"/>
            </a:pPr>
            <a:r>
              <a:rPr lang="en-US" b="1">
                <a:cs typeface="Arial"/>
              </a:rPr>
              <a:t>Year 4- 2025​- ALD Strategic Plan Objectives- TBD​</a:t>
            </a:r>
          </a:p>
          <a:p>
            <a:pPr lvl="1">
              <a:buChar char="•"/>
            </a:pPr>
            <a:r>
              <a:rPr lang="en-US">
                <a:cs typeface="Arial"/>
              </a:rPr>
              <a:t>Evaluate core services to patrons- </a:t>
            </a:r>
            <a:r>
              <a:rPr lang="en-US">
                <a:solidFill>
                  <a:srgbClr val="00B050"/>
                </a:solidFill>
                <a:cs typeface="Arial"/>
              </a:rPr>
              <a:t>Is Career Services providing what patrons need?</a:t>
            </a:r>
          </a:p>
          <a:p>
            <a:pPr lvl="1">
              <a:buChar char="•"/>
            </a:pPr>
            <a:r>
              <a:rPr lang="en-US">
                <a:solidFill>
                  <a:srgbClr val="00B050"/>
                </a:solidFill>
                <a:cs typeface="Arial"/>
              </a:rPr>
              <a:t>Start evaluation as to whether Career Services can encompass an education aspect.</a:t>
            </a:r>
          </a:p>
          <a:p>
            <a:pPr lvl="1">
              <a:buChar char="•"/>
            </a:pPr>
            <a:endParaRPr lang="en-US">
              <a:solidFill>
                <a:srgbClr val="00B050"/>
              </a:solidFill>
              <a:cs typeface="Arial"/>
            </a:endParaRPr>
          </a:p>
          <a:p>
            <a:pPr>
              <a:buChar char="•"/>
            </a:pPr>
            <a:r>
              <a:rPr lang="en-US" b="1">
                <a:cs typeface="Arial"/>
              </a:rPr>
              <a:t>Year 5- 2026​- ALD Strategic Plan Objectives- TBD​</a:t>
            </a:r>
          </a:p>
          <a:p>
            <a:pPr lvl="1">
              <a:buChar char="•"/>
            </a:pPr>
            <a:r>
              <a:rPr lang="en-US">
                <a:cs typeface="Arial"/>
              </a:rPr>
              <a:t>Update services as indicated by previous year's evaluation</a:t>
            </a:r>
          </a:p>
        </p:txBody>
      </p:sp>
    </p:spTree>
    <p:extLst>
      <p:ext uri="{BB962C8B-B14F-4D97-AF65-F5344CB8AC3E}">
        <p14:creationId xmlns:p14="http://schemas.microsoft.com/office/powerpoint/2010/main" val="361565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9" descr="Person hiking on top of a mountain">
            <a:extLst>
              <a:ext uri="{FF2B5EF4-FFF2-40B4-BE49-F238E27FC236}">
                <a16:creationId xmlns:a16="http://schemas.microsoft.com/office/drawing/2014/main" id="{67D21D13-5B05-70D7-2E3D-F683D19F25B5}"/>
              </a:ext>
            </a:extLst>
          </p:cNvPr>
          <p:cNvPicPr>
            <a:picLocks noChangeAspect="1"/>
          </p:cNvPicPr>
          <p:nvPr/>
        </p:nvPicPr>
        <p:blipFill rotWithShape="1">
          <a:blip r:embed="rId4">
            <a:alphaModFix amt="12000"/>
            <a:grayscl/>
          </a:blip>
          <a:srcRect l="45348"/>
          <a:stretch/>
        </p:blipFill>
        <p:spPr>
          <a:xfrm>
            <a:off x="1" y="10"/>
            <a:ext cx="6094410" cy="6857990"/>
          </a:xfrm>
          <a:prstGeom prst="rect">
            <a:avLst/>
          </a:prstGeom>
          <a:effectLst/>
        </p:spPr>
      </p:pic>
      <p:pic>
        <p:nvPicPr>
          <p:cNvPr id="10" name="Picture 10" descr="Two hikers helping one another up a rock">
            <a:extLst>
              <a:ext uri="{FF2B5EF4-FFF2-40B4-BE49-F238E27FC236}">
                <a16:creationId xmlns:a16="http://schemas.microsoft.com/office/drawing/2014/main" id="{D0F6B58D-39DF-59C7-B28E-1C3C495DFF31}"/>
              </a:ext>
            </a:extLst>
          </p:cNvPr>
          <p:cNvPicPr>
            <a:picLocks noChangeAspect="1"/>
          </p:cNvPicPr>
          <p:nvPr/>
        </p:nvPicPr>
        <p:blipFill rotWithShape="1">
          <a:blip r:embed="rId5">
            <a:alphaModFix amt="12000"/>
            <a:grayscl/>
          </a:blip>
          <a:srcRect l="5319" r="35331" b="-1"/>
          <a:stretch/>
        </p:blipFill>
        <p:spPr>
          <a:xfrm>
            <a:off x="6094411" y="10"/>
            <a:ext cx="6097588" cy="6857990"/>
          </a:xfrm>
          <a:prstGeom prst="rect">
            <a:avLst/>
          </a:prstGeom>
          <a:effectLst/>
        </p:spPr>
      </p:pic>
      <p:sp>
        <p:nvSpPr>
          <p:cNvPr id="4" name="Title 3">
            <a:extLst>
              <a:ext uri="{FF2B5EF4-FFF2-40B4-BE49-F238E27FC236}">
                <a16:creationId xmlns:a16="http://schemas.microsoft.com/office/drawing/2014/main" id="{8ADEA0F6-B01A-0E93-3DBD-456BA47D6E34}"/>
              </a:ext>
            </a:extLst>
          </p:cNvPr>
          <p:cNvSpPr txBox="1">
            <a:spLocks noGrp="1"/>
          </p:cNvSpPr>
          <p:nvPr>
            <p:ph type="title" idx="4294967295"/>
          </p:nvPr>
        </p:nvSpPr>
        <p:spPr>
          <a:xfrm>
            <a:off x="127962" y="474153"/>
            <a:ext cx="10276932"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Last Thoughts: </a:t>
            </a:r>
            <a:endParaRPr kumimoji="0" lang="en-US" sz="32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Celebrate your achievements!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Plans are flexible</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Review and revise often</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Share your plan and get feedback</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Look for collaborators everywhere</a:t>
            </a:r>
          </a:p>
        </p:txBody>
      </p:sp>
    </p:spTree>
    <p:extLst>
      <p:ext uri="{BB962C8B-B14F-4D97-AF65-F5344CB8AC3E}">
        <p14:creationId xmlns:p14="http://schemas.microsoft.com/office/powerpoint/2010/main" val="190528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7FB5-2614-0AAF-4EC7-8BF42B1D7A99}"/>
              </a:ext>
            </a:extLst>
          </p:cNvPr>
          <p:cNvSpPr txBox="1">
            <a:spLocks noGrp="1"/>
          </p:cNvSpPr>
          <p:nvPr>
            <p:ph type="title" idx="4294967295"/>
          </p:nvPr>
        </p:nvSpPr>
        <p:spPr>
          <a:xfrm>
            <a:off x="838201" y="365125"/>
            <a:ext cx="347816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Exercise- Vision and Goals</a:t>
            </a:r>
          </a:p>
        </p:txBody>
      </p:sp>
      <p:pic>
        <p:nvPicPr>
          <p:cNvPr id="5" name="Picture 4">
            <a:extLst>
              <a:ext uri="{FF2B5EF4-FFF2-40B4-BE49-F238E27FC236}">
                <a16:creationId xmlns:a16="http://schemas.microsoft.com/office/drawing/2014/main" id="{8DFF4E18-6A86-8C24-2A31-4BBA97D45E2D}"/>
              </a:ext>
              <a:ext uri="{C183D7F6-B498-43B3-948B-1728B52AA6E4}">
                <adec:decorative xmlns:adec="http://schemas.microsoft.com/office/drawing/2017/decorative" val="1"/>
              </a:ext>
            </a:extLst>
          </p:cNvPr>
          <p:cNvPicPr>
            <a:picLocks noChangeAspect="1"/>
          </p:cNvPicPr>
          <p:nvPr/>
        </p:nvPicPr>
        <p:blipFill rotWithShape="1">
          <a:blip r:embed="rId4"/>
          <a:srcRect r="27316" b="-5"/>
          <a:stretch/>
        </p:blipFill>
        <p:spPr>
          <a:xfrm>
            <a:off x="4636008" y="10"/>
            <a:ext cx="7555992" cy="6857990"/>
          </a:xfrm>
          <a:prstGeom prst="rect">
            <a:avLst/>
          </a:prstGeom>
        </p:spPr>
      </p:pic>
      <p:sp useBgFill="1">
        <p:nvSpPr>
          <p:cNvPr id="9" name="Rectangle 8">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AFE86-09F7-0758-F19D-08318D368D88}"/>
              </a:ext>
            </a:extLst>
          </p:cNvPr>
          <p:cNvSpPr txBox="1"/>
          <p:nvPr/>
        </p:nvSpPr>
        <p:spPr>
          <a:xfrm>
            <a:off x="838202" y="1825625"/>
            <a:ext cx="3478160"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defTabSz="914400">
              <a:lnSpc>
                <a:spcPct val="90000"/>
              </a:lnSpc>
              <a:spcAft>
                <a:spcPts val="600"/>
              </a:spcAft>
              <a:buFont typeface="Arial" panose="020B0604020202020204" pitchFamily="34" charset="0"/>
              <a:buChar char="•"/>
            </a:pPr>
            <a:endParaRPr lang="en-US" sz="30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a:lnSpc>
                <a:spcPct val="90000"/>
              </a:lnSpc>
              <a:spcAft>
                <a:spcPts val="600"/>
              </a:spcAft>
              <a:buFont typeface="Arial" panose="020B0604020202020204" pitchFamily="34" charset="0"/>
              <a:buChar char="•"/>
            </a:pPr>
            <a:r>
              <a:rPr lang="en-US" sz="30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Short term/Long Term Goals</a:t>
            </a:r>
          </a:p>
          <a:p>
            <a:pPr marL="285750" indent="-228600" defTabSz="914400">
              <a:lnSpc>
                <a:spcPct val="90000"/>
              </a:lnSpc>
              <a:spcAft>
                <a:spcPts val="600"/>
              </a:spcAft>
              <a:buFont typeface="Arial" panose="020B0604020202020204" pitchFamily="34" charset="0"/>
              <a:buChar char="•"/>
            </a:pPr>
            <a:r>
              <a:rPr lang="en-US" sz="30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What can you build now?</a:t>
            </a:r>
          </a:p>
          <a:p>
            <a:pPr marL="285750" indent="-228600" defTabSz="914400">
              <a:lnSpc>
                <a:spcPct val="90000"/>
              </a:lnSpc>
              <a:spcAft>
                <a:spcPts val="600"/>
              </a:spcAft>
              <a:buFont typeface="Arial" panose="020B0604020202020204" pitchFamily="34" charset="0"/>
              <a:buChar char="•"/>
            </a:pPr>
            <a:r>
              <a:rPr lang="en-US" sz="30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What is your strategic plan?</a:t>
            </a:r>
          </a:p>
          <a:p>
            <a:pPr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6624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9A35F7B-1232-26C8-7270-C03AE8B4CDBF}"/>
              </a:ext>
              <a:ext uri="{C183D7F6-B498-43B3-948B-1728B52AA6E4}">
                <adec:decorative xmlns:adec="http://schemas.microsoft.com/office/drawing/2017/decorative" val="1"/>
              </a:ext>
            </a:extLst>
          </p:cNvPr>
          <p:cNvPicPr>
            <a:picLocks noChangeAspect="1"/>
          </p:cNvPicPr>
          <p:nvPr/>
        </p:nvPicPr>
        <p:blipFill rotWithShape="1">
          <a:blip r:embed="rId4"/>
          <a:srcRect l="31143" r="18857"/>
          <a:stretch/>
        </p:blipFill>
        <p:spPr>
          <a:xfrm>
            <a:off x="6096000" y="10"/>
            <a:ext cx="6096000" cy="6857990"/>
          </a:xfrm>
          <a:prstGeom prst="rect">
            <a:avLst/>
          </a:prstGeom>
        </p:spPr>
      </p:pic>
      <p:sp useBgFill="1">
        <p:nvSpPr>
          <p:cNvPr id="18" name="Rectangle 17">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6C616-9D1D-C944-9FFF-9A18C0B8E1C3}"/>
              </a:ext>
            </a:extLst>
          </p:cNvPr>
          <p:cNvSpPr txBox="1">
            <a:spLocks noGrp="1"/>
          </p:cNvSpPr>
          <p:nvPr>
            <p:ph type="title" idx="4294967295"/>
          </p:nvPr>
        </p:nvSpPr>
        <p:spPr>
          <a:xfrm>
            <a:off x="838201" y="-3585"/>
            <a:ext cx="485467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Working with Local Organizations</a:t>
            </a:r>
          </a:p>
        </p:txBody>
      </p:sp>
      <p:sp>
        <p:nvSpPr>
          <p:cNvPr id="4" name="TextBox 3">
            <a:extLst>
              <a:ext uri="{FF2B5EF4-FFF2-40B4-BE49-F238E27FC236}">
                <a16:creationId xmlns:a16="http://schemas.microsoft.com/office/drawing/2014/main" id="{E3D7912E-A227-4E51-013A-7DD409BC6481}"/>
              </a:ext>
            </a:extLst>
          </p:cNvPr>
          <p:cNvSpPr txBox="1"/>
          <p:nvPr/>
        </p:nvSpPr>
        <p:spPr>
          <a:xfrm>
            <a:off x="984806" y="1407754"/>
            <a:ext cx="4572877" cy="486753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defTabSz="914400">
              <a:lnSpc>
                <a:spcPct val="90000"/>
              </a:lnSpc>
              <a:spcAft>
                <a:spcPts val="600"/>
              </a:spcAft>
            </a:pPr>
            <a:r>
              <a:rPr lang="en-US" sz="2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What services do different organizations provide?</a:t>
            </a:r>
            <a:endParaRPr lang="en-US"/>
          </a:p>
          <a:p>
            <a:pPr marL="285750" indent="-228600" defTabSz="914400">
              <a:lnSpc>
                <a:spcPct val="90000"/>
              </a:lnSpc>
              <a:spcAft>
                <a:spcPts val="600"/>
              </a:spcAft>
              <a:buFont typeface="Arial" panose="020B0604020202020204" pitchFamily="34" charset="0"/>
              <a:buChar char="•"/>
            </a:pPr>
            <a:r>
              <a:rPr lang="en-US" sz="2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Libraries- databases, 1:1 appointments with business and career services librarians, </a:t>
            </a:r>
            <a:r>
              <a:rPr lang="en-US" sz="2200" err="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LibGuides</a:t>
            </a:r>
            <a:r>
              <a:rPr lang="en-US" sz="2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classes</a:t>
            </a:r>
          </a:p>
          <a:p>
            <a:pPr marL="285750" indent="-228600" defTabSz="914400">
              <a:lnSpc>
                <a:spcPct val="90000"/>
              </a:lnSpc>
              <a:spcAft>
                <a:spcPts val="600"/>
              </a:spcAft>
              <a:buFont typeface="Arial" panose="020B0604020202020204" pitchFamily="34" charset="0"/>
              <a:buChar char="•"/>
            </a:pPr>
            <a:r>
              <a:rPr lang="en-US" sz="2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Workforce Centers-employment resources and counselors, hiring events, unemployment resources, career path assistance, job fairs</a:t>
            </a:r>
          </a:p>
          <a:p>
            <a:pPr marL="285750" indent="-228600" defTabSz="914400">
              <a:lnSpc>
                <a:spcPct val="90000"/>
              </a:lnSpc>
              <a:spcAft>
                <a:spcPts val="600"/>
              </a:spcAft>
              <a:buFont typeface="Arial" panose="020B0604020202020204" pitchFamily="34" charset="0"/>
              <a:buChar char="•"/>
            </a:pPr>
            <a:r>
              <a:rPr lang="en-US" sz="2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Business Incubators- resources for  entrepreneurs and small business owners including workspace, mentorship, and expertise</a:t>
            </a:r>
          </a:p>
          <a:p>
            <a:pPr marL="285750"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endParaRPr lang="en-US">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spTree>
    <p:extLst>
      <p:ext uri="{BB962C8B-B14F-4D97-AF65-F5344CB8AC3E}">
        <p14:creationId xmlns:p14="http://schemas.microsoft.com/office/powerpoint/2010/main" val="189778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1E6D9-7992-EE90-D707-FD1E9C829E50}"/>
              </a:ext>
            </a:extLst>
          </p:cNvPr>
          <p:cNvSpPr txBox="1">
            <a:spLocks noGrp="1"/>
          </p:cNvSpPr>
          <p:nvPr>
            <p:ph type="title" idx="4294967295"/>
          </p:nvPr>
        </p:nvSpPr>
        <p:spPr>
          <a:xfrm>
            <a:off x="4702628" y="365125"/>
            <a:ext cx="665117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Exercise- Identifying Ecosystems</a:t>
            </a:r>
          </a:p>
        </p:txBody>
      </p:sp>
      <p:sp>
        <p:nvSpPr>
          <p:cNvPr id="2" name="TextBox 1">
            <a:extLst>
              <a:ext uri="{FF2B5EF4-FFF2-40B4-BE49-F238E27FC236}">
                <a16:creationId xmlns:a16="http://schemas.microsoft.com/office/drawing/2014/main" id="{66FA1793-750D-7505-1C8E-DC3A24C5BF53}"/>
              </a:ext>
            </a:extLst>
          </p:cNvPr>
          <p:cNvSpPr txBox="1"/>
          <p:nvPr/>
        </p:nvSpPr>
        <p:spPr>
          <a:xfrm>
            <a:off x="5192415" y="2501593"/>
            <a:ext cx="6487886"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defTabSz="914400">
              <a:lnSpc>
                <a:spcPct val="90000"/>
              </a:lnSpc>
              <a:spcAft>
                <a:spcPts val="600"/>
              </a:spcAft>
              <a:buFont typeface="Arial" panose="020B0604020202020204" pitchFamily="34" charset="0"/>
              <a:buChar char="•"/>
            </a:pPr>
            <a:r>
              <a:rPr lang="en-US" sz="3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Write down all the organizations who do something similar to what you do.</a:t>
            </a:r>
          </a:p>
          <a:p>
            <a:pPr indent="-228600" defTabSz="914400">
              <a:lnSpc>
                <a:spcPct val="90000"/>
              </a:lnSpc>
              <a:spcAft>
                <a:spcPts val="600"/>
              </a:spcAft>
              <a:buFont typeface="Arial" panose="020B0604020202020204" pitchFamily="34" charset="0"/>
              <a:buChar char="•"/>
            </a:pPr>
            <a:r>
              <a:rPr lang="en-US" sz="36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*Hint- get creative!</a:t>
            </a:r>
          </a:p>
        </p:txBody>
      </p:sp>
      <p:pic>
        <p:nvPicPr>
          <p:cNvPr id="3" name="Picture 5">
            <a:extLst>
              <a:ext uri="{FF2B5EF4-FFF2-40B4-BE49-F238E27FC236}">
                <a16:creationId xmlns:a16="http://schemas.microsoft.com/office/drawing/2014/main" id="{068EFF36-9BC6-2B8E-2123-030361588E9D}"/>
              </a:ext>
              <a:ext uri="{C183D7F6-B498-43B3-948B-1728B52AA6E4}">
                <adec:decorative xmlns:adec="http://schemas.microsoft.com/office/drawing/2017/decorative" val="1"/>
              </a:ext>
            </a:extLst>
          </p:cNvPr>
          <p:cNvPicPr>
            <a:picLocks noChangeAspect="1"/>
          </p:cNvPicPr>
          <p:nvPr/>
        </p:nvPicPr>
        <p:blipFill rotWithShape="1">
          <a:blip r:embed="rId4"/>
          <a:srcRect r="57725" b="-1"/>
          <a:stretch/>
        </p:blipFill>
        <p:spPr>
          <a:xfrm>
            <a:off x="20" y="10"/>
            <a:ext cx="4343380" cy="6857990"/>
          </a:xfrm>
          <a:prstGeom prst="rect">
            <a:avLst/>
          </a:prstGeom>
        </p:spPr>
      </p:pic>
    </p:spTree>
    <p:extLst>
      <p:ext uri="{BB962C8B-B14F-4D97-AF65-F5344CB8AC3E}">
        <p14:creationId xmlns:p14="http://schemas.microsoft.com/office/powerpoint/2010/main" val="117715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E430-CFF8-FBBB-CA26-6F507F9B56AC}"/>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300" normalizeH="0" baseline="0" noProof="0" dirty="0">
                <a:ln>
                  <a:noFill/>
                </a:ln>
                <a:solidFill>
                  <a:schemeClr val="tx1"/>
                </a:solidFill>
                <a:effectLst>
                  <a:outerShdw blurRad="469900" dist="342900" dir="5400000" sy="-20000" rotWithShape="0">
                    <a:prstClr val="black">
                      <a:alpha val="66000"/>
                    </a:prstClr>
                  </a:outerShdw>
                </a:effectLst>
                <a:uLnTx/>
                <a:uFillTx/>
                <a:latin typeface="+mj-lt"/>
                <a:ea typeface="+mj-ea"/>
                <a:cs typeface="+mj-cs"/>
              </a:rPr>
              <a:t>Identifying Community Partners</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31" name="TextBox 7" descr="Boxes with examples of community partners: Libraries at Launchpads, CAL BSIG, Libraries Build Business, BusRef, New Business Librarian Group, ALA and PLA, Local workforce centers, SBDC, SCORE, 1 Million Cups, Various entrepreneurial groups, Chambers of Commerce, City economic development centers, paces of worship, shelters, community colleges, universities, Colorado Career Development Association, NationalCa, Career Development Association, Libraries at Work">
            <a:extLst>
              <a:ext uri="{FF2B5EF4-FFF2-40B4-BE49-F238E27FC236}">
                <a16:creationId xmlns:a16="http://schemas.microsoft.com/office/drawing/2014/main" id="{B7A435BA-D323-A388-88AD-679F2728DF3D}"/>
              </a:ext>
            </a:extLst>
          </p:cNvPr>
          <p:cNvGraphicFramePr/>
          <p:nvPr>
            <p:extLst>
              <p:ext uri="{D42A27DB-BD31-4B8C-83A1-F6EECF244321}">
                <p14:modId xmlns:p14="http://schemas.microsoft.com/office/powerpoint/2010/main" val="3660776663"/>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0249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6B3F-A8B9-BE53-D515-60EE7CF42A3F}"/>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j-lt"/>
                <a:ea typeface="+mj-ea"/>
                <a:cs typeface="+mj-cs"/>
              </a:rPr>
              <a:t>Ways to Collaborate</a:t>
            </a:r>
            <a:endParaRPr kumimoji="0" lang="en-US" sz="1800" b="0" i="0" u="none" strike="noStrike" kern="1200" cap="none" spc="0" normalizeH="0" baseline="0" noProof="0" dirty="0">
              <a:ln>
                <a:noFill/>
              </a:ln>
              <a:solidFill>
                <a:schemeClr val="tx1"/>
              </a:solidFill>
              <a:effectLst/>
              <a:uLnTx/>
              <a:uFillTx/>
              <a:latin typeface="+mn-lt"/>
              <a:ea typeface="+mj-ea"/>
              <a:cs typeface="+mj-cs"/>
            </a:endParaRPr>
          </a:p>
        </p:txBody>
      </p:sp>
      <p:graphicFrame>
        <p:nvGraphicFramePr>
          <p:cNvPr id="5" name="TextBox 2" descr="Will there be duplication? ">
            <a:extLst>
              <a:ext uri="{FF2B5EF4-FFF2-40B4-BE49-F238E27FC236}">
                <a16:creationId xmlns:a16="http://schemas.microsoft.com/office/drawing/2014/main" id="{B2A4282E-D9BD-5E96-3CA2-7EA0B000D4AD}"/>
              </a:ext>
            </a:extLst>
          </p:cNvPr>
          <p:cNvGraphicFramePr/>
          <p:nvPr>
            <p:extLst>
              <p:ext uri="{D42A27DB-BD31-4B8C-83A1-F6EECF244321}">
                <p14:modId xmlns:p14="http://schemas.microsoft.com/office/powerpoint/2010/main" val="3725811067"/>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6445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6B3F-A8B9-BE53-D515-60EE7CF42A3F}"/>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j-lt"/>
                <a:ea typeface="+mj-ea"/>
                <a:cs typeface="+mj-cs"/>
              </a:rPr>
              <a:t>Collaborate vs Compete</a:t>
            </a:r>
          </a:p>
        </p:txBody>
      </p:sp>
      <p:graphicFrame>
        <p:nvGraphicFramePr>
          <p:cNvPr id="18" name="TextBox 10" descr="Services can compliment each other&#10;Public libraries often have more open hours than other organizations.&#10;Workforce centers generally have more staff dedicated to business and career services. Business and entrepreneur incubators will have people who have started their own business and have specific expertise. SDC provides counseling and training to small businesses.">
            <a:extLst>
              <a:ext uri="{FF2B5EF4-FFF2-40B4-BE49-F238E27FC236}">
                <a16:creationId xmlns:a16="http://schemas.microsoft.com/office/drawing/2014/main" id="{27E29B81-E024-89C7-DA76-1B63CFC6F4D0}"/>
              </a:ext>
            </a:extLst>
          </p:cNvPr>
          <p:cNvGraphicFramePr/>
          <p:nvPr>
            <p:extLst>
              <p:ext uri="{D42A27DB-BD31-4B8C-83A1-F6EECF244321}">
                <p14:modId xmlns:p14="http://schemas.microsoft.com/office/powerpoint/2010/main" val="1320713117"/>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1422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4D6EEAA-0BB8-B46F-DF08-2BBCDFB832FA}"/>
              </a:ext>
              <a:ext uri="{C183D7F6-B498-43B3-948B-1728B52AA6E4}">
                <adec:decorative xmlns:adec="http://schemas.microsoft.com/office/drawing/2017/decorative" val="1"/>
              </a:ext>
            </a:extLst>
          </p:cNvPr>
          <p:cNvPicPr>
            <a:picLocks noChangeAspect="1"/>
          </p:cNvPicPr>
          <p:nvPr/>
        </p:nvPicPr>
        <p:blipFill rotWithShape="1">
          <a:blip r:embed="rId4"/>
          <a:srcRect l="11317" r="24030"/>
          <a:stretch/>
        </p:blipFill>
        <p:spPr>
          <a:xfrm>
            <a:off x="8833282" y="10"/>
            <a:ext cx="3358718" cy="6857990"/>
          </a:xfrm>
          <a:prstGeom prst="rect">
            <a:avLst/>
          </a:prstGeom>
        </p:spPr>
      </p:pic>
      <p:sp useBgFill="1">
        <p:nvSpPr>
          <p:cNvPr id="10" name="Rectangle 9">
            <a:extLst>
              <a:ext uri="{FF2B5EF4-FFF2-40B4-BE49-F238E27FC236}">
                <a16:creationId xmlns:a16="http://schemas.microsoft.com/office/drawing/2014/main" id="{98CA653C-24A3-4593-AAF7-27B67FF5F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33282"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5DCD5-084B-1002-D812-04B6F49E98D7}"/>
              </a:ext>
            </a:extLst>
          </p:cNvPr>
          <p:cNvSpPr txBox="1">
            <a:spLocks noGrp="1"/>
          </p:cNvSpPr>
          <p:nvPr>
            <p:ph type="title" idx="4294967295"/>
          </p:nvPr>
        </p:nvSpPr>
        <p:spPr>
          <a:xfrm>
            <a:off x="-614661" y="2695613"/>
            <a:ext cx="7735824" cy="164149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300" normalizeH="0" baseline="0" noProof="0" dirty="0">
                <a:ln>
                  <a:noFill/>
                </a:ln>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uLnTx/>
                <a:uFillTx/>
                <a:latin typeface="+mj-lt"/>
                <a:ea typeface="+mj-ea"/>
                <a:cs typeface="+mj-cs"/>
              </a:rPr>
              <a:t>Questions?</a:t>
            </a:r>
          </a:p>
        </p:txBody>
      </p:sp>
    </p:spTree>
    <p:extLst>
      <p:ext uri="{BB962C8B-B14F-4D97-AF65-F5344CB8AC3E}">
        <p14:creationId xmlns:p14="http://schemas.microsoft.com/office/powerpoint/2010/main" val="347616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CFA14-F4C0-0573-B731-02877ACD401A}"/>
              </a:ext>
            </a:extLst>
          </p:cNvPr>
          <p:cNvSpPr>
            <a:spLocks noGrp="1"/>
          </p:cNvSpPr>
          <p:nvPr>
            <p:ph type="title" idx="4294967295"/>
          </p:nvPr>
        </p:nvSpPr>
        <p:spPr>
          <a:xfrm>
            <a:off x="736600" y="-1490343"/>
            <a:ext cx="10515600" cy="1325563"/>
          </a:xfrm>
        </p:spPr>
        <p:txBody>
          <a:bodyPr/>
          <a:lstStyle/>
          <a:p>
            <a:r>
              <a:rPr lang="en-US" dirty="0"/>
              <a:t>Introduction</a:t>
            </a:r>
          </a:p>
        </p:txBody>
      </p:sp>
      <p:pic>
        <p:nvPicPr>
          <p:cNvPr id="4" name="Picture 3">
            <a:extLst>
              <a:ext uri="{FF2B5EF4-FFF2-40B4-BE49-F238E27FC236}">
                <a16:creationId xmlns:a16="http://schemas.microsoft.com/office/drawing/2014/main" id="{A91F2A8D-1DF7-3931-B68A-F716975DF44C}"/>
              </a:ext>
              <a:ext uri="{C183D7F6-B498-43B3-948B-1728B52AA6E4}">
                <adec:decorative xmlns:adec="http://schemas.microsoft.com/office/drawing/2017/decorative" val="1"/>
              </a:ext>
            </a:extLst>
          </p:cNvPr>
          <p:cNvPicPr>
            <a:picLocks noChangeAspect="1"/>
          </p:cNvPicPr>
          <p:nvPr/>
        </p:nvPicPr>
        <p:blipFill rotWithShape="1">
          <a:blip r:embed="rId4"/>
          <a:srcRect l="20420" r="6144" b="-3"/>
          <a:stretch/>
        </p:blipFill>
        <p:spPr>
          <a:xfrm>
            <a:off x="4636008" y="10"/>
            <a:ext cx="7555992" cy="6857990"/>
          </a:xfrm>
          <a:prstGeom prst="rect">
            <a:avLst/>
          </a:prstGeom>
        </p:spPr>
      </p:pic>
      <p:sp useBgFill="1">
        <p:nvSpPr>
          <p:cNvPr id="8" name="Rectangle 7">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8106E6-D3ED-113A-EC39-4BB733DB6329}"/>
              </a:ext>
            </a:extLst>
          </p:cNvPr>
          <p:cNvSpPr txBox="1"/>
          <p:nvPr/>
        </p:nvSpPr>
        <p:spPr>
          <a:xfrm>
            <a:off x="193308" y="1016319"/>
            <a:ext cx="4252450"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Aft>
                <a:spcPts val="600"/>
              </a:spcAft>
            </a:pPr>
            <a:endParaRPr lang="en-US" dirty="0">
              <a:solidFill>
                <a:srgbClr val="FFFFFF"/>
              </a:solidFill>
            </a:endParaRPr>
          </a:p>
          <a:p>
            <a:pPr indent="-228600" defTabSz="914400">
              <a:lnSpc>
                <a:spcPct val="90000"/>
              </a:lnSpc>
              <a:spcAft>
                <a:spcPts val="600"/>
              </a:spcAft>
              <a:buFont typeface="Arial" panose="020B0604020202020204" pitchFamily="34" charset="0"/>
              <a:buChar char="•"/>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defTabSz="914400">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Christine Dyar</a:t>
            </a:r>
          </a:p>
          <a:p>
            <a:pPr defTabSz="914400">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Adult Nonfiction Selection     Librarian</a:t>
            </a:r>
          </a:p>
          <a:p>
            <a:pPr defTabSz="914400">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Arapahoe Library District</a:t>
            </a:r>
          </a:p>
          <a:p>
            <a:pPr defTabSz="914400">
              <a:lnSpc>
                <a:spcPct val="90000"/>
              </a:lnSpc>
              <a:spcAft>
                <a:spcPts val="600"/>
              </a:spcAft>
            </a:pPr>
            <a:endParaRPr lang="en-US" sz="2400" dirty="0">
              <a:solidFill>
                <a:srgbClr val="EDEDED"/>
              </a:solidFill>
              <a:ea typeface="+mn-lt"/>
              <a:cs typeface="+mn-lt"/>
            </a:endParaRPr>
          </a:p>
          <a:p>
            <a:pPr defTabSz="914400">
              <a:lnSpc>
                <a:spcPct val="90000"/>
              </a:lnSpc>
              <a:spcAft>
                <a:spcPts val="600"/>
              </a:spcAft>
            </a:pPr>
            <a:endParaRPr lang="en-US" sz="2400" dirty="0">
              <a:solidFill>
                <a:srgbClr val="EDEDED"/>
              </a:solidFill>
              <a:ea typeface="+mn-lt"/>
              <a:cs typeface="+mn-lt"/>
            </a:endParaRPr>
          </a:p>
          <a:p>
            <a:pPr defTabSz="914400">
              <a:lnSpc>
                <a:spcPct val="90000"/>
              </a:lnSpc>
              <a:spcAft>
                <a:spcPts val="600"/>
              </a:spcAft>
            </a:pPr>
            <a:r>
              <a:rPr lang="en-US" sz="2400" dirty="0">
                <a:ea typeface="+mn-lt"/>
                <a:cs typeface="+mn-lt"/>
              </a:rPr>
              <a:t>Sandy Hancock</a:t>
            </a:r>
          </a:p>
          <a:p>
            <a:pPr defTabSz="914400">
              <a:lnSpc>
                <a:spcPct val="90000"/>
              </a:lnSpc>
              <a:spcAft>
                <a:spcPts val="600"/>
              </a:spcAft>
            </a:pPr>
            <a:r>
              <a:rPr lang="en-US" sz="2400" dirty="0">
                <a:ea typeface="+mn-lt"/>
                <a:cs typeface="+mn-lt"/>
              </a:rPr>
              <a:t>      Director- Adult Education</a:t>
            </a:r>
          </a:p>
          <a:p>
            <a:pPr defTabSz="914400">
              <a:lnSpc>
                <a:spcPct val="90000"/>
              </a:lnSpc>
              <a:spcAft>
                <a:spcPts val="600"/>
              </a:spcAft>
            </a:pPr>
            <a:r>
              <a:rPr lang="en-US" sz="2400" dirty="0">
                <a:ea typeface="+mn-lt"/>
                <a:cs typeface="+mn-lt"/>
              </a:rPr>
              <a:t>      Pikes Peak Library District</a:t>
            </a:r>
            <a:endParaRPr lang="en-US" dirty="0"/>
          </a:p>
        </p:txBody>
      </p:sp>
    </p:spTree>
    <p:extLst>
      <p:ext uri="{BB962C8B-B14F-4D97-AF65-F5344CB8AC3E}">
        <p14:creationId xmlns:p14="http://schemas.microsoft.com/office/powerpoint/2010/main" val="360910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5DCD5-084B-1002-D812-04B6F49E98D7}"/>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300" normalizeH="0" baseline="0" noProof="0" dirty="0">
                <a:ln>
                  <a:noFill/>
                </a:ln>
                <a:gradFill flip="none" rotWithShape="1">
                  <a:gsLst>
                    <a:gs pos="28000">
                      <a:srgbClr val="EDEDED"/>
                    </a:gs>
                    <a:gs pos="0">
                      <a:srgbClr val="BFBFBF"/>
                    </a:gs>
                    <a:gs pos="100000">
                      <a:srgbClr val="FFFFFF"/>
                    </a:gs>
                  </a:gsLst>
                  <a:lin ang="4800000" scaled="0"/>
                  <a:tileRect/>
                </a:gradFill>
                <a:effectLst>
                  <a:outerShdw blurRad="469900" dist="342900" dir="5400000" sy="-20000" rotWithShape="0">
                    <a:prstClr val="black">
                      <a:alpha val="66000"/>
                    </a:prstClr>
                  </a:outerShdw>
                </a:effectLst>
                <a:uLnTx/>
                <a:uFillTx/>
                <a:latin typeface="+mj-lt"/>
                <a:ea typeface="+mj-ea"/>
                <a:cs typeface="+mj-cs"/>
              </a:rPr>
              <a:t>Thank you!</a:t>
            </a:r>
          </a:p>
        </p:txBody>
      </p:sp>
      <p:sp>
        <p:nvSpPr>
          <p:cNvPr id="12"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Hot air balloon in foggy mountains">
            <a:extLst>
              <a:ext uri="{FF2B5EF4-FFF2-40B4-BE49-F238E27FC236}">
                <a16:creationId xmlns:a16="http://schemas.microsoft.com/office/drawing/2014/main" id="{793F33EC-3574-FCE3-BE07-518A432CE4FF}"/>
              </a:ext>
            </a:extLst>
          </p:cNvPr>
          <p:cNvPicPr>
            <a:picLocks noChangeAspect="1"/>
          </p:cNvPicPr>
          <p:nvPr/>
        </p:nvPicPr>
        <p:blipFill>
          <a:blip r:embed="rId4"/>
          <a:stretch>
            <a:fillRect/>
          </a:stretch>
        </p:blipFill>
        <p:spPr>
          <a:xfrm>
            <a:off x="1131172" y="2498655"/>
            <a:ext cx="4187222" cy="2794970"/>
          </a:xfrm>
          <a:prstGeom prst="rect">
            <a:avLst/>
          </a:prstGeom>
        </p:spPr>
      </p:pic>
      <p:sp>
        <p:nvSpPr>
          <p:cNvPr id="3" name="TextBox 2">
            <a:extLst>
              <a:ext uri="{FF2B5EF4-FFF2-40B4-BE49-F238E27FC236}">
                <a16:creationId xmlns:a16="http://schemas.microsoft.com/office/drawing/2014/main" id="{7DA66257-BC16-1A10-F112-1F919ADC0B13}"/>
              </a:ext>
            </a:extLst>
          </p:cNvPr>
          <p:cNvSpPr txBox="1"/>
          <p:nvPr/>
        </p:nvSpPr>
        <p:spPr>
          <a:xfrm>
            <a:off x="6599208" y="2451277"/>
            <a:ext cx="5257799" cy="422889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Aft>
                <a:spcPts val="600"/>
              </a:spcAft>
            </a:pPr>
            <a:r>
              <a:rPr lang="en-US" sz="2400">
                <a:gradFill>
                  <a:gsLst>
                    <a:gs pos="34000">
                      <a:srgbClr val="EDEDED"/>
                    </a:gs>
                    <a:gs pos="0">
                      <a:srgbClr val="BFBFBF"/>
                    </a:gs>
                    <a:gs pos="100000">
                      <a:srgbClr val="FFFFFF"/>
                    </a:gs>
                  </a:gsLst>
                  <a:lin ang="4800000" scaled="0"/>
                </a:gradFill>
              </a:rPr>
              <a:t>Sandy Hancock</a:t>
            </a:r>
            <a:endParaRPr lang="en-US"/>
          </a:p>
          <a:p>
            <a:pPr indent="-228600" defTabSz="914400">
              <a:lnSpc>
                <a:spcPct val="90000"/>
              </a:lnSpc>
              <a:spcAft>
                <a:spcPts val="600"/>
              </a:spcAft>
              <a:buFont typeface="Arial" panose="020B0604020202020204" pitchFamily="34" charset="0"/>
              <a:buChar char="•"/>
            </a:pPr>
            <a:r>
              <a:rPr lang="en-US" sz="2400">
                <a:gradFill>
                  <a:gsLst>
                    <a:gs pos="34000">
                      <a:srgbClr val="EDEDED"/>
                    </a:gs>
                    <a:gs pos="0">
                      <a:srgbClr val="BFBFBF"/>
                    </a:gs>
                    <a:gs pos="100000">
                      <a:srgbClr val="FFFFFF"/>
                    </a:gs>
                  </a:gsLst>
                  <a:lin ang="4800000" scaled="0"/>
                </a:gradFill>
                <a:hlinkClick r:id="rId5"/>
              </a:rPr>
              <a:t>Shancock@ppld.org</a:t>
            </a:r>
            <a:endParaRPr lang="en-US" sz="2400">
              <a:gradFill>
                <a:gsLst>
                  <a:gs pos="34000">
                    <a:srgbClr val="EDEDED"/>
                  </a:gs>
                  <a:gs pos="0">
                    <a:srgbClr val="BFBFBF"/>
                  </a:gs>
                  <a:gs pos="100000">
                    <a:srgbClr val="FFFFFF"/>
                  </a:gs>
                </a:gsLst>
                <a:lin ang="4800000" scaled="0"/>
              </a:gradFill>
            </a:endParaRPr>
          </a:p>
          <a:p>
            <a:pPr indent="-228600" defTabSz="914400">
              <a:lnSpc>
                <a:spcPct val="90000"/>
              </a:lnSpc>
              <a:spcAft>
                <a:spcPts val="600"/>
              </a:spcAft>
              <a:buFont typeface="Arial" panose="020B0604020202020204" pitchFamily="34" charset="0"/>
              <a:buChar char="•"/>
            </a:pPr>
            <a:endParaRPr lang="en-US" sz="2400">
              <a:gradFill>
                <a:gsLst>
                  <a:gs pos="34000">
                    <a:srgbClr val="EDEDED"/>
                  </a:gs>
                  <a:gs pos="0">
                    <a:srgbClr val="BFBFBF"/>
                  </a:gs>
                  <a:gs pos="100000">
                    <a:srgbClr val="FFFFFF"/>
                  </a:gs>
                </a:gsLst>
                <a:lin ang="4800000" scaled="0"/>
              </a:gradFill>
            </a:endParaRPr>
          </a:p>
          <a:p>
            <a:pPr defTabSz="914400">
              <a:lnSpc>
                <a:spcPct val="90000"/>
              </a:lnSpc>
              <a:spcAft>
                <a:spcPts val="600"/>
              </a:spcAft>
            </a:pPr>
            <a:r>
              <a:rPr lang="en-US" sz="2400">
                <a:gradFill>
                  <a:gsLst>
                    <a:gs pos="34000">
                      <a:srgbClr val="EDEDED"/>
                    </a:gs>
                    <a:gs pos="0">
                      <a:srgbClr val="BFBFBF"/>
                    </a:gs>
                    <a:gs pos="100000">
                      <a:srgbClr val="FFFFFF"/>
                    </a:gs>
                  </a:gsLst>
                  <a:lin ang="4800000" scaled="0"/>
                </a:gradFill>
              </a:rPr>
              <a:t>Christine Dyar</a:t>
            </a:r>
          </a:p>
          <a:p>
            <a:pPr indent="-228600" defTabSz="914400">
              <a:lnSpc>
                <a:spcPct val="90000"/>
              </a:lnSpc>
              <a:spcAft>
                <a:spcPts val="600"/>
              </a:spcAft>
              <a:buFont typeface="Arial" panose="020B0604020202020204" pitchFamily="34" charset="0"/>
              <a:buChar char="•"/>
            </a:pPr>
            <a:r>
              <a:rPr lang="en-US" sz="2400" u="sng">
                <a:gradFill>
                  <a:gsLst>
                    <a:gs pos="34000">
                      <a:srgbClr val="EDEDED"/>
                    </a:gs>
                    <a:gs pos="0">
                      <a:srgbClr val="BFBFBF"/>
                    </a:gs>
                    <a:gs pos="100000">
                      <a:srgbClr val="FFFFFF"/>
                    </a:gs>
                  </a:gsLst>
                  <a:lin ang="4800000" scaled="0"/>
                </a:gradFill>
                <a:hlinkClick r:id="rId6"/>
              </a:rPr>
              <a:t>Cdyar@ald.lib.co.us</a:t>
            </a:r>
          </a:p>
          <a:p>
            <a:pPr defTabSz="914400">
              <a:lnSpc>
                <a:spcPct val="90000"/>
              </a:lnSpc>
              <a:spcAft>
                <a:spcPts val="600"/>
              </a:spcAft>
            </a:pPr>
            <a:endParaRPr lang="en-US" sz="2400" u="sng">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357327470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24051FD-2B58-A181-194B-A0C76C72BDE2}"/>
              </a:ext>
              <a:ext uri="{C183D7F6-B498-43B3-948B-1728B52AA6E4}">
                <adec:decorative xmlns:adec="http://schemas.microsoft.com/office/drawing/2017/decorative" val="1"/>
              </a:ext>
            </a:extLst>
          </p:cNvPr>
          <p:cNvPicPr>
            <a:picLocks noChangeAspect="1"/>
          </p:cNvPicPr>
          <p:nvPr/>
        </p:nvPicPr>
        <p:blipFill rotWithShape="1">
          <a:blip r:embed="rId4"/>
          <a:srcRect l="20635" r="8851"/>
          <a:stretch/>
        </p:blipFill>
        <p:spPr>
          <a:xfrm>
            <a:off x="4636008" y="10"/>
            <a:ext cx="7555992" cy="6857990"/>
          </a:xfrm>
          <a:prstGeom prst="rect">
            <a:avLst/>
          </a:prstGeom>
        </p:spPr>
      </p:pic>
      <p:sp useBgFill="1">
        <p:nvSpPr>
          <p:cNvPr id="14" name="Rectangle 9">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E44E6-1F01-CE73-66E4-2C5DEC57C5ED}"/>
              </a:ext>
            </a:extLst>
          </p:cNvPr>
          <p:cNvSpPr txBox="1">
            <a:spLocks noGrp="1"/>
          </p:cNvSpPr>
          <p:nvPr>
            <p:ph type="title" idx="4294967295"/>
          </p:nvPr>
        </p:nvSpPr>
        <p:spPr>
          <a:xfrm>
            <a:off x="838201" y="-3585"/>
            <a:ext cx="347816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Why are we here today?</a:t>
            </a:r>
          </a:p>
        </p:txBody>
      </p:sp>
      <p:sp>
        <p:nvSpPr>
          <p:cNvPr id="3" name="TextBox 2">
            <a:extLst>
              <a:ext uri="{FF2B5EF4-FFF2-40B4-BE49-F238E27FC236}">
                <a16:creationId xmlns:a16="http://schemas.microsoft.com/office/drawing/2014/main" id="{3E97F69A-3133-688E-1AC5-F5780FCACA30}"/>
              </a:ext>
            </a:extLst>
          </p:cNvPr>
          <p:cNvSpPr txBox="1"/>
          <p:nvPr/>
        </p:nvSpPr>
        <p:spPr>
          <a:xfrm>
            <a:off x="838202" y="1383173"/>
            <a:ext cx="3478160"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defTabSz="914400">
              <a:lnSpc>
                <a:spcPct val="90000"/>
              </a:lnSpc>
              <a:spcAft>
                <a:spcPts val="600"/>
              </a:spcAft>
              <a:buFont typeface="Arial" panose="020B0604020202020204" pitchFamily="34" charset="0"/>
              <a:buChar cha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Business and Career Services are available from many different organizations and in many different formats.  </a:t>
            </a:r>
          </a:p>
          <a:p>
            <a:pPr indent="-228600" defTabSz="914400">
              <a:lnSpc>
                <a:spcPct val="90000"/>
              </a:lnSpc>
              <a:spcAft>
                <a:spcPts val="600"/>
              </a:spcAft>
              <a:buFont typeface="Arial" panose="020B0604020202020204" pitchFamily="34" charset="0"/>
              <a:buChar char="•"/>
            </a:pPr>
            <a:endPar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marL="285750" indent="-228600" defTabSz="914400">
              <a:lnSpc>
                <a:spcPct val="90000"/>
              </a:lnSpc>
              <a:spcAft>
                <a:spcPts val="600"/>
              </a:spcAft>
              <a:buFont typeface="Arial" panose="020B0604020202020204" pitchFamily="34" charset="0"/>
              <a:buChar cha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Libraries can be instrumental in forming partnerships and collaborations with other information organizations to serve diverse populations with varying needs.</a:t>
            </a:r>
          </a:p>
        </p:txBody>
      </p:sp>
    </p:spTree>
    <p:extLst>
      <p:ext uri="{BB962C8B-B14F-4D97-AF65-F5344CB8AC3E}">
        <p14:creationId xmlns:p14="http://schemas.microsoft.com/office/powerpoint/2010/main" val="3988672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0047-3CA4-0145-8EED-BE47473ACECC}"/>
              </a:ext>
            </a:extLst>
          </p:cNvPr>
          <p:cNvSpPr txBox="1">
            <a:spLocks noGrp="1"/>
          </p:cNvSpPr>
          <p:nvPr>
            <p:ph type="title" idx="4294967295"/>
          </p:nvPr>
        </p:nvSpPr>
        <p:spPr>
          <a:xfrm>
            <a:off x="5702348" y="1667474"/>
            <a:ext cx="5647059"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Strategic Plan</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Can be different based on your organization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Connect it to your organization's mission and vision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Have someone review and discuss it with you</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This is a fluid document; learn to go with the flow</a:t>
            </a:r>
          </a:p>
        </p:txBody>
      </p:sp>
      <p:pic>
        <p:nvPicPr>
          <p:cNvPr id="3" name="Picture 3" descr="Chess knights head to head">
            <a:extLst>
              <a:ext uri="{FF2B5EF4-FFF2-40B4-BE49-F238E27FC236}">
                <a16:creationId xmlns:a16="http://schemas.microsoft.com/office/drawing/2014/main" id="{A90156AE-9AE1-C783-8B23-FADC680C1F03}"/>
              </a:ext>
            </a:extLst>
          </p:cNvPr>
          <p:cNvPicPr>
            <a:picLocks noChangeAspect="1"/>
          </p:cNvPicPr>
          <p:nvPr/>
        </p:nvPicPr>
        <p:blipFill rotWithShape="1">
          <a:blip r:embed="rId4"/>
          <a:srcRect l="36465" r="20786"/>
          <a:stretch/>
        </p:blipFill>
        <p:spPr>
          <a:xfrm>
            <a:off x="20" y="10"/>
            <a:ext cx="4343380" cy="6857990"/>
          </a:xfrm>
          <a:prstGeom prst="rect">
            <a:avLst/>
          </a:prstGeom>
        </p:spPr>
      </p:pic>
    </p:spTree>
    <p:extLst>
      <p:ext uri="{BB962C8B-B14F-4D97-AF65-F5344CB8AC3E}">
        <p14:creationId xmlns:p14="http://schemas.microsoft.com/office/powerpoint/2010/main" val="120887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B53A5-D766-3D92-EECD-EEE1B8BD09E1}"/>
              </a:ext>
            </a:extLst>
          </p:cNvPr>
          <p:cNvSpPr>
            <a:spLocks noGrp="1"/>
          </p:cNvSpPr>
          <p:nvPr>
            <p:ph type="title" idx="4294967295"/>
          </p:nvPr>
        </p:nvSpPr>
        <p:spPr>
          <a:xfrm>
            <a:off x="838200" y="-1565275"/>
            <a:ext cx="10515600" cy="1325563"/>
          </a:xfrm>
        </p:spPr>
        <p:txBody>
          <a:bodyPr/>
          <a:lstStyle/>
          <a:p>
            <a:r>
              <a:rPr lang="en-US" dirty="0"/>
              <a:t>PPLD Mission, Vision, and Values</a:t>
            </a:r>
          </a:p>
        </p:txBody>
      </p:sp>
      <p:sp>
        <p:nvSpPr>
          <p:cNvPr id="2" name="TextBox 1">
            <a:extLst>
              <a:ext uri="{FF2B5EF4-FFF2-40B4-BE49-F238E27FC236}">
                <a16:creationId xmlns:a16="http://schemas.microsoft.com/office/drawing/2014/main" id="{B1C2824B-BE9D-183F-8ED3-ED136459F507}"/>
              </a:ext>
            </a:extLst>
          </p:cNvPr>
          <p:cNvSpPr txBox="1"/>
          <p:nvPr/>
        </p:nvSpPr>
        <p:spPr>
          <a:xfrm>
            <a:off x="949036" y="949036"/>
            <a:ext cx="956656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Arial"/>
              </a:rPr>
              <a:t>PPLD Vision, Mission, and Values</a:t>
            </a:r>
          </a:p>
          <a:p>
            <a:endParaRPr lang="en-US" b="1">
              <a:latin typeface="Arial"/>
              <a:cs typeface="Arial"/>
            </a:endParaRPr>
          </a:p>
          <a:p>
            <a:r>
              <a:rPr lang="en-US" b="1">
                <a:latin typeface="Arial"/>
                <a:cs typeface="Arial"/>
              </a:rPr>
              <a:t>VISION</a:t>
            </a:r>
          </a:p>
          <a:p>
            <a:r>
              <a:rPr lang="en-US">
                <a:latin typeface="Arial"/>
                <a:cs typeface="Arial"/>
              </a:rPr>
              <a:t>Access to resources and opportunities leads to thriving people and connected communities.</a:t>
            </a:r>
          </a:p>
          <a:p>
            <a:endParaRPr lang="en-US" b="1">
              <a:latin typeface="Arial"/>
              <a:cs typeface="Arial"/>
            </a:endParaRPr>
          </a:p>
          <a:p>
            <a:r>
              <a:rPr lang="en-US" b="1">
                <a:latin typeface="Arial"/>
                <a:cs typeface="Arial"/>
              </a:rPr>
              <a:t>MISSION</a:t>
            </a:r>
            <a:endParaRPr lang="en-US"/>
          </a:p>
          <a:p>
            <a:r>
              <a:rPr lang="en-US">
                <a:latin typeface="Arial"/>
                <a:cs typeface="Arial"/>
              </a:rPr>
              <a:t>Cultivate spaces for belonging, personal growth, and strong communities.</a:t>
            </a:r>
          </a:p>
          <a:p>
            <a:endParaRPr lang="en-US" b="1">
              <a:latin typeface="Arial"/>
              <a:cs typeface="Arial"/>
            </a:endParaRPr>
          </a:p>
          <a:p>
            <a:r>
              <a:rPr lang="en-US" b="1">
                <a:latin typeface="Arial"/>
                <a:cs typeface="Arial"/>
              </a:rPr>
              <a:t>VALUES</a:t>
            </a:r>
            <a:endParaRPr lang="en-US"/>
          </a:p>
          <a:p>
            <a:pPr marL="285750" indent="-285750">
              <a:buFont typeface="Arial"/>
              <a:buChar char="•"/>
            </a:pPr>
            <a:r>
              <a:rPr lang="en-US" b="1">
                <a:latin typeface="Arial"/>
                <a:cs typeface="Arial"/>
              </a:rPr>
              <a:t>Access: </a:t>
            </a:r>
            <a:r>
              <a:rPr lang="en-US">
                <a:latin typeface="Arial"/>
                <a:cs typeface="Arial"/>
              </a:rPr>
              <a:t>We ensure all people feel safe to connect with services, resources, and experiences.</a:t>
            </a:r>
          </a:p>
          <a:p>
            <a:pPr marL="285750" indent="-285750">
              <a:buFont typeface="Arial"/>
              <a:buChar char="•"/>
            </a:pPr>
            <a:r>
              <a:rPr lang="en-US" b="1">
                <a:latin typeface="Arial"/>
                <a:cs typeface="Arial"/>
              </a:rPr>
              <a:t>Service: </a:t>
            </a:r>
            <a:r>
              <a:rPr lang="en-US">
                <a:latin typeface="Arial"/>
                <a:cs typeface="Arial"/>
              </a:rPr>
              <a:t>We remove barriers to provide access for all to pursue their interests, needs, and goals.</a:t>
            </a:r>
          </a:p>
          <a:p>
            <a:pPr marL="285750" indent="-285750">
              <a:buFont typeface="Arial"/>
              <a:buChar char="•"/>
            </a:pPr>
            <a:r>
              <a:rPr lang="en-US" b="1">
                <a:latin typeface="Arial"/>
                <a:cs typeface="Arial"/>
              </a:rPr>
              <a:t>Freedom:</a:t>
            </a:r>
            <a:r>
              <a:rPr lang="en-US">
                <a:latin typeface="Arial"/>
                <a:cs typeface="Arial"/>
              </a:rPr>
              <a:t> We ensure the right of community members to interact with and experience library services as they choose.</a:t>
            </a:r>
          </a:p>
          <a:p>
            <a:pPr marL="285750" indent="-285750">
              <a:buFont typeface="Arial"/>
              <a:buChar char="•"/>
            </a:pPr>
            <a:r>
              <a:rPr lang="en-US" b="1">
                <a:latin typeface="Arial"/>
                <a:cs typeface="Arial"/>
              </a:rPr>
              <a:t>Accountability:</a:t>
            </a:r>
            <a:r>
              <a:rPr lang="en-US">
                <a:latin typeface="Arial"/>
                <a:cs typeface="Arial"/>
              </a:rPr>
              <a:t> We responsibly steward resources with integrity and transparent practices.</a:t>
            </a:r>
          </a:p>
          <a:p>
            <a:pPr marL="285750" indent="-285750">
              <a:buFont typeface="Arial"/>
              <a:buChar char="•"/>
            </a:pPr>
            <a:r>
              <a:rPr lang="en-US" b="1">
                <a:latin typeface="Arial"/>
                <a:cs typeface="Arial"/>
              </a:rPr>
              <a:t>Creativity: </a:t>
            </a:r>
            <a:r>
              <a:rPr lang="en-US">
                <a:latin typeface="Arial"/>
                <a:cs typeface="Arial"/>
              </a:rPr>
              <a:t>We foster imagination and resolve problems in new ways.</a:t>
            </a:r>
          </a:p>
          <a:p>
            <a:pPr marL="285750" indent="-285750">
              <a:buFont typeface="Arial"/>
              <a:buChar char="•"/>
            </a:pPr>
            <a:r>
              <a:rPr lang="en-US" b="1">
                <a:latin typeface="Arial"/>
                <a:cs typeface="Arial"/>
              </a:rPr>
              <a:t>Community:</a:t>
            </a:r>
            <a:r>
              <a:rPr lang="en-US">
                <a:latin typeface="Arial"/>
                <a:cs typeface="Arial"/>
              </a:rPr>
              <a:t> We bring people together.</a:t>
            </a:r>
          </a:p>
          <a:p>
            <a:endParaRPr lang="en-US"/>
          </a:p>
        </p:txBody>
      </p:sp>
    </p:spTree>
    <p:extLst>
      <p:ext uri="{BB962C8B-B14F-4D97-AF65-F5344CB8AC3E}">
        <p14:creationId xmlns:p14="http://schemas.microsoft.com/office/powerpoint/2010/main" val="21387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F0D3A-B593-1D6A-D4BE-3A9D8672C1A3}"/>
              </a:ext>
            </a:extLst>
          </p:cNvPr>
          <p:cNvSpPr>
            <a:spLocks noGrp="1"/>
          </p:cNvSpPr>
          <p:nvPr>
            <p:ph type="title" idx="4294967295"/>
          </p:nvPr>
        </p:nvSpPr>
        <p:spPr>
          <a:xfrm>
            <a:off x="845388" y="-1452097"/>
            <a:ext cx="10515600" cy="1325563"/>
          </a:xfrm>
        </p:spPr>
        <p:txBody>
          <a:bodyPr/>
          <a:lstStyle/>
          <a:p>
            <a:r>
              <a:rPr lang="en-US" dirty="0"/>
              <a:t>5 Year Work Plan</a:t>
            </a:r>
          </a:p>
        </p:txBody>
      </p:sp>
      <p:sp>
        <p:nvSpPr>
          <p:cNvPr id="3" name="TextBox 2">
            <a:extLst>
              <a:ext uri="{FF2B5EF4-FFF2-40B4-BE49-F238E27FC236}">
                <a16:creationId xmlns:a16="http://schemas.microsoft.com/office/drawing/2014/main" id="{3DD3F6B9-539A-4563-F8ED-0D57D1B03310}"/>
              </a:ext>
            </a:extLst>
          </p:cNvPr>
          <p:cNvSpPr txBox="1"/>
          <p:nvPr/>
        </p:nvSpPr>
        <p:spPr>
          <a:xfrm>
            <a:off x="310551" y="224287"/>
            <a:ext cx="115852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cs typeface="Segoe UI"/>
              </a:rPr>
              <a:t>Strategic Services Business 5 Year Workplan​</a:t>
            </a:r>
          </a:p>
          <a:p>
            <a:r>
              <a:rPr lang="en-US" dirty="0">
                <a:cs typeface="Segoe UI"/>
              </a:rPr>
              <a:t>​PPLD’s mission is to provide access to resources and spaces that build community. We do that by providing equitable access to resources and information for entrepreneurs and small business owners in our community.​</a:t>
            </a:r>
          </a:p>
          <a:p>
            <a:r>
              <a:rPr lang="en-US" dirty="0">
                <a:cs typeface="Segoe UI"/>
              </a:rPr>
              <a:t>​</a:t>
            </a:r>
            <a:r>
              <a:rPr lang="en-US" b="1" dirty="0">
                <a:cs typeface="Segoe UI"/>
              </a:rPr>
              <a:t>2022 Objectives: </a:t>
            </a:r>
            <a:r>
              <a:rPr lang="en-US" dirty="0">
                <a:cs typeface="Segoe UI"/>
              </a:rPr>
              <a:t>​</a:t>
            </a:r>
          </a:p>
          <a:p>
            <a:r>
              <a:rPr lang="en-US" dirty="0">
                <a:cs typeface="Segoe UI"/>
              </a:rPr>
              <a:t>To improve and innovate PPLD business offerings to the Pikes Peak Region. Gain recognition as a place where entrepreneurs and small business owners can find the help and resources they need to make their dreams a reality.  </a:t>
            </a:r>
            <a:r>
              <a:rPr lang="en-US" b="1" dirty="0">
                <a:solidFill>
                  <a:srgbClr val="00B050"/>
                </a:solidFill>
                <a:cs typeface="Segoe UI"/>
              </a:rPr>
              <a:t>PPLD is the community Connector.</a:t>
            </a:r>
          </a:p>
        </p:txBody>
      </p:sp>
      <p:sp>
        <p:nvSpPr>
          <p:cNvPr id="2" name="TextBox 1">
            <a:extLst>
              <a:ext uri="{FF2B5EF4-FFF2-40B4-BE49-F238E27FC236}">
                <a16:creationId xmlns:a16="http://schemas.microsoft.com/office/drawing/2014/main" id="{3853EF56-3B23-D97D-42DE-9A7507738E5C}"/>
              </a:ext>
            </a:extLst>
          </p:cNvPr>
          <p:cNvSpPr txBox="1"/>
          <p:nvPr/>
        </p:nvSpPr>
        <p:spPr>
          <a:xfrm>
            <a:off x="310551" y="2251493"/>
            <a:ext cx="10765766"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Business and Entrepreneurial Centers - 5 Year Plan</a:t>
            </a:r>
          </a:p>
          <a:p>
            <a:r>
              <a:rPr lang="en-US" sz="1400"/>
              <a:t>2022 – Baseline year, set up centers, programming, marketing. EIR program introduced. </a:t>
            </a:r>
            <a:r>
              <a:rPr lang="en-US" sz="1400">
                <a:solidFill>
                  <a:srgbClr val="FFFFFF"/>
                </a:solidFill>
                <a:ea typeface="+mn-lt"/>
                <a:cs typeface="+mn-lt"/>
              </a:rPr>
              <a:t> </a:t>
            </a:r>
            <a:r>
              <a:rPr lang="en-US" sz="1400" b="1">
                <a:solidFill>
                  <a:srgbClr val="00B050"/>
                </a:solidFill>
                <a:ea typeface="+mn-lt"/>
                <a:cs typeface="+mn-lt"/>
              </a:rPr>
              <a:t>Focus on one thing , you don't have to do everything at once. Focusing and getting one thing done and then move onto the next item. Don't try and do everything at once – remember, you are only one person!</a:t>
            </a:r>
            <a:endParaRPr lang="en-US" sz="1400" b="1">
              <a:solidFill>
                <a:srgbClr val="00B050"/>
              </a:solidFill>
            </a:endParaRPr>
          </a:p>
          <a:p>
            <a:endParaRPr lang="en-US" sz="1400" b="1">
              <a:solidFill>
                <a:srgbClr val="00B050"/>
              </a:solidFill>
            </a:endParaRPr>
          </a:p>
          <a:p>
            <a:r>
              <a:rPr lang="en-US" sz="1400"/>
              <a:t>2023 – Review growth potential – how can services be expanded and new services introduced? Is there staff to expand? How is PPLD situated at this time – has mil levy been approved, are there additional locations that need to be taken into consideration. Create action plans to incorporate growth.</a:t>
            </a:r>
          </a:p>
          <a:p>
            <a:endParaRPr lang="en-US" sz="1400"/>
          </a:p>
          <a:p>
            <a:r>
              <a:rPr lang="en-US" sz="1400"/>
              <a:t>2024 – Growth is taken into account and plans to expand are in place and services are growing.</a:t>
            </a:r>
          </a:p>
          <a:p>
            <a:endParaRPr lang="en-US" sz="1400"/>
          </a:p>
          <a:p>
            <a:r>
              <a:rPr lang="en-US" sz="1400"/>
              <a:t>2025 – Assess if the needs of entrepreneurs and small business are being met by PPLD. (survey)</a:t>
            </a:r>
          </a:p>
          <a:p>
            <a:endParaRPr lang="en-US" sz="1400"/>
          </a:p>
          <a:p>
            <a:r>
              <a:rPr lang="en-US" sz="1400"/>
              <a:t>2026 – Adjust to changing trends in the business world and needs of entrepreneurs and small business owners. </a:t>
            </a:r>
          </a:p>
          <a:p>
            <a:endParaRPr lang="en-US" sz="1200"/>
          </a:p>
          <a:p>
            <a:r>
              <a:rPr lang="en-US" sz="1400" b="1"/>
              <a:t>Technology Needs – </a:t>
            </a:r>
          </a:p>
          <a:p>
            <a:r>
              <a:rPr lang="en-US" sz="1400" b="1">
                <a:solidFill>
                  <a:srgbClr val="0070C0"/>
                </a:solidFill>
                <a:latin typeface="Century Gothic"/>
              </a:rPr>
              <a:t>Are you solely responsible for these tasks?  A Team?</a:t>
            </a:r>
          </a:p>
          <a:p>
            <a:r>
              <a:rPr lang="en-US" sz="1400"/>
              <a:t>Database Review – yearly review of databases and reference materials</a:t>
            </a:r>
          </a:p>
          <a:p>
            <a:r>
              <a:rPr lang="en-US" sz="1400"/>
              <a:t>Additional equipment to provide co-working spaces in each region</a:t>
            </a:r>
          </a:p>
          <a:p>
            <a:r>
              <a:rPr lang="en-US" sz="1400"/>
              <a:t>Laptop/phone for EIR</a:t>
            </a:r>
          </a:p>
          <a:p>
            <a:endParaRPr lang="en-US" sz="1200"/>
          </a:p>
          <a:p>
            <a:endParaRPr lang="en-US" sz="1200" b="1"/>
          </a:p>
        </p:txBody>
      </p:sp>
      <p:sp>
        <p:nvSpPr>
          <p:cNvPr id="4" name="TextBox 3">
            <a:extLst>
              <a:ext uri="{FF2B5EF4-FFF2-40B4-BE49-F238E27FC236}">
                <a16:creationId xmlns:a16="http://schemas.microsoft.com/office/drawing/2014/main" id="{A2F37C2E-8847-AF97-D697-99E0543A1352}"/>
              </a:ext>
            </a:extLst>
          </p:cNvPr>
          <p:cNvSpPr txBox="1"/>
          <p:nvPr/>
        </p:nvSpPr>
        <p:spPr>
          <a:xfrm>
            <a:off x="6268528" y="5506529"/>
            <a:ext cx="50836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Key Players: </a:t>
            </a:r>
            <a:endParaRPr lang="en-US" sz="1400">
              <a:ea typeface="+mn-lt"/>
              <a:cs typeface="+mn-lt"/>
            </a:endParaRPr>
          </a:p>
          <a:p>
            <a:r>
              <a:rPr lang="en-US" sz="1400" b="1">
                <a:ea typeface="+mn-lt"/>
                <a:cs typeface="+mn-lt"/>
              </a:rPr>
              <a:t>Internal: </a:t>
            </a:r>
            <a:r>
              <a:rPr lang="en-US" sz="1400">
                <a:ea typeface="+mn-lt"/>
                <a:cs typeface="+mn-lt"/>
              </a:rPr>
              <a:t>communication, IT, collection management</a:t>
            </a:r>
          </a:p>
          <a:p>
            <a:r>
              <a:rPr lang="en-US" sz="1400" b="1">
                <a:ea typeface="+mn-lt"/>
                <a:cs typeface="+mn-lt"/>
              </a:rPr>
              <a:t>External:</a:t>
            </a:r>
            <a:r>
              <a:rPr lang="en-US" sz="1400">
                <a:ea typeface="+mn-lt"/>
                <a:cs typeface="+mn-lt"/>
              </a:rPr>
              <a:t> SBDC, SCORE, Chambers, C4SI, Exponential Impact</a:t>
            </a:r>
          </a:p>
          <a:p>
            <a:pPr algn="l"/>
            <a:endParaRPr lang="en-US"/>
          </a:p>
        </p:txBody>
      </p:sp>
    </p:spTree>
    <p:extLst>
      <p:ext uri="{BB962C8B-B14F-4D97-AF65-F5344CB8AC3E}">
        <p14:creationId xmlns:p14="http://schemas.microsoft.com/office/powerpoint/2010/main" val="37080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C90B1-E15B-3CD2-D078-A4384B30BCED}"/>
              </a:ext>
            </a:extLst>
          </p:cNvPr>
          <p:cNvSpPr>
            <a:spLocks noGrp="1"/>
          </p:cNvSpPr>
          <p:nvPr>
            <p:ph type="title" idx="4294967295"/>
          </p:nvPr>
        </p:nvSpPr>
        <p:spPr>
          <a:xfrm>
            <a:off x="838200" y="-1552575"/>
            <a:ext cx="10515600" cy="1325563"/>
          </a:xfrm>
        </p:spPr>
        <p:txBody>
          <a:bodyPr/>
          <a:lstStyle/>
          <a:p>
            <a:r>
              <a:rPr lang="en-US" dirty="0"/>
              <a:t>Goal 1</a:t>
            </a:r>
          </a:p>
        </p:txBody>
      </p:sp>
      <p:sp>
        <p:nvSpPr>
          <p:cNvPr id="2" name="TextBox 1">
            <a:extLst>
              <a:ext uri="{FF2B5EF4-FFF2-40B4-BE49-F238E27FC236}">
                <a16:creationId xmlns:a16="http://schemas.microsoft.com/office/drawing/2014/main" id="{62AF982D-93B6-390E-83D8-74CC20F97F1A}"/>
              </a:ext>
            </a:extLst>
          </p:cNvPr>
          <p:cNvSpPr txBox="1"/>
          <p:nvPr/>
        </p:nvSpPr>
        <p:spPr>
          <a:xfrm>
            <a:off x="238665" y="238664"/>
            <a:ext cx="5359880"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Goal 1: Reconnect with community to provide services that are relevant to the community’s needs. Focus on Business Community.</a:t>
            </a:r>
          </a:p>
          <a:p>
            <a:endParaRPr lang="en-US" b="1"/>
          </a:p>
          <a:p>
            <a:r>
              <a:rPr lang="en-US" sz="1400" b="1"/>
              <a:t>Strategic Focus:</a:t>
            </a:r>
            <a:r>
              <a:rPr lang="en-US" sz="1400"/>
              <a:t> Community, Resources, and Service</a:t>
            </a:r>
          </a:p>
          <a:p>
            <a:endParaRPr lang="en-US" sz="1400"/>
          </a:p>
          <a:p>
            <a:r>
              <a:rPr lang="en-US" sz="1400" b="1"/>
              <a:t>Outcomes:</a:t>
            </a:r>
            <a:r>
              <a:rPr lang="en-US" sz="1400"/>
              <a:t> Renewed relationships with other business organizations in the region and find and fill the gaps for entrepreneurs and small business owners in our community. Anticipated needs of the community. Collaboration.</a:t>
            </a:r>
          </a:p>
          <a:p>
            <a:endParaRPr lang="en-US" sz="1400"/>
          </a:p>
          <a:p>
            <a:r>
              <a:rPr lang="en-US" sz="1400" b="1"/>
              <a:t>Benefits:</a:t>
            </a:r>
            <a:r>
              <a:rPr lang="en-US" sz="1400"/>
              <a:t> Increased involvement with the business community. Resources are being used. </a:t>
            </a:r>
          </a:p>
          <a:p>
            <a:r>
              <a:rPr lang="en-US" sz="1400" b="1">
                <a:solidFill>
                  <a:srgbClr val="00B050"/>
                </a:solidFill>
              </a:rPr>
              <a:t>Previous staff member had a challenge with transitioning to a virtual platform for services.  She had been in the position for many years, retired in August 2020.</a:t>
            </a:r>
          </a:p>
          <a:p>
            <a:r>
              <a:rPr lang="en-US" sz="1400" b="1">
                <a:solidFill>
                  <a:srgbClr val="00B050"/>
                </a:solidFill>
              </a:rPr>
              <a:t>Present: Sandy is working hard to re-establish previous business connections but also to develop new ones.  Sandy participated in Small Business Week, outreach and networking in the community.</a:t>
            </a:r>
          </a:p>
          <a:p>
            <a:r>
              <a:rPr lang="en-US" sz="1400" b="1">
                <a:solidFill>
                  <a:srgbClr val="00B050"/>
                </a:solidFill>
              </a:rPr>
              <a:t>Present: 21C – Sandy spoke with the branch manager and shared that your facility will be branded as an Entrepreneur and Business Center, will work with two librarians to bring them “up to speed”.  Creative Services Director could potentially collaborate with Sandy – Maker-in-Residence and Entrepreneur-in-Residence.</a:t>
            </a:r>
          </a:p>
          <a:p>
            <a:r>
              <a:rPr lang="en-US" sz="1400" b="1">
                <a:solidFill>
                  <a:srgbClr val="00B050"/>
                </a:solidFill>
              </a:rPr>
              <a:t>Future: Another possibility FIT program, preparing customers to have a career in the food industry. A local chef runs the program, have a kitchen at 21C as well.</a:t>
            </a:r>
          </a:p>
          <a:p>
            <a:endParaRPr lang="en-US" sz="1200" b="1">
              <a:solidFill>
                <a:srgbClr val="00B050"/>
              </a:solidFill>
            </a:endParaRPr>
          </a:p>
        </p:txBody>
      </p:sp>
      <p:sp>
        <p:nvSpPr>
          <p:cNvPr id="3" name="TextBox 2">
            <a:extLst>
              <a:ext uri="{FF2B5EF4-FFF2-40B4-BE49-F238E27FC236}">
                <a16:creationId xmlns:a16="http://schemas.microsoft.com/office/drawing/2014/main" id="{1C75C836-775E-6445-CDB7-53853B82FCE3}"/>
              </a:ext>
            </a:extLst>
          </p:cNvPr>
          <p:cNvSpPr txBox="1"/>
          <p:nvPr/>
        </p:nvSpPr>
        <p:spPr>
          <a:xfrm>
            <a:off x="6205268" y="152400"/>
            <a:ext cx="5158597"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Timeline and Plan:</a:t>
            </a:r>
          </a:p>
          <a:p>
            <a:r>
              <a:rPr lang="en-US" sz="1400"/>
              <a:t>(a) Work with SBDC to identify areas where PPLD can help entrepreneurs and small business owners</a:t>
            </a:r>
          </a:p>
          <a:p>
            <a:r>
              <a:rPr lang="en-US" sz="1400"/>
              <a:t>First quarter – </a:t>
            </a:r>
            <a:r>
              <a:rPr lang="en-US" sz="1400" b="1">
                <a:solidFill>
                  <a:srgbClr val="00B050"/>
                </a:solidFill>
              </a:rPr>
              <a:t>Completed!</a:t>
            </a:r>
          </a:p>
          <a:p>
            <a:r>
              <a:rPr lang="en-US" sz="1400"/>
              <a:t>(b) Review demographics and align programming with those statistics. </a:t>
            </a:r>
          </a:p>
          <a:p>
            <a:r>
              <a:rPr lang="en-US" sz="1400"/>
              <a:t>Ongoing throughout 2022 – </a:t>
            </a:r>
            <a:r>
              <a:rPr lang="en-US" sz="1400" b="1">
                <a:solidFill>
                  <a:srgbClr val="00B050"/>
                </a:solidFill>
              </a:rPr>
              <a:t>In progress</a:t>
            </a:r>
          </a:p>
          <a:p>
            <a:r>
              <a:rPr lang="en-US" sz="1400" b="1">
                <a:solidFill>
                  <a:srgbClr val="00B050"/>
                </a:solidFill>
              </a:rPr>
              <a:t>1 Million Cups – various presentations will be given to attendees.</a:t>
            </a:r>
          </a:p>
          <a:p>
            <a:r>
              <a:rPr lang="en-US" sz="1400"/>
              <a:t>Work with </a:t>
            </a:r>
            <a:r>
              <a:rPr lang="en-US" sz="1400" err="1"/>
              <a:t>CrS</a:t>
            </a:r>
            <a:r>
              <a:rPr lang="en-US" sz="1400"/>
              <a:t> to develop programming focused on highlighting spaces and how those can be used by entrepreneurs and small business owners.  </a:t>
            </a:r>
            <a:r>
              <a:rPr lang="en-US" sz="1400" b="1">
                <a:solidFill>
                  <a:srgbClr val="00B050"/>
                </a:solidFill>
              </a:rPr>
              <a:t>In progress, conducted a branding class for small business owners.  Sandy has ideas for additional classes.</a:t>
            </a:r>
          </a:p>
          <a:p>
            <a:r>
              <a:rPr lang="en-US" sz="1400"/>
              <a:t>(c) </a:t>
            </a:r>
            <a:r>
              <a:rPr lang="en-US" sz="1400">
                <a:cs typeface="Calibri"/>
              </a:rPr>
              <a:t>Establish Business and Entrepreneurial Centers in all regions</a:t>
            </a:r>
            <a:r>
              <a:rPr lang="en-US" sz="1400" b="1">
                <a:latin typeface="Century Gothic"/>
              </a:rPr>
              <a:t>  </a:t>
            </a:r>
          </a:p>
          <a:p>
            <a:r>
              <a:rPr lang="en-US" sz="1400"/>
              <a:t>KCH and 21C</a:t>
            </a:r>
          </a:p>
          <a:p>
            <a:r>
              <a:rPr lang="en-US" sz="1400"/>
              <a:t>First quarter. </a:t>
            </a:r>
            <a:r>
              <a:rPr lang="en-US" sz="1400" b="1">
                <a:solidFill>
                  <a:srgbClr val="00B050"/>
                </a:solidFill>
              </a:rPr>
              <a:t>In progress, 21C is already running as such, opened KCH, but will have limited hours and capabilities.</a:t>
            </a:r>
          </a:p>
          <a:p>
            <a:r>
              <a:rPr lang="en-US" sz="1400"/>
              <a:t>SE Region</a:t>
            </a:r>
          </a:p>
          <a:p>
            <a:r>
              <a:rPr lang="en-US" sz="1400"/>
              <a:t>Second quarter</a:t>
            </a:r>
          </a:p>
          <a:p>
            <a:r>
              <a:rPr lang="en-US" sz="1400"/>
              <a:t>(d) Entrepreneur In Residence – </a:t>
            </a:r>
            <a:r>
              <a:rPr lang="en-US" sz="1400" b="1">
                <a:solidFill>
                  <a:srgbClr val="00B050"/>
                </a:solidFill>
              </a:rPr>
              <a:t>Approved through Finance, funded 06/2022</a:t>
            </a:r>
          </a:p>
          <a:p>
            <a:r>
              <a:rPr lang="en-US" sz="1400"/>
              <a:t>Second quarter, </a:t>
            </a:r>
            <a:r>
              <a:rPr lang="en-US" sz="1400" b="1">
                <a:solidFill>
                  <a:srgbClr val="00B050"/>
                </a:solidFill>
              </a:rPr>
              <a:t>8/26 – setting up interviews, will have EIR in place by 9/18</a:t>
            </a:r>
          </a:p>
          <a:p>
            <a:r>
              <a:rPr lang="en-US" sz="1400"/>
              <a:t>Position goals and expectations</a:t>
            </a:r>
          </a:p>
          <a:p>
            <a:r>
              <a:rPr lang="en-US" sz="1400"/>
              <a:t>Job description</a:t>
            </a:r>
          </a:p>
          <a:p>
            <a:endParaRPr lang="en-US" sz="1400" b="1"/>
          </a:p>
          <a:p>
            <a:r>
              <a:rPr lang="en-US" sz="1400" b="1"/>
              <a:t>Success:</a:t>
            </a:r>
            <a:r>
              <a:rPr lang="en-US" sz="1400"/>
              <a:t> By the end of 2023, Business and Entrepreneur Centers will be identified and in use in each region. </a:t>
            </a:r>
          </a:p>
          <a:p>
            <a:r>
              <a:rPr lang="en-US" sz="1400"/>
              <a:t>EIR is in place and providing support for entrepreneurs and small business owners.</a:t>
            </a:r>
          </a:p>
        </p:txBody>
      </p:sp>
    </p:spTree>
    <p:extLst>
      <p:ext uri="{BB962C8B-B14F-4D97-AF65-F5344CB8AC3E}">
        <p14:creationId xmlns:p14="http://schemas.microsoft.com/office/powerpoint/2010/main" val="332698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CB8C5F-248F-D3A7-7925-B0B2E8E5E604}"/>
              </a:ext>
            </a:extLst>
          </p:cNvPr>
          <p:cNvSpPr>
            <a:spLocks noGrp="1"/>
          </p:cNvSpPr>
          <p:nvPr>
            <p:ph type="title" idx="4294967295"/>
          </p:nvPr>
        </p:nvSpPr>
        <p:spPr>
          <a:xfrm>
            <a:off x="838200" y="-1527175"/>
            <a:ext cx="10515600" cy="1325563"/>
          </a:xfrm>
        </p:spPr>
        <p:txBody>
          <a:bodyPr/>
          <a:lstStyle/>
          <a:p>
            <a:r>
              <a:rPr lang="en-US" dirty="0"/>
              <a:t>Goals 2 &amp; 3</a:t>
            </a:r>
          </a:p>
        </p:txBody>
      </p:sp>
      <p:sp>
        <p:nvSpPr>
          <p:cNvPr id="2" name="TextBox 1">
            <a:extLst>
              <a:ext uri="{FF2B5EF4-FFF2-40B4-BE49-F238E27FC236}">
                <a16:creationId xmlns:a16="http://schemas.microsoft.com/office/drawing/2014/main" id="{E47DF006-B534-AE26-7CD9-F85A4472C2B7}"/>
              </a:ext>
            </a:extLst>
          </p:cNvPr>
          <p:cNvSpPr txBox="1"/>
          <p:nvPr/>
        </p:nvSpPr>
        <p:spPr>
          <a:xfrm>
            <a:off x="339306" y="655608"/>
            <a:ext cx="484229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Goal 2: Support colleagues on the frontline to ensure they have a greater awareness of services and resources to improve abilities to assist patrons</a:t>
            </a:r>
          </a:p>
          <a:p>
            <a:endParaRPr lang="en-US" sz="1200"/>
          </a:p>
          <a:p>
            <a:r>
              <a:rPr lang="en-US" sz="1400" b="1"/>
              <a:t>Strategic Focus</a:t>
            </a:r>
            <a:r>
              <a:rPr lang="en-US" sz="1400"/>
              <a:t>: Service, Internal/Staff, Accountability</a:t>
            </a:r>
          </a:p>
          <a:p>
            <a:endParaRPr lang="en-US" sz="1400" b="1"/>
          </a:p>
          <a:p>
            <a:r>
              <a:rPr lang="en-US" sz="1400" b="1"/>
              <a:t>Outcomes:</a:t>
            </a:r>
            <a:r>
              <a:rPr lang="en-US" sz="1400"/>
              <a:t> Frontline staff are familiar with Business Resources and can point patrons to correct resources.</a:t>
            </a:r>
          </a:p>
          <a:p>
            <a:endParaRPr lang="en-US" sz="1400" b="1"/>
          </a:p>
          <a:p>
            <a:r>
              <a:rPr lang="en-US" sz="1400" b="1"/>
              <a:t>Benefits:</a:t>
            </a:r>
            <a:r>
              <a:rPr lang="en-US" sz="1400"/>
              <a:t> Staff has the knowledge to point patrons to the resources and may help them find information. Staff has a basic knowledge of databases, how they work, how to search. </a:t>
            </a:r>
          </a:p>
          <a:p>
            <a:endParaRPr lang="en-US" sz="1400" b="1"/>
          </a:p>
          <a:p>
            <a:r>
              <a:rPr lang="en-US" sz="1400" b="1"/>
              <a:t>Timeline and Plan:</a:t>
            </a:r>
          </a:p>
          <a:p>
            <a:r>
              <a:rPr lang="en-US" sz="1400"/>
              <a:t>(a) </a:t>
            </a:r>
            <a:r>
              <a:rPr lang="en-US" sz="1400" err="1"/>
              <a:t>Libguides</a:t>
            </a:r>
            <a:r>
              <a:rPr lang="en-US" sz="1400"/>
              <a:t> are informative and point to relevant resources and are easy to use for both staff and patrons.</a:t>
            </a:r>
          </a:p>
          <a:p>
            <a:r>
              <a:rPr lang="en-US" sz="1400" b="1">
                <a:solidFill>
                  <a:srgbClr val="0070C0"/>
                </a:solidFill>
                <a:latin typeface="Century Gothic"/>
              </a:rPr>
              <a:t>Who will create the </a:t>
            </a:r>
            <a:r>
              <a:rPr lang="en-US" sz="1400" b="1" err="1">
                <a:solidFill>
                  <a:srgbClr val="0070C0"/>
                </a:solidFill>
                <a:latin typeface="Century Gothic"/>
              </a:rPr>
              <a:t>LibGuides</a:t>
            </a:r>
            <a:r>
              <a:rPr lang="en-US" sz="1400" b="1">
                <a:solidFill>
                  <a:srgbClr val="0070C0"/>
                </a:solidFill>
                <a:latin typeface="Century Gothic"/>
              </a:rPr>
              <a:t>?</a:t>
            </a:r>
          </a:p>
          <a:p>
            <a:r>
              <a:rPr lang="en-US" sz="1400"/>
              <a:t>Ongoing</a:t>
            </a:r>
          </a:p>
          <a:p>
            <a:r>
              <a:rPr lang="en-US" sz="1400"/>
              <a:t>(b) Training and assessment  </a:t>
            </a:r>
          </a:p>
          <a:p>
            <a:r>
              <a:rPr lang="en-US" sz="1400" b="1">
                <a:solidFill>
                  <a:srgbClr val="0070C0"/>
                </a:solidFill>
                <a:latin typeface="Century Gothic"/>
              </a:rPr>
              <a:t>Who will provide training?  What will be included?</a:t>
            </a:r>
          </a:p>
          <a:p>
            <a:r>
              <a:rPr lang="en-US" sz="1400"/>
              <a:t>Quarterly</a:t>
            </a:r>
          </a:p>
          <a:p>
            <a:endParaRPr lang="en-US" sz="1400" b="1"/>
          </a:p>
          <a:p>
            <a:r>
              <a:rPr lang="en-US" sz="1400" b="1"/>
              <a:t>Success</a:t>
            </a:r>
            <a:r>
              <a:rPr lang="en-US" sz="1400"/>
              <a:t>: By the end of 2022, staff understand where to find business resources (</a:t>
            </a:r>
            <a:r>
              <a:rPr lang="en-US" sz="1400" err="1"/>
              <a:t>Libguides</a:t>
            </a:r>
            <a:r>
              <a:rPr lang="en-US" sz="1400"/>
              <a:t>).</a:t>
            </a:r>
          </a:p>
        </p:txBody>
      </p:sp>
      <p:sp>
        <p:nvSpPr>
          <p:cNvPr id="3" name="TextBox 2">
            <a:extLst>
              <a:ext uri="{FF2B5EF4-FFF2-40B4-BE49-F238E27FC236}">
                <a16:creationId xmlns:a16="http://schemas.microsoft.com/office/drawing/2014/main" id="{6C038B5A-B3D5-2AA7-74E4-12922EAC8D5F}"/>
              </a:ext>
            </a:extLst>
          </p:cNvPr>
          <p:cNvSpPr txBox="1"/>
          <p:nvPr/>
        </p:nvSpPr>
        <p:spPr>
          <a:xfrm>
            <a:off x="5946475" y="655608"/>
            <a:ext cx="57912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Goal 3:  Collaborate internally and externally to provide opportunities for the community to understand and advocate for the library, engage on community initiatives, and advise on interests and needs of our community members. </a:t>
            </a:r>
          </a:p>
          <a:p>
            <a:endParaRPr lang="en-US" sz="1200"/>
          </a:p>
          <a:p>
            <a:r>
              <a:rPr lang="en-US" sz="1400" b="1"/>
              <a:t>Strategic</a:t>
            </a:r>
            <a:r>
              <a:rPr lang="en-US" sz="1400"/>
              <a:t> </a:t>
            </a:r>
            <a:r>
              <a:rPr lang="en-US" sz="1400" b="1"/>
              <a:t>Focus:</a:t>
            </a:r>
            <a:r>
              <a:rPr lang="en-US" sz="1400"/>
              <a:t> Innovation, Creativity, Service</a:t>
            </a:r>
          </a:p>
          <a:p>
            <a:endParaRPr lang="en-US" sz="1400"/>
          </a:p>
          <a:p>
            <a:r>
              <a:rPr lang="en-US" sz="1400" b="1"/>
              <a:t>Outcomes:</a:t>
            </a:r>
            <a:r>
              <a:rPr lang="en-US" sz="1400"/>
              <a:t> Staff and community will have a greater understanding of the library and the resources available as well as why we have the resources we do. </a:t>
            </a:r>
          </a:p>
          <a:p>
            <a:endParaRPr lang="en-US" sz="1400"/>
          </a:p>
          <a:p>
            <a:r>
              <a:rPr lang="en-US" sz="1400" b="1"/>
              <a:t>Benefits:</a:t>
            </a:r>
            <a:r>
              <a:rPr lang="en-US" sz="1400"/>
              <a:t> Promote awareness of the impact of the library on individual lives in the community. </a:t>
            </a:r>
          </a:p>
          <a:p>
            <a:endParaRPr lang="en-US" sz="1400"/>
          </a:p>
          <a:p>
            <a:r>
              <a:rPr lang="en-US" sz="1400" b="1"/>
              <a:t>Timeline and Plan:</a:t>
            </a:r>
          </a:p>
          <a:p>
            <a:r>
              <a:rPr lang="en-US" sz="1400"/>
              <a:t>Attend outreach events </a:t>
            </a:r>
          </a:p>
          <a:p>
            <a:r>
              <a:rPr lang="en-US" sz="1400"/>
              <a:t>One each quarter</a:t>
            </a:r>
          </a:p>
          <a:p>
            <a:endParaRPr lang="en-US" sz="1400" b="1"/>
          </a:p>
          <a:p>
            <a:r>
              <a:rPr lang="en-US" sz="1400" b="1"/>
              <a:t>Success: </a:t>
            </a:r>
            <a:r>
              <a:rPr lang="en-US" sz="1400"/>
              <a:t>Mil Levy is passed.  </a:t>
            </a:r>
            <a:r>
              <a:rPr lang="en-US" sz="1400">
                <a:solidFill>
                  <a:srgbClr val="FF0000"/>
                </a:solidFill>
              </a:rPr>
              <a:t>Mill Levy has been postponed until further notice per the Board.</a:t>
            </a:r>
            <a:r>
              <a:rPr lang="en-US" sz="1400"/>
              <a:t> </a:t>
            </a:r>
          </a:p>
        </p:txBody>
      </p:sp>
    </p:spTree>
    <p:extLst>
      <p:ext uri="{BB962C8B-B14F-4D97-AF65-F5344CB8AC3E}">
        <p14:creationId xmlns:p14="http://schemas.microsoft.com/office/powerpoint/2010/main" val="7007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7E7E-A957-439A-9262-A5DA524E93B1}"/>
              </a:ext>
            </a:extLst>
          </p:cNvPr>
          <p:cNvSpPr txBox="1">
            <a:spLocks noGrp="1"/>
          </p:cNvSpPr>
          <p:nvPr>
            <p:ph type="title" idx="4294967295"/>
          </p:nvPr>
        </p:nvSpPr>
        <p:spPr>
          <a:xfrm>
            <a:off x="627133" y="83797"/>
            <a:ext cx="1023482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Arapahoe Library District Career Services- 5 Year Plan </a:t>
            </a:r>
          </a:p>
        </p:txBody>
      </p:sp>
      <p:sp>
        <p:nvSpPr>
          <p:cNvPr id="3" name="TextBox 2">
            <a:extLst>
              <a:ext uri="{FF2B5EF4-FFF2-40B4-BE49-F238E27FC236}">
                <a16:creationId xmlns:a16="http://schemas.microsoft.com/office/drawing/2014/main" id="{5D9B8E00-4F3C-F38E-D6EC-8B158BCAABB5}"/>
              </a:ext>
            </a:extLst>
          </p:cNvPr>
          <p:cNvSpPr txBox="1"/>
          <p:nvPr/>
        </p:nvSpPr>
        <p:spPr>
          <a:xfrm>
            <a:off x="180898" y="388404"/>
            <a:ext cx="11792943" cy="9048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Arapahoe Library District's Vision- A literate, informed and fulfilled community</a:t>
            </a:r>
          </a:p>
          <a:p>
            <a:pPr algn="ctr"/>
            <a:r>
              <a:rPr lang="en-US" sz="2000" b="1" dirty="0"/>
              <a:t>Mission: </a:t>
            </a:r>
            <a:r>
              <a:rPr lang="en-US" sz="2000" b="1" dirty="0">
                <a:ea typeface="+mn-lt"/>
                <a:cs typeface="+mn-lt"/>
              </a:rPr>
              <a:t>We are dedicated to being the best public library for the communities we serve by providing outstanding and personalized service to everyone seeking access to the world of information and ideas</a:t>
            </a:r>
          </a:p>
          <a:p>
            <a:pPr marL="285750" indent="-285750">
              <a:buFont typeface="Arial"/>
              <a:buChar char="•"/>
            </a:pPr>
            <a:r>
              <a:rPr lang="en-US" dirty="0">
                <a:ea typeface="+mn-lt"/>
                <a:cs typeface="+mn-lt"/>
              </a:rPr>
              <a:t>1st year baseline: </a:t>
            </a:r>
            <a:r>
              <a:rPr lang="en-US" b="1" dirty="0">
                <a:solidFill>
                  <a:srgbClr val="00B050"/>
                </a:solidFill>
                <a:ea typeface="+mn-lt"/>
                <a:cs typeface="+mn-lt"/>
              </a:rPr>
              <a:t>Christine is recreating the Career Services platform at ALD.  Each year going forward, services/goals  will center around  District Strategic Plan Objectives.</a:t>
            </a:r>
            <a:endParaRPr lang="en-US" b="1" dirty="0">
              <a:solidFill>
                <a:srgbClr val="00B050"/>
              </a:solidFill>
            </a:endParaRPr>
          </a:p>
          <a:p>
            <a:pPr marL="742950" lvl="1" indent="-285750">
              <a:buFont typeface="Arial"/>
              <a:buChar char="•"/>
            </a:pPr>
            <a:r>
              <a:rPr lang="en-US" sz="1600" b="1" dirty="0"/>
              <a:t>Key collaborators:</a:t>
            </a:r>
            <a:endParaRPr lang="en-US" sz="1600" b="1" dirty="0">
              <a:solidFill>
                <a:srgbClr val="FFFFFF"/>
              </a:solidFill>
            </a:endParaRPr>
          </a:p>
          <a:p>
            <a:pPr marL="1200150" lvl="2" indent="-285750">
              <a:buFont typeface="Arial,Sans-Serif"/>
              <a:buChar char="•"/>
            </a:pPr>
            <a:r>
              <a:rPr lang="en-US" sz="1600" b="1" dirty="0">
                <a:ea typeface="+mn-lt"/>
                <a:cs typeface="+mn-lt"/>
              </a:rPr>
              <a:t>ALD- Business Services Librarian, Language Services Librarians, Older Adult Services Librarians, Teen Services Librarians, Marketing and Communications, Collection Management </a:t>
            </a:r>
            <a:endParaRPr lang="en-US" sz="1600" dirty="0">
              <a:ea typeface="+mn-lt"/>
              <a:cs typeface="+mn-lt"/>
            </a:endParaRPr>
          </a:p>
          <a:p>
            <a:pPr marL="1200150" lvl="2" indent="-285750">
              <a:buFont typeface="Arial,Sans-Serif"/>
              <a:buChar char="•"/>
            </a:pPr>
            <a:r>
              <a:rPr lang="en-US" sz="1600" b="1" dirty="0">
                <a:ea typeface="+mn-lt"/>
                <a:cs typeface="+mn-lt"/>
              </a:rPr>
              <a:t>Community:  </a:t>
            </a:r>
            <a:r>
              <a:rPr lang="en-US" sz="1600" b="1" dirty="0" err="1">
                <a:ea typeface="+mn-lt"/>
                <a:cs typeface="+mn-lt"/>
              </a:rPr>
              <a:t>ADWorks</a:t>
            </a:r>
            <a:r>
              <a:rPr lang="en-US" sz="1600" b="1" dirty="0">
                <a:ea typeface="+mn-lt"/>
                <a:cs typeface="+mn-lt"/>
              </a:rPr>
              <a:t>, ARC of Arapahoe and Douglas County, various school districts</a:t>
            </a:r>
          </a:p>
          <a:p>
            <a:pPr lvl="2"/>
            <a:endParaRPr lang="en-US" sz="1600" dirty="0">
              <a:ea typeface="+mn-lt"/>
              <a:cs typeface="+mn-lt"/>
            </a:endParaRPr>
          </a:p>
          <a:p>
            <a:pPr marL="742950" indent="-285750">
              <a:buFont typeface="Arial"/>
              <a:buChar char="•"/>
            </a:pPr>
            <a:r>
              <a:rPr lang="en-US" sz="1600" b="1" dirty="0">
                <a:ea typeface="+mn-lt"/>
                <a:cs typeface="+mn-lt"/>
              </a:rPr>
              <a:t>Goal 1: Build effective outreach to Arapahoe County job seeking community</a:t>
            </a:r>
            <a:endParaRPr lang="en-US" sz="1600" dirty="0">
              <a:ea typeface="+mn-lt"/>
              <a:cs typeface="+mn-lt"/>
            </a:endParaRPr>
          </a:p>
          <a:p>
            <a:pPr marL="742950" indent="-285750">
              <a:buFont typeface="Arial"/>
              <a:buChar char="•"/>
            </a:pPr>
            <a:r>
              <a:rPr lang="en-US" sz="1600" b="1" dirty="0">
                <a:ea typeface="+mn-lt"/>
                <a:cs typeface="+mn-lt"/>
              </a:rPr>
              <a:t>Goal 2: Collaborate with staff to ensure they have the necessary resources to assist patrons</a:t>
            </a:r>
            <a:endParaRPr lang="en-US" dirty="0"/>
          </a:p>
          <a:p>
            <a:pPr marL="1200150" lvl="2" indent="-285750">
              <a:buFont typeface="Arial"/>
              <a:buChar char="•"/>
            </a:pPr>
            <a:endParaRPr lang="en-US" sz="1400" b="1" dirty="0">
              <a:solidFill>
                <a:srgbClr val="FFFFFF"/>
              </a:solidFill>
            </a:endParaRPr>
          </a:p>
          <a:p>
            <a:pPr marL="742950" lvl="1" indent="-285750">
              <a:buFont typeface="Arial"/>
              <a:buChar char="•"/>
            </a:pPr>
            <a:endParaRPr lang="en-US" sz="1400" dirty="0">
              <a:solidFill>
                <a:srgbClr val="FFFFFF"/>
              </a:solidFill>
            </a:endParaRPr>
          </a:p>
          <a:p>
            <a:pPr marL="742950" lvl="1" indent="-285750">
              <a:buFont typeface="Arial"/>
              <a:buChar char="•"/>
            </a:pPr>
            <a:r>
              <a:rPr lang="en-US" b="1" dirty="0">
                <a:solidFill>
                  <a:srgbClr val="FFFFFF"/>
                </a:solidFill>
              </a:rPr>
              <a:t>Year</a:t>
            </a:r>
            <a:r>
              <a:rPr lang="en-US" b="1" dirty="0"/>
              <a:t> 1- 2022- ALD Strategic Plan Objectives</a:t>
            </a:r>
            <a:r>
              <a:rPr lang="en-US" sz="1600" b="1" dirty="0"/>
              <a:t>: </a:t>
            </a:r>
            <a:r>
              <a:rPr lang="en-US" sz="1400" b="1" dirty="0">
                <a:solidFill>
                  <a:srgbClr val="00B050"/>
                </a:solidFill>
              </a:rPr>
              <a:t> Remote Library Services, Equity, Service to Patrons, Innovation</a:t>
            </a:r>
            <a:endParaRPr lang="en-US" sz="1400" b="1" dirty="0">
              <a:solidFill>
                <a:srgbClr val="FFFFFF"/>
              </a:solidFill>
            </a:endParaRPr>
          </a:p>
          <a:p>
            <a:pPr marL="742950" lvl="1" indent="-285750">
              <a:buFont typeface="Arial"/>
              <a:buChar char="•"/>
            </a:pPr>
            <a:r>
              <a:rPr lang="en-US" sz="1600" b="1" dirty="0"/>
              <a:t>Create ongoing outreach plan</a:t>
            </a:r>
            <a:endParaRPr lang="en-US" sz="1600" b="1" dirty="0">
              <a:solidFill>
                <a:srgbClr val="00B050"/>
              </a:solidFill>
            </a:endParaRPr>
          </a:p>
          <a:p>
            <a:pPr marL="1200150" lvl="2" indent="-285750">
              <a:buFont typeface="Arial,Sans-Serif"/>
              <a:buChar char="•"/>
            </a:pPr>
            <a:r>
              <a:rPr lang="en-US" sz="1400" dirty="0">
                <a:ea typeface="+mn-lt"/>
                <a:cs typeface="+mn-lt"/>
              </a:rPr>
              <a:t>Older adults- Christine collaborated with Older Adult Services and Business Services to present a three part series:  Business and Career Series for Older Adults.  Christine also presents at </a:t>
            </a:r>
            <a:r>
              <a:rPr lang="en-US" sz="1400" dirty="0" err="1">
                <a:ea typeface="+mn-lt"/>
                <a:cs typeface="+mn-lt"/>
              </a:rPr>
              <a:t>ADWorks</a:t>
            </a:r>
            <a:r>
              <a:rPr lang="en-US" sz="1400" dirty="0">
                <a:ea typeface="+mn-lt"/>
                <a:cs typeface="+mn-lt"/>
              </a:rPr>
              <a:t> Generations at Work program.</a:t>
            </a:r>
          </a:p>
          <a:p>
            <a:pPr marL="1200150" lvl="2" indent="-285750">
              <a:buFont typeface="Arial,Sans-Serif"/>
              <a:buChar char="•"/>
            </a:pPr>
            <a:r>
              <a:rPr lang="en-US" sz="1400" dirty="0">
                <a:ea typeface="+mn-lt"/>
                <a:cs typeface="+mn-lt"/>
              </a:rPr>
              <a:t>Teens- Christine presented at Colorado Teen Literature Conference: Adulting 101:  Career Resources for Teens.  In fall of 2022, Christine will be presenting at local high schools.</a:t>
            </a:r>
            <a:endParaRPr lang="en-US" sz="1400" dirty="0"/>
          </a:p>
          <a:p>
            <a:pPr marL="742950" lvl="1" indent="-285750">
              <a:buFont typeface="Arial"/>
              <a:buChar char="•"/>
            </a:pPr>
            <a:r>
              <a:rPr lang="en-US" sz="1600" b="1" dirty="0"/>
              <a:t>Create core career services classes/workshops and test drive</a:t>
            </a:r>
            <a:r>
              <a:rPr lang="en-US" sz="1400" b="1" dirty="0"/>
              <a:t>:</a:t>
            </a:r>
            <a:r>
              <a:rPr lang="en-US" sz="1400" dirty="0"/>
              <a:t>  Christine presented a three part job series the first half of 2022:  Resume and Cover Letter Workshop, Job Search Workshop, Getting to Know Your Future Employer.  Third trimester of 2022 will be:  Resume and Cover Letter Workshop, Linking in with LinkedIn</a:t>
            </a:r>
          </a:p>
          <a:p>
            <a:pPr marL="742950" lvl="1" indent="-285750">
              <a:buFont typeface="Arial"/>
              <a:buChar char="•"/>
            </a:pPr>
            <a:r>
              <a:rPr lang="en-US" sz="1600" b="1" dirty="0"/>
              <a:t>Connect with patrons via 1:1 sessions</a:t>
            </a:r>
            <a:r>
              <a:rPr lang="en-US" sz="1400" dirty="0"/>
              <a:t>- Christine conducts 1:1 sessions with library patrons at all branches</a:t>
            </a:r>
          </a:p>
          <a:p>
            <a:pPr lvl="1"/>
            <a:endParaRPr lang="en-US" sz="1400" dirty="0"/>
          </a:p>
          <a:p>
            <a:pPr lvl="2"/>
            <a:endParaRPr lang="en-US" sz="1400" dirty="0"/>
          </a:p>
          <a:p>
            <a:pPr marL="742950" lvl="1" indent="-285750">
              <a:buFont typeface="Arial"/>
              <a:buChar char="•"/>
            </a:pPr>
            <a:endParaRPr lang="en-US" sz="1400" dirty="0"/>
          </a:p>
          <a:p>
            <a:pPr marL="1200150" lvl="2"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dirty="0"/>
          </a:p>
          <a:p>
            <a:pPr marL="742950" lvl="1" indent="-285750">
              <a:buFont typeface="Arial"/>
              <a:buChar char="•"/>
            </a:pPr>
            <a:endParaRPr lang="en-US" dirty="0"/>
          </a:p>
          <a:p>
            <a:endParaRPr lang="en-US" dirty="0"/>
          </a:p>
          <a:p>
            <a:pPr marL="285750" indent="-285750">
              <a:buFont typeface="Arial"/>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62492704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67C1C987B7D24DABD25A815C8AA366" ma:contentTypeVersion="11" ma:contentTypeDescription="Create a new document." ma:contentTypeScope="" ma:versionID="234c3131f80414b80a0dd67c3cb0501a">
  <xsd:schema xmlns:xsd="http://www.w3.org/2001/XMLSchema" xmlns:xs="http://www.w3.org/2001/XMLSchema" xmlns:p="http://schemas.microsoft.com/office/2006/metadata/properties" xmlns:ns3="b46ef77d-3a8d-45f3-a2ff-bf05d9ed054c" xmlns:ns4="9e1588eb-385f-43a9-a897-c54138e3fbc2" targetNamespace="http://schemas.microsoft.com/office/2006/metadata/properties" ma:root="true" ma:fieldsID="443ef18ae7c31142fec4ed11aaaaf38a" ns3:_="" ns4:_="">
    <xsd:import namespace="b46ef77d-3a8d-45f3-a2ff-bf05d9ed054c"/>
    <xsd:import namespace="9e1588eb-385f-43a9-a897-c54138e3fbc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ef77d-3a8d-45f3-a2ff-bf05d9ed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1588eb-385f-43a9-a897-c54138e3fbc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b46ef77d-3a8d-45f3-a2ff-bf05d9ed054c" xsi:nil="true"/>
  </documentManagement>
</p:properties>
</file>

<file path=customXml/itemProps1.xml><?xml version="1.0" encoding="utf-8"?>
<ds:datastoreItem xmlns:ds="http://schemas.openxmlformats.org/officeDocument/2006/customXml" ds:itemID="{2FBCEBB3-1CE1-4FB4-BD32-32991E1CBA52}">
  <ds:schemaRefs>
    <ds:schemaRef ds:uri="9e1588eb-385f-43a9-a897-c54138e3fbc2"/>
    <ds:schemaRef ds:uri="b46ef77d-3a8d-45f3-a2ff-bf05d9ed05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5AF23494-F630-4E01-81EA-AA2F2975971E}">
  <ds:schemaRefs>
    <ds:schemaRef ds:uri="http://www.w3.org/XML/1998/namespace"/>
    <ds:schemaRef ds:uri="http://schemas.microsoft.com/office/2006/documentManagement/types"/>
    <ds:schemaRef ds:uri="http://purl.org/dc/dcmitype/"/>
    <ds:schemaRef ds:uri="9e1588eb-385f-43a9-a897-c54138e3fbc2"/>
    <ds:schemaRef ds:uri="http://purl.org/dc/elements/1.1/"/>
    <ds:schemaRef ds:uri="http://schemas.microsoft.com/office/infopath/2007/PartnerControls"/>
    <ds:schemaRef ds:uri="http://schemas.openxmlformats.org/package/2006/metadata/core-properties"/>
    <ds:schemaRef ds:uri="b46ef77d-3a8d-45f3-a2ff-bf05d9ed054c"/>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Depth design</Template>
  <TotalTime>21</TotalTime>
  <Words>3062</Words>
  <Application>Microsoft Office PowerPoint</Application>
  <PresentationFormat>Widescreen</PresentationFormat>
  <Paragraphs>301</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Arial,Sans-Serif</vt:lpstr>
      <vt:lpstr>Calibri</vt:lpstr>
      <vt:lpstr>Century Gothic</vt:lpstr>
      <vt:lpstr>Corbel</vt:lpstr>
      <vt:lpstr>Segoe UI</vt:lpstr>
      <vt:lpstr>Depth</vt:lpstr>
      <vt:lpstr>Navigating the Waters</vt:lpstr>
      <vt:lpstr>Introduction</vt:lpstr>
      <vt:lpstr>Why are we here today?</vt:lpstr>
      <vt:lpstr>Strategic Plan  Can be different based on your organization Connect it to your organization's mission and vision Have someone review and discuss it with you This is a fluid document; learn to go with the flow</vt:lpstr>
      <vt:lpstr>PPLD Mission, Vision, and Values</vt:lpstr>
      <vt:lpstr>5 Year Work Plan</vt:lpstr>
      <vt:lpstr>Goal 1</vt:lpstr>
      <vt:lpstr>Goals 2 &amp; 3</vt:lpstr>
      <vt:lpstr>Arapahoe Library District Career Services- 5 Year Plan </vt:lpstr>
      <vt:lpstr>Arapahoe Library District Career Services- 5 Year Plan Continued </vt:lpstr>
      <vt:lpstr>Arapahoe Library District Career Services- 5 Year Plan Continued</vt:lpstr>
      <vt:lpstr>Last Thoughts:   Celebrate your achievements! Plans are flexible Review and revise often Share your plan and get feedback Look for collaborators everywhere</vt:lpstr>
      <vt:lpstr>Exercise- Vision and Goals</vt:lpstr>
      <vt:lpstr>Working with Local Organizations</vt:lpstr>
      <vt:lpstr>Exercise- Identifying Ecosystems</vt:lpstr>
      <vt:lpstr>Identifying Community Partners</vt:lpstr>
      <vt:lpstr>Ways to Collaborate</vt:lpstr>
      <vt:lpstr>Collaborate vs Compete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Waters</dc:title>
  <dc:creator>Christine</dc:creator>
  <cp:lastModifiedBy>Kreger, Christine</cp:lastModifiedBy>
  <cp:revision>47</cp:revision>
  <cp:lastPrinted>2022-08-31T18:55:40Z</cp:lastPrinted>
  <dcterms:created xsi:type="dcterms:W3CDTF">2022-07-15T00:56:46Z</dcterms:created>
  <dcterms:modified xsi:type="dcterms:W3CDTF">2025-04-23T21:19:32Z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0x010100FC67C1C987B7D24DABD25A815C8AA366</vt:lpwstr>
  </property>
</Properties>
</file>