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Raleway" pitchFamily="2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9A"/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" y="2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ger, Christine" userId="07b08700-4580-4b2b-8f3c-b5ccee8dc705" providerId="ADAL" clId="{476205D1-6E64-40E7-842A-36F1E6234E10}"/>
    <pc:docChg chg="undo custSel mod modSld">
      <pc:chgData name="Kreger, Christine" userId="07b08700-4580-4b2b-8f3c-b5ccee8dc705" providerId="ADAL" clId="{476205D1-6E64-40E7-842A-36F1E6234E10}" dt="2025-01-31T13:21:00.160" v="26"/>
      <pc:docMkLst>
        <pc:docMk/>
      </pc:docMkLst>
      <pc:sldChg chg="modSp mod">
        <pc:chgData name="Kreger, Christine" userId="07b08700-4580-4b2b-8f3c-b5ccee8dc705" providerId="ADAL" clId="{476205D1-6E64-40E7-842A-36F1E6234E10}" dt="2025-01-31T13:17:49.464" v="11" actId="962"/>
        <pc:sldMkLst>
          <pc:docMk/>
          <pc:sldMk cId="0" sldId="257"/>
        </pc:sldMkLst>
        <pc:picChg chg="mod">
          <ac:chgData name="Kreger, Christine" userId="07b08700-4580-4b2b-8f3c-b5ccee8dc705" providerId="ADAL" clId="{476205D1-6E64-40E7-842A-36F1E6234E10}" dt="2025-01-31T13:17:49.464" v="11" actId="962"/>
          <ac:picMkLst>
            <pc:docMk/>
            <pc:sldMk cId="0" sldId="257"/>
            <ac:picMk id="56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5:27.157" v="1" actId="962"/>
        <pc:sldMkLst>
          <pc:docMk/>
          <pc:sldMk cId="0" sldId="258"/>
        </pc:sldMkLst>
        <pc:spChg chg="mod">
          <ac:chgData name="Kreger, Christine" userId="07b08700-4580-4b2b-8f3c-b5ccee8dc705" providerId="ADAL" clId="{476205D1-6E64-40E7-842A-36F1E6234E10}" dt="2025-01-31T13:15:17.426" v="0" actId="962"/>
          <ac:spMkLst>
            <pc:docMk/>
            <pc:sldMk cId="0" sldId="258"/>
            <ac:spMk id="62" creationId="{00000000-0000-0000-0000-000000000000}"/>
          </ac:spMkLst>
        </pc:spChg>
        <pc:picChg chg="mod">
          <ac:chgData name="Kreger, Christine" userId="07b08700-4580-4b2b-8f3c-b5ccee8dc705" providerId="ADAL" clId="{476205D1-6E64-40E7-842A-36F1E6234E10}" dt="2025-01-31T13:15:27.157" v="1" actId="962"/>
          <ac:picMkLst>
            <pc:docMk/>
            <pc:sldMk cId="0" sldId="258"/>
            <ac:picMk id="64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8:14.344" v="13" actId="962"/>
        <pc:sldMkLst>
          <pc:docMk/>
          <pc:sldMk cId="0" sldId="260"/>
        </pc:sldMkLst>
        <pc:spChg chg="mod">
          <ac:chgData name="Kreger, Christine" userId="07b08700-4580-4b2b-8f3c-b5ccee8dc705" providerId="ADAL" clId="{476205D1-6E64-40E7-842A-36F1E6234E10}" dt="2025-01-31T13:17:18.306" v="9" actId="207"/>
          <ac:spMkLst>
            <pc:docMk/>
            <pc:sldMk cId="0" sldId="260"/>
            <ac:spMk id="75" creationId="{00000000-0000-0000-0000-000000000000}"/>
          </ac:spMkLst>
        </pc:spChg>
        <pc:picChg chg="mod">
          <ac:chgData name="Kreger, Christine" userId="07b08700-4580-4b2b-8f3c-b5ccee8dc705" providerId="ADAL" clId="{476205D1-6E64-40E7-842A-36F1E6234E10}" dt="2025-01-31T13:18:14.344" v="13" actId="962"/>
          <ac:picMkLst>
            <pc:docMk/>
            <pc:sldMk cId="0" sldId="260"/>
            <ac:picMk id="77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8:45.012" v="15" actId="962"/>
        <pc:sldMkLst>
          <pc:docMk/>
          <pc:sldMk cId="0" sldId="261"/>
        </pc:sldMkLst>
        <pc:picChg chg="mod">
          <ac:chgData name="Kreger, Christine" userId="07b08700-4580-4b2b-8f3c-b5ccee8dc705" providerId="ADAL" clId="{476205D1-6E64-40E7-842A-36F1E6234E10}" dt="2025-01-31T13:18:45.012" v="15" actId="962"/>
          <ac:picMkLst>
            <pc:docMk/>
            <pc:sldMk cId="0" sldId="261"/>
            <ac:picMk id="84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8:48.734" v="16" actId="962"/>
        <pc:sldMkLst>
          <pc:docMk/>
          <pc:sldMk cId="0" sldId="262"/>
        </pc:sldMkLst>
        <pc:picChg chg="mod">
          <ac:chgData name="Kreger, Christine" userId="07b08700-4580-4b2b-8f3c-b5ccee8dc705" providerId="ADAL" clId="{476205D1-6E64-40E7-842A-36F1E6234E10}" dt="2025-01-31T13:18:48.734" v="16" actId="962"/>
          <ac:picMkLst>
            <pc:docMk/>
            <pc:sldMk cId="0" sldId="262"/>
            <ac:picMk id="91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9:40.190" v="17" actId="962"/>
        <pc:sldMkLst>
          <pc:docMk/>
          <pc:sldMk cId="0" sldId="264"/>
        </pc:sldMkLst>
        <pc:spChg chg="mod">
          <ac:chgData name="Kreger, Christine" userId="07b08700-4580-4b2b-8f3c-b5ccee8dc705" providerId="ADAL" clId="{476205D1-6E64-40E7-842A-36F1E6234E10}" dt="2025-01-31T13:17:17.220" v="8" actId="207"/>
          <ac:spMkLst>
            <pc:docMk/>
            <pc:sldMk cId="0" sldId="264"/>
            <ac:spMk id="103" creationId="{00000000-0000-0000-0000-000000000000}"/>
          </ac:spMkLst>
        </pc:spChg>
        <pc:picChg chg="mod">
          <ac:chgData name="Kreger, Christine" userId="07b08700-4580-4b2b-8f3c-b5ccee8dc705" providerId="ADAL" clId="{476205D1-6E64-40E7-842A-36F1E6234E10}" dt="2025-01-31T13:19:40.190" v="17" actId="962"/>
          <ac:picMkLst>
            <pc:docMk/>
            <pc:sldMk cId="0" sldId="264"/>
            <ac:picMk id="104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5:51.414" v="4" actId="13244"/>
        <pc:sldMkLst>
          <pc:docMk/>
          <pc:sldMk cId="0" sldId="265"/>
        </pc:sldMkLst>
        <pc:spChg chg="ord">
          <ac:chgData name="Kreger, Christine" userId="07b08700-4580-4b2b-8f3c-b5ccee8dc705" providerId="ADAL" clId="{476205D1-6E64-40E7-842A-36F1E6234E10}" dt="2025-01-31T13:15:39.734" v="2" actId="13244"/>
          <ac:spMkLst>
            <pc:docMk/>
            <pc:sldMk cId="0" sldId="265"/>
            <ac:spMk id="111" creationId="{00000000-0000-0000-0000-000000000000}"/>
          </ac:spMkLst>
        </pc:spChg>
        <pc:spChg chg="ord">
          <ac:chgData name="Kreger, Christine" userId="07b08700-4580-4b2b-8f3c-b5ccee8dc705" providerId="ADAL" clId="{476205D1-6E64-40E7-842A-36F1E6234E10}" dt="2025-01-31T13:15:51.414" v="4" actId="13244"/>
          <ac:spMkLst>
            <pc:docMk/>
            <pc:sldMk cId="0" sldId="265"/>
            <ac:spMk id="112" creationId="{00000000-0000-0000-0000-000000000000}"/>
          </ac:spMkLst>
        </pc:spChg>
        <pc:picChg chg="mod">
          <ac:chgData name="Kreger, Christine" userId="07b08700-4580-4b2b-8f3c-b5ccee8dc705" providerId="ADAL" clId="{476205D1-6E64-40E7-842A-36F1E6234E10}" dt="2025-01-31T13:15:48.429" v="3" actId="962"/>
          <ac:picMkLst>
            <pc:docMk/>
            <pc:sldMk cId="0" sldId="265"/>
            <ac:picMk id="110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9:44.777" v="18" actId="962"/>
        <pc:sldMkLst>
          <pc:docMk/>
          <pc:sldMk cId="0" sldId="266"/>
        </pc:sldMkLst>
        <pc:picChg chg="mod">
          <ac:chgData name="Kreger, Christine" userId="07b08700-4580-4b2b-8f3c-b5ccee8dc705" providerId="ADAL" clId="{476205D1-6E64-40E7-842A-36F1E6234E10}" dt="2025-01-31T13:19:44.777" v="18" actId="962"/>
          <ac:picMkLst>
            <pc:docMk/>
            <pc:sldMk cId="0" sldId="266"/>
            <ac:picMk id="119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9:48.839" v="19" actId="962"/>
        <pc:sldMkLst>
          <pc:docMk/>
          <pc:sldMk cId="0" sldId="267"/>
        </pc:sldMkLst>
        <pc:picChg chg="mod">
          <ac:chgData name="Kreger, Christine" userId="07b08700-4580-4b2b-8f3c-b5ccee8dc705" providerId="ADAL" clId="{476205D1-6E64-40E7-842A-36F1E6234E10}" dt="2025-01-31T13:19:48.839" v="19" actId="962"/>
          <ac:picMkLst>
            <pc:docMk/>
            <pc:sldMk cId="0" sldId="267"/>
            <ac:picMk id="126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9:52.961" v="20" actId="962"/>
        <pc:sldMkLst>
          <pc:docMk/>
          <pc:sldMk cId="0" sldId="268"/>
        </pc:sldMkLst>
        <pc:picChg chg="mod">
          <ac:chgData name="Kreger, Christine" userId="07b08700-4580-4b2b-8f3c-b5ccee8dc705" providerId="ADAL" clId="{476205D1-6E64-40E7-842A-36F1E6234E10}" dt="2025-01-31T13:19:52.961" v="20" actId="962"/>
          <ac:picMkLst>
            <pc:docMk/>
            <pc:sldMk cId="0" sldId="268"/>
            <ac:picMk id="134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9:56.735" v="21" actId="962"/>
        <pc:sldMkLst>
          <pc:docMk/>
          <pc:sldMk cId="0" sldId="269"/>
        </pc:sldMkLst>
        <pc:picChg chg="mod">
          <ac:chgData name="Kreger, Christine" userId="07b08700-4580-4b2b-8f3c-b5ccee8dc705" providerId="ADAL" clId="{476205D1-6E64-40E7-842A-36F1E6234E10}" dt="2025-01-31T13:19:56.735" v="21" actId="962"/>
          <ac:picMkLst>
            <pc:docMk/>
            <pc:sldMk cId="0" sldId="269"/>
            <ac:picMk id="141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20:24.006" v="23" actId="962"/>
        <pc:sldMkLst>
          <pc:docMk/>
          <pc:sldMk cId="0" sldId="270"/>
        </pc:sldMkLst>
        <pc:picChg chg="mod">
          <ac:chgData name="Kreger, Christine" userId="07b08700-4580-4b2b-8f3c-b5ccee8dc705" providerId="ADAL" clId="{476205D1-6E64-40E7-842A-36F1E6234E10}" dt="2025-01-31T13:20:24.006" v="23" actId="962"/>
          <ac:picMkLst>
            <pc:docMk/>
            <pc:sldMk cId="0" sldId="270"/>
            <ac:picMk id="149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16:03.543" v="5" actId="962"/>
        <pc:sldMkLst>
          <pc:docMk/>
          <pc:sldMk cId="0" sldId="271"/>
        </pc:sldMkLst>
        <pc:picChg chg="mod">
          <ac:chgData name="Kreger, Christine" userId="07b08700-4580-4b2b-8f3c-b5ccee8dc705" providerId="ADAL" clId="{476205D1-6E64-40E7-842A-36F1E6234E10}" dt="2025-01-31T13:16:03.543" v="5" actId="962"/>
          <ac:picMkLst>
            <pc:docMk/>
            <pc:sldMk cId="0" sldId="271"/>
            <ac:picMk id="157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20:36.610" v="24" actId="962"/>
        <pc:sldMkLst>
          <pc:docMk/>
          <pc:sldMk cId="0" sldId="273"/>
        </pc:sldMkLst>
        <pc:picChg chg="mod">
          <ac:chgData name="Kreger, Christine" userId="07b08700-4580-4b2b-8f3c-b5ccee8dc705" providerId="ADAL" clId="{476205D1-6E64-40E7-842A-36F1E6234E10}" dt="2025-01-31T13:20:36.610" v="24" actId="962"/>
          <ac:picMkLst>
            <pc:docMk/>
            <pc:sldMk cId="0" sldId="273"/>
            <ac:picMk id="171" creationId="{00000000-0000-0000-0000-000000000000}"/>
          </ac:picMkLst>
        </pc:picChg>
      </pc:sldChg>
      <pc:sldChg chg="modSp mod">
        <pc:chgData name="Kreger, Christine" userId="07b08700-4580-4b2b-8f3c-b5ccee8dc705" providerId="ADAL" clId="{476205D1-6E64-40E7-842A-36F1E6234E10}" dt="2025-01-31T13:20:40.564" v="25" actId="962"/>
        <pc:sldMkLst>
          <pc:docMk/>
          <pc:sldMk cId="0" sldId="275"/>
        </pc:sldMkLst>
        <pc:picChg chg="mod">
          <ac:chgData name="Kreger, Christine" userId="07b08700-4580-4b2b-8f3c-b5ccee8dc705" providerId="ADAL" clId="{476205D1-6E64-40E7-842A-36F1E6234E10}" dt="2025-01-31T13:20:40.564" v="25" actId="962"/>
          <ac:picMkLst>
            <pc:docMk/>
            <pc:sldMk cId="0" sldId="275"/>
            <ac:picMk id="18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tenor.com/BhHBhPkMA2EAAAAM/devil-wears-prada-mantra.gi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291060654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291060654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7bdbf2a8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7bdbf2a8e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be1f24e8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be1f24e8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be1f24e8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be1f24e8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91060654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91060654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291060654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291060654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58595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291060654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291060654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91060654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91060654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91060654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91060654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7bdbf2a8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7bdbf2a8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83f2939b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83f2939b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6d8d4fb67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6d8d4fb675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Image credit: </a:t>
            </a:r>
            <a:r>
              <a:rPr lang="en" sz="1800" u="sng">
                <a:solidFill>
                  <a:srgbClr val="0097A7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https://media.tenor.com/BhHBhPkMA2EAAAAM/devil-wears-prada-mantra.gif</a:t>
            </a:r>
            <a:endParaRPr sz="1800">
              <a:solidFill>
                <a:srgbClr val="58595B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83f2939b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83f2939b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8fe53b420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18fe53b420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7bdbf2a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7bdbf2a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17bdbf2a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17bdbf2a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7bdbf2a8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7bdbf2a8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17bdbf2a8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17bdbf2a8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91060654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291060654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008479" y="365775"/>
            <a:ext cx="4823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4200"/>
              <a:buNone/>
              <a:defRPr sz="4200">
                <a:solidFill>
                  <a:srgbClr val="58595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008600" y="2529325"/>
            <a:ext cx="4823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None/>
              <a:defRPr sz="2800">
                <a:solidFill>
                  <a:srgbClr val="58595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930375" y="2356125"/>
            <a:ext cx="601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265500" y="547375"/>
            <a:ext cx="26844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2635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2"/>
          </p:nvPr>
        </p:nvSpPr>
        <p:spPr>
          <a:xfrm>
            <a:off x="3440000" y="5473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ackground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544700" y="42033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19FDC"/>
              </a:buClr>
              <a:buSzPts val="12000"/>
              <a:buNone/>
              <a:defRPr sz="12000">
                <a:solidFill>
                  <a:srgbClr val="019FD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Font typeface="Raleway"/>
              <a:buNone/>
              <a:defRPr sz="2800" b="1">
                <a:solidFill>
                  <a:srgbClr val="58595B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Roboto"/>
              <a:buChar char="●"/>
              <a:defRPr sz="1800"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○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■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●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○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■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●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○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400"/>
              <a:buFont typeface="Roboto"/>
              <a:buChar char="■"/>
              <a:defRPr>
                <a:solidFill>
                  <a:srgbClr val="58595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letsmovelibraries.org/2024-i-partner-with-my-public-library-awards/" TargetMode="External"/><Relationship Id="rId3" Type="http://schemas.openxmlformats.org/officeDocument/2006/relationships/hyperlink" Target="https://drive.google.com/file/d/1_yjiA9ZbQhp1A1bZ_bv24v5EudVMcKv_/view" TargetMode="External"/><Relationship Id="rId7" Type="http://schemas.openxmlformats.org/officeDocument/2006/relationships/hyperlink" Target="https://nilppa.org/resources/toolkit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la.org/yalsa/guidelines-strategic-partnerships" TargetMode="External"/><Relationship Id="rId5" Type="http://schemas.openxmlformats.org/officeDocument/2006/relationships/hyperlink" Target="https://www.ala.org/alsc/publications-resources/professional-tools/school-public-library-partnerships" TargetMode="External"/><Relationship Id="rId4" Type="http://schemas.openxmlformats.org/officeDocument/2006/relationships/hyperlink" Target="https://www.google.com/url?q=https://letsmovelibraries.org/about-us/heal/&amp;sa=D&amp;source=editors&amp;ust=1738172924400912&amp;usg=AOvVaw2lNiB4dlggdfTerw0aFz0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warren@denverlibrary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4008475" y="365775"/>
            <a:ext cx="4823700" cy="31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Adventures in Library Partnerships</a:t>
            </a:r>
            <a:endParaRPr sz="4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2E93"/>
                </a:solidFill>
                <a:highlight>
                  <a:srgbClr val="FFFFFF"/>
                </a:highlight>
              </a:rPr>
              <a:t>Adventure = Walking</a:t>
            </a:r>
            <a:endParaRPr sz="2500">
              <a:solidFill>
                <a:srgbClr val="662E93"/>
              </a:solidFill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4294967295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does it take?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Planning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Light gear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Enjoyable route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Who should walk with you?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Trusted person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Prepared and engaged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Committed</a:t>
            </a:r>
            <a:endParaRPr sz="1800"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4294967295"/>
          </p:nvPr>
        </p:nvSpPr>
        <p:spPr>
          <a:xfrm>
            <a:off x="223000" y="4390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2E93"/>
                </a:solidFill>
                <a:highlight>
                  <a:srgbClr val="FFFFFF"/>
                </a:highlight>
              </a:rPr>
              <a:t>Mutually Supportive Partnerships!</a:t>
            </a:r>
            <a:endParaRPr sz="2500">
              <a:solidFill>
                <a:srgbClr val="662E93"/>
              </a:solidFill>
            </a:endParaRPr>
          </a:p>
        </p:txBody>
      </p:sp>
      <p:pic>
        <p:nvPicPr>
          <p:cNvPr id="110" name="Google Shape;110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0700" y="1403234"/>
            <a:ext cx="4171600" cy="2337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2E93"/>
                </a:solidFill>
                <a:highlight>
                  <a:srgbClr val="FFFFFF"/>
                </a:highlight>
              </a:rPr>
              <a:t>Mutually Supportive Partnership Examples</a:t>
            </a:r>
            <a:endParaRPr sz="2500">
              <a:solidFill>
                <a:srgbClr val="662E9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810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Museum &amp; Cultural Pass Program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All Ages Choir-Older Adult Services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Literacy organizations</a:t>
            </a:r>
            <a:endParaRPr sz="1800"/>
          </a:p>
        </p:txBody>
      </p:sp>
      <p:pic>
        <p:nvPicPr>
          <p:cNvPr id="119" name="Google Shape;119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5090"/>
          <a:stretch/>
        </p:blipFill>
        <p:spPr>
          <a:xfrm>
            <a:off x="5345475" y="1181050"/>
            <a:ext cx="3233176" cy="318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4E63"/>
                </a:solidFill>
                <a:highlight>
                  <a:srgbClr val="FFFFFF"/>
                </a:highlight>
              </a:rPr>
              <a:t>Adventure = Hiking</a:t>
            </a:r>
            <a:endParaRPr sz="2500">
              <a:solidFill>
                <a:srgbClr val="F04E6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4294967295"/>
          </p:nvPr>
        </p:nvSpPr>
        <p:spPr>
          <a:xfrm>
            <a:off x="311700" y="11722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does it take?</a:t>
            </a:r>
            <a:endParaRPr sz="1800"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More planning than a walk</a:t>
            </a:r>
            <a:endParaRPr sz="18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Light, but critical gear</a:t>
            </a:r>
            <a:endParaRPr sz="18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Willingness to change course if needed 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Who should hike with you?</a:t>
            </a:r>
            <a:endParaRPr sz="1800"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Trusted collaborator</a:t>
            </a:r>
            <a:endParaRPr sz="18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Adaptable and curious</a:t>
            </a:r>
            <a:endParaRPr sz="18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800"/>
              <a:t>Brings the right gear, but not too much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/>
          </a:p>
        </p:txBody>
      </p:sp>
      <p:pic>
        <p:nvPicPr>
          <p:cNvPr id="126" name="Google Shape;126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4000" y="1611013"/>
            <a:ext cx="3808300" cy="25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>
            <a:spLocks noGrp="1"/>
          </p:cNvSpPr>
          <p:nvPr>
            <p:ph type="title" idx="4294967295"/>
          </p:nvPr>
        </p:nvSpPr>
        <p:spPr>
          <a:xfrm>
            <a:off x="311700" y="4438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4E63"/>
                </a:solidFill>
                <a:highlight>
                  <a:srgbClr val="FFFFFF"/>
                </a:highlight>
              </a:rPr>
              <a:t>Co-Created Partnerships!</a:t>
            </a:r>
            <a:endParaRPr sz="2500">
              <a:solidFill>
                <a:srgbClr val="F04E6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4E63"/>
                </a:solidFill>
                <a:highlight>
                  <a:srgbClr val="FFFFFF"/>
                </a:highlight>
              </a:rPr>
              <a:t>Co-Created Partnership Example</a:t>
            </a:r>
            <a:endParaRPr sz="2500">
              <a:solidFill>
                <a:srgbClr val="F04E6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What: Museum &amp; Library Partnership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Purpose: building on existing successes with co-created activities to meet specific community needs and measure their effectiveness</a:t>
            </a:r>
            <a:br>
              <a:rPr lang="en" sz="1800"/>
            </a:br>
            <a:endParaRPr sz="1800"/>
          </a:p>
        </p:txBody>
      </p:sp>
      <p:pic>
        <p:nvPicPr>
          <p:cNvPr id="134" name="Google Shape;134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000" y="1596238"/>
            <a:ext cx="3793300" cy="25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19FDC"/>
                </a:solidFill>
                <a:highlight>
                  <a:schemeClr val="lt1"/>
                </a:highlight>
              </a:rPr>
              <a:t>Adventure = Trekking</a:t>
            </a:r>
            <a:endParaRPr sz="2500">
              <a:solidFill>
                <a:srgbClr val="019FD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does it take?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More challenging path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Delayed or slower to implement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Higher risk, but higher reward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Who should trek with you?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Sturdy friend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Understands the mission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Has quality insurance</a:t>
            </a:r>
            <a:endParaRPr sz="1800"/>
          </a:p>
        </p:txBody>
      </p:sp>
      <p:pic>
        <p:nvPicPr>
          <p:cNvPr id="141" name="Google Shape;141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075" y="1583938"/>
            <a:ext cx="3827226" cy="255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311700" y="4390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19FDC"/>
                </a:solidFill>
                <a:highlight>
                  <a:schemeClr val="lt1"/>
                </a:highlight>
              </a:rPr>
              <a:t>Government Agency Partnerships!</a:t>
            </a:r>
            <a:endParaRPr sz="2500">
              <a:solidFill>
                <a:srgbClr val="019FD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19FDC"/>
                </a:solidFill>
                <a:highlight>
                  <a:srgbClr val="FFFFFF"/>
                </a:highlight>
              </a:rPr>
              <a:t>Government Agency Partnership Example</a:t>
            </a:r>
            <a:endParaRPr sz="2500">
              <a:solidFill>
                <a:srgbClr val="019FD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What: Public health agency partnership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Purpose: provide vaccine clinics at library locations to increase uptake and improve health outcomes among Denver residents</a:t>
            </a:r>
            <a:endParaRPr sz="1800"/>
          </a:p>
        </p:txBody>
      </p:sp>
      <p:pic>
        <p:nvPicPr>
          <p:cNvPr id="149" name="Google Shape;149;p26" descr="Free COVID Vaccine flye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6350" y="1442899"/>
            <a:ext cx="4572000" cy="242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77AA42"/>
                </a:solidFill>
                <a:highlight>
                  <a:srgbClr val="FFFFFF"/>
                </a:highlight>
              </a:rPr>
              <a:t>Adventure = Mountaineering</a:t>
            </a:r>
            <a:endParaRPr sz="2500">
              <a:solidFill>
                <a:srgbClr val="77AA4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311700" y="1067663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does it take?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</a:rPr>
              <a:t>A detailed map</a:t>
            </a:r>
            <a:endParaRPr sz="18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</a:rPr>
              <a:t>Gear that is built for the task</a:t>
            </a:r>
            <a:endParaRPr sz="18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</a:rPr>
              <a:t>Adventurous spirit</a:t>
            </a:r>
            <a:endParaRPr sz="18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Who should go mountaineering with you?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</a:rPr>
              <a:t>Big and small thinker</a:t>
            </a:r>
            <a:endParaRPr sz="18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</a:rPr>
              <a:t>Planner, doer, adjuster</a:t>
            </a:r>
            <a:endParaRPr sz="180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  <a:highlight>
                  <a:srgbClr val="FFFFFF"/>
                </a:highlight>
              </a:rPr>
              <a:t>Someone adventure-ready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431950" y="4484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77AA42"/>
                </a:solidFill>
                <a:highlight>
                  <a:srgbClr val="FFFFFF"/>
                </a:highlight>
              </a:rPr>
              <a:t>Grant Partnerships!</a:t>
            </a:r>
            <a:endParaRPr sz="2500">
              <a:solidFill>
                <a:srgbClr val="77AA4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157" name="Google Shape;157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442904"/>
            <a:ext cx="3999898" cy="266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77AA42"/>
                </a:solidFill>
                <a:highlight>
                  <a:srgbClr val="FFFFFF"/>
                </a:highlight>
              </a:rPr>
              <a:t>Grant Partnership Example</a:t>
            </a:r>
            <a:endParaRPr sz="2500">
              <a:solidFill>
                <a:srgbClr val="77AA4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What: Nonprofit food justice organization and library partnership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/>
              <a:t>Purpose: connect grant-funded food box delivery to resident families in need, via library locations</a:t>
            </a:r>
            <a:endParaRPr sz="1800"/>
          </a:p>
        </p:txBody>
      </p:sp>
      <p:pic>
        <p:nvPicPr>
          <p:cNvPr id="164" name="Google Shape;164;p28" title="IMG_2465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527700"/>
            <a:ext cx="3999898" cy="2665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CA06"/>
                </a:solidFill>
                <a:highlight>
                  <a:srgbClr val="FFFFFF"/>
                </a:highlight>
              </a:rPr>
              <a:t>Building Your Partnership Adventure Kit</a:t>
            </a:r>
            <a:endParaRPr sz="2500">
              <a:solidFill>
                <a:srgbClr val="FFCA0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1805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Essentials: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Defined community needs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Solid relationships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Capacity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Advanced Gear: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Partnership outline/agreement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Budget/funding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Measurement/Evaluation</a:t>
            </a:r>
            <a:endParaRPr sz="1800"/>
          </a:p>
        </p:txBody>
      </p:sp>
      <p:pic>
        <p:nvPicPr>
          <p:cNvPr id="171" name="Google Shape;171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00188"/>
            <a:ext cx="428625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2E93"/>
                </a:solidFill>
                <a:highlight>
                  <a:srgbClr val="FFFFFF"/>
                </a:highlight>
              </a:rPr>
              <a:t>Don’t Build it from Scratch- Use Peer Resources!</a:t>
            </a:r>
            <a:endParaRPr sz="2500">
              <a:solidFill>
                <a:srgbClr val="662E9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Partnership Guides or References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19FDC"/>
              </a:buClr>
              <a:buSzPts val="1800"/>
              <a:buChar char="●"/>
            </a:pPr>
            <a:r>
              <a:rPr lang="en" u="sng">
                <a:solidFill>
                  <a:srgbClr val="019F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Denver Public Library’s Partnership Guide</a:t>
            </a:r>
            <a:endParaRPr>
              <a:solidFill>
                <a:srgbClr val="019FD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19FDC"/>
              </a:buClr>
              <a:buSzPts val="1800"/>
              <a:buChar char="●"/>
            </a:pPr>
            <a:r>
              <a:rPr lang="en" u="sng">
                <a:solidFill>
                  <a:srgbClr val="019F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Healthy Eating &amp; Active Living Partnership Guide</a:t>
            </a:r>
            <a:endParaRPr>
              <a:solidFill>
                <a:srgbClr val="019FD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ALA Resources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19FDC"/>
              </a:buClr>
              <a:buSzPts val="1800"/>
              <a:buChar char="●"/>
            </a:pPr>
            <a:r>
              <a:rPr lang="en" u="sng">
                <a:solidFill>
                  <a:srgbClr val="019FD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School-Library Partnership Toolkit</a:t>
            </a:r>
            <a:endParaRPr>
              <a:solidFill>
                <a:srgbClr val="019FD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19FDC"/>
              </a:buClr>
              <a:buSzPts val="1800"/>
              <a:buChar char="●"/>
            </a:pPr>
            <a:r>
              <a:rPr lang="en">
                <a:solidFill>
                  <a:srgbClr val="019FDC"/>
                </a:solidFill>
                <a:highlight>
                  <a:schemeClr val="lt1"/>
                </a:highlight>
              </a:rPr>
              <a:t>Young Adult Library Services Association </a:t>
            </a:r>
            <a:r>
              <a:rPr lang="en" u="sng">
                <a:solidFill>
                  <a:srgbClr val="019FDC"/>
                </a:solidFill>
                <a:highlight>
                  <a:schemeClr val="lt1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Strategic partnership guide</a:t>
            </a:r>
            <a:endParaRPr>
              <a:solidFill>
                <a:srgbClr val="019FD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19FDC"/>
              </a:buClr>
              <a:buSzPts val="1800"/>
              <a:buChar char="●"/>
            </a:pPr>
            <a:r>
              <a:rPr lang="en" u="sng">
                <a:solidFill>
                  <a:srgbClr val="019FDC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Partnering for Stronger programming toolkit</a:t>
            </a:r>
            <a:endParaRPr>
              <a:solidFill>
                <a:srgbClr val="019FDC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19F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Let’s Move In Libraries- UNC Greensboro School of Education</a:t>
            </a:r>
            <a:endParaRPr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19FDC"/>
              </a:buClr>
              <a:buSzPts val="1800"/>
              <a:buChar char="●"/>
            </a:pPr>
            <a:r>
              <a:rPr lang="en" u="sng">
                <a:solidFill>
                  <a:srgbClr val="019FD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Partner With My Public Library Awards</a:t>
            </a:r>
            <a:endParaRPr>
              <a:solidFill>
                <a:srgbClr val="019FD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4E63"/>
                </a:solidFill>
              </a:rPr>
              <a:t>Introduction- Beth Warren and DPL</a:t>
            </a:r>
            <a:endParaRPr sz="2500">
              <a:solidFill>
                <a:srgbClr val="F04E63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Strategic Partnerships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8 years @DPL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Varied role </a:t>
            </a: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Quick partnership stats: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143  partnerships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1 partnership staff member </a:t>
            </a:r>
            <a:endParaRPr sz="1800">
              <a:solidFill>
                <a:schemeClr val="dk2"/>
              </a:solidFill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" sz="1800">
                <a:solidFill>
                  <a:schemeClr val="dk2"/>
                </a:solidFill>
              </a:rPr>
              <a:t>Every division involved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56" name="Google Shape;56;p13" descr="Staff from the Denver Public Librar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400" y="1577899"/>
            <a:ext cx="3710327" cy="278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42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Ask Me Anything</a:t>
            </a: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And Keep In Touch- </a:t>
            </a:r>
            <a:r>
              <a:rPr lang="en" sz="2500" u="sng">
                <a:solidFill>
                  <a:schemeClr val="hlink"/>
                </a:solidFill>
                <a:hlinkClick r:id="rId3"/>
              </a:rPr>
              <a:t>ewarren@denverlibrary.org</a:t>
            </a:r>
            <a:r>
              <a:rPr lang="en" sz="2500"/>
              <a:t> </a:t>
            </a:r>
            <a:endParaRPr sz="2500"/>
          </a:p>
        </p:txBody>
      </p:sp>
      <p:pic>
        <p:nvPicPr>
          <p:cNvPr id="183" name="Google Shape;183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625" y="1606625"/>
            <a:ext cx="44767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19FDC"/>
                </a:solidFill>
                <a:highlight>
                  <a:srgbClr val="FFFFFF"/>
                </a:highlight>
              </a:rPr>
              <a:t>Session Agenda</a:t>
            </a:r>
            <a:endParaRPr sz="2500">
              <a:solidFill>
                <a:srgbClr val="019FDC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62" name="Google Shape;6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Why Partnerships Are Important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Building Blocks of Partnership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Finding Your Partners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Setting Expectations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Challenges &amp; Benefits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Choose Your Partnership Adventure!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Partnership Resources</a:t>
            </a:r>
            <a:endParaRPr sz="1800"/>
          </a:p>
        </p:txBody>
      </p:sp>
      <p:pic>
        <p:nvPicPr>
          <p:cNvPr id="64" name="Google Shape;64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55" y="1419900"/>
            <a:ext cx="3191249" cy="28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77AA42"/>
                </a:solidFill>
              </a:rPr>
              <a:t>Why Partnerships Are Important to Libraries</a:t>
            </a:r>
            <a:endParaRPr sz="2500">
              <a:solidFill>
                <a:srgbClr val="77AA42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Libraries can be asked do it all, but should they? Partnerships can…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libraries with opportunities to </a:t>
            </a:r>
            <a:r>
              <a:rPr lang="en" u="sng"/>
              <a:t>enrich</a:t>
            </a:r>
            <a:r>
              <a:rPr lang="en"/>
              <a:t> or </a:t>
            </a:r>
            <a:r>
              <a:rPr lang="en" u="sng"/>
              <a:t>expand</a:t>
            </a:r>
            <a:r>
              <a:rPr lang="en"/>
              <a:t> services without overextending capacity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</a:t>
            </a:r>
            <a:r>
              <a:rPr lang="en" u="sng"/>
              <a:t>shared resources</a:t>
            </a:r>
            <a:r>
              <a:rPr lang="en"/>
              <a:t> and r</a:t>
            </a:r>
            <a:r>
              <a:rPr lang="en" u="sng"/>
              <a:t>esponses</a:t>
            </a:r>
            <a:r>
              <a:rPr lang="en"/>
              <a:t> to community needs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avenues to reach new customers, and communities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Allow each partner to do what it does best- using unique </a:t>
            </a:r>
            <a:r>
              <a:rPr lang="en" u="sng"/>
              <a:t>skills</a:t>
            </a:r>
            <a:r>
              <a:rPr lang="en"/>
              <a:t> and </a:t>
            </a:r>
            <a:r>
              <a:rPr lang="en" u="sng"/>
              <a:t>expertise</a:t>
            </a:r>
            <a:r>
              <a:rPr lang="en"/>
              <a:t> to serve needs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CA06"/>
                </a:solidFill>
                <a:highlight>
                  <a:srgbClr val="FFFFFF"/>
                </a:highlight>
              </a:rPr>
              <a:t>Setting Yourself Up for Success- The Building Blocks</a:t>
            </a:r>
            <a:endParaRPr sz="2500">
              <a:solidFill>
                <a:srgbClr val="FFCA0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8595B"/>
                </a:solidFill>
              </a:rPr>
              <a:t>Does your library have…</a:t>
            </a:r>
            <a:endParaRPr sz="1800">
              <a:solidFill>
                <a:srgbClr val="58595B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A vision</a:t>
            </a:r>
            <a:r>
              <a:rPr lang="en" sz="1800">
                <a:highlight>
                  <a:schemeClr val="lt1"/>
                </a:highlight>
              </a:rPr>
              <a:t>, </a:t>
            </a: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mission</a:t>
            </a:r>
            <a:r>
              <a:rPr lang="en" sz="1800">
                <a:highlight>
                  <a:schemeClr val="lt1"/>
                </a:highlight>
              </a:rPr>
              <a:t>, c</a:t>
            </a: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ore values? </a:t>
            </a:r>
            <a:endParaRPr sz="1800"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highlight>
                  <a:schemeClr val="lt1"/>
                </a:highlight>
              </a:rPr>
              <a:t>An u</a:t>
            </a: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nderstanding of community needs? </a:t>
            </a:r>
            <a:endParaRPr sz="1800">
              <a:solidFill>
                <a:srgbClr val="58595B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A strategic plan or annual plan to guide your work?</a:t>
            </a:r>
            <a:endParaRPr sz="1800">
              <a:solidFill>
                <a:srgbClr val="58595B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Enthusiastic staff to work with partners?</a:t>
            </a:r>
            <a:endParaRPr sz="1800">
              <a:solidFill>
                <a:srgbClr val="58595B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  <a:highlight>
                  <a:schemeClr val="lt1"/>
                </a:highlight>
              </a:rPr>
              <a:t>Systems in place to manage partnerships?</a:t>
            </a:r>
            <a:endParaRPr sz="1800">
              <a:solidFill>
                <a:srgbClr val="58595B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6" descr="Building blocks stacked in a pyrami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150" y="1450975"/>
            <a:ext cx="386715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2E93"/>
                </a:solidFill>
                <a:highlight>
                  <a:srgbClr val="FFFFFF"/>
                </a:highlight>
              </a:rPr>
              <a:t>Finding Your Partners</a:t>
            </a:r>
            <a:endParaRPr sz="2500">
              <a:solidFill>
                <a:srgbClr val="662E9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25535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</a:rPr>
              <a:t>Identify where community needs and partnerships align</a:t>
            </a:r>
            <a:endParaRPr sz="1800">
              <a:solidFill>
                <a:srgbClr val="58595B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</a:rPr>
              <a:t>Meeting people and building relationships is key</a:t>
            </a:r>
            <a:endParaRPr sz="1800">
              <a:solidFill>
                <a:srgbClr val="58595B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Char char="●"/>
            </a:pPr>
            <a:r>
              <a:rPr lang="en" sz="1800">
                <a:solidFill>
                  <a:srgbClr val="58595B"/>
                </a:solidFill>
              </a:rPr>
              <a:t>Setting the stage for the work</a:t>
            </a:r>
            <a:endParaRPr sz="1800">
              <a:solidFill>
                <a:srgbClr val="58595B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84" name="Google Shape;84;p17" descr="A habd holding a compass with a snowy forest in the backgroun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648150"/>
            <a:ext cx="3999898" cy="2253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04E63"/>
                </a:solidFill>
                <a:highlight>
                  <a:srgbClr val="FFFFFF"/>
                </a:highlight>
              </a:rPr>
              <a:t>Setting Expectations</a:t>
            </a:r>
            <a:endParaRPr sz="2500">
              <a:solidFill>
                <a:srgbClr val="F04E6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“relationship talk” of the partnership world</a:t>
            </a:r>
            <a:endParaRPr sz="180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Co-creating the plan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 strike="sngStrike"/>
              <a:t>No</a:t>
            </a:r>
            <a:r>
              <a:rPr lang="en" sz="1800"/>
              <a:t> Fewer surprises and misunderstandings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The really fun part- the legal stuff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91" name="Google Shape;9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2120" b="2119"/>
          <a:stretch/>
        </p:blipFill>
        <p:spPr>
          <a:xfrm>
            <a:off x="5029075" y="1130788"/>
            <a:ext cx="3803224" cy="288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19FDC"/>
                </a:solidFill>
                <a:highlight>
                  <a:srgbClr val="FFFFFF"/>
                </a:highlight>
              </a:rPr>
              <a:t>Common Partnership Challenges &amp; Benefits</a:t>
            </a:r>
            <a:endParaRPr sz="2500"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Challenge #1: Unclear expectations from one or more partners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Challenge #2: Misaligned partnership activities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Challenge #3: Partnership no longer serves its purpose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Benefit #1: Everyone does what they do best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Benefit #2: Partnerships can fill service or budget gaps by working “through” the library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Benefit #3: Partnerships can build or strengthen community connections</a:t>
            </a:r>
            <a:endParaRPr sz="18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CA06"/>
                </a:solidFill>
                <a:highlight>
                  <a:srgbClr val="FFFFFF"/>
                </a:highlight>
              </a:rPr>
              <a:t>Let’s Choose our Partnership Adventure!</a:t>
            </a:r>
            <a:endParaRPr sz="2500">
              <a:solidFill>
                <a:srgbClr val="FFCA0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pic>
        <p:nvPicPr>
          <p:cNvPr id="104" name="Google Shape;10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025" y="1108525"/>
            <a:ext cx="5023949" cy="33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671</Words>
  <Application>Microsoft Office PowerPoint</Application>
  <PresentationFormat>On-screen Show (16:9)</PresentationFormat>
  <Paragraphs>134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Raleway</vt:lpstr>
      <vt:lpstr>Calibri</vt:lpstr>
      <vt:lpstr>Roboto</vt:lpstr>
      <vt:lpstr>Arial</vt:lpstr>
      <vt:lpstr>Simple Light</vt:lpstr>
      <vt:lpstr>Adventures in Library Partnerships</vt:lpstr>
      <vt:lpstr>Introduction- Beth Warren and DPL</vt:lpstr>
      <vt:lpstr>Session Agenda </vt:lpstr>
      <vt:lpstr>Why Partnerships Are Important to Libraries</vt:lpstr>
      <vt:lpstr>Setting Yourself Up for Success- The Building Blocks </vt:lpstr>
      <vt:lpstr>Finding Your Partners </vt:lpstr>
      <vt:lpstr>Setting Expectations </vt:lpstr>
      <vt:lpstr>Common Partnership Challenges &amp; Benefits</vt:lpstr>
      <vt:lpstr>Let’s Choose our Partnership Adventure! </vt:lpstr>
      <vt:lpstr>Adventure = Walking</vt:lpstr>
      <vt:lpstr>Mutually Supportive Partnership Examples </vt:lpstr>
      <vt:lpstr>Adventure = Hiking </vt:lpstr>
      <vt:lpstr>Co-Created Partnership Example </vt:lpstr>
      <vt:lpstr>Adventure = Trekking </vt:lpstr>
      <vt:lpstr>Government Agency Partnership Example </vt:lpstr>
      <vt:lpstr>Adventure = Mountaineering </vt:lpstr>
      <vt:lpstr>Grant Partnership Example </vt:lpstr>
      <vt:lpstr>Building Your Partnership Adventure Kit </vt:lpstr>
      <vt:lpstr>Don’t Build it from Scratch- Use Peer Resources! </vt:lpstr>
      <vt:lpstr>Ask Me Anything         And Keep In Touch- ewarren@denverlibrary.org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Kreger, Christine</dc:creator>
  <cp:lastModifiedBy>Kreger, Christine</cp:lastModifiedBy>
  <cp:revision>1</cp:revision>
  <dcterms:modified xsi:type="dcterms:W3CDTF">2025-01-31T13:21:02Z</dcterms:modified>
</cp:coreProperties>
</file>