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89" r:id="rId2"/>
    <p:sldId id="256" r:id="rId3"/>
    <p:sldId id="303" r:id="rId4"/>
    <p:sldId id="315" r:id="rId5"/>
    <p:sldId id="312" r:id="rId6"/>
    <p:sldId id="316" r:id="rId7"/>
    <p:sldId id="331" r:id="rId8"/>
    <p:sldId id="320" r:id="rId9"/>
    <p:sldId id="321" r:id="rId10"/>
    <p:sldId id="322" r:id="rId11"/>
    <p:sldId id="332" r:id="rId12"/>
    <p:sldId id="333" r:id="rId13"/>
    <p:sldId id="319" r:id="rId14"/>
    <p:sldId id="317" r:id="rId15"/>
    <p:sldId id="318" r:id="rId16"/>
    <p:sldId id="314" r:id="rId17"/>
    <p:sldId id="323" r:id="rId18"/>
    <p:sldId id="313" r:id="rId19"/>
    <p:sldId id="324" r:id="rId20"/>
    <p:sldId id="325" r:id="rId21"/>
    <p:sldId id="326" r:id="rId22"/>
    <p:sldId id="327" r:id="rId23"/>
    <p:sldId id="328" r:id="rId24"/>
    <p:sldId id="329" r:id="rId25"/>
    <p:sldId id="330" r:id="rId26"/>
    <p:sldId id="288"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BF13"/>
    <a:srgbClr val="85A010"/>
    <a:srgbClr val="009DC3"/>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52058" autoAdjust="0"/>
  </p:normalViewPr>
  <p:slideViewPr>
    <p:cSldViewPr>
      <p:cViewPr>
        <p:scale>
          <a:sx n="75" d="100"/>
          <a:sy n="75" d="100"/>
        </p:scale>
        <p:origin x="1594" y="-470"/>
      </p:cViewPr>
      <p:guideLst>
        <p:guide orient="horz" pos="2160"/>
        <p:guide pos="2880"/>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0F97BC-AA02-469C-84F8-0A600C1E0568}"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C7E6D739-D680-4934-9FCB-2F3464DD0D5D}">
      <dgm:prSet phldrT="[Text]"/>
      <dgm:spPr>
        <a:solidFill>
          <a:srgbClr val="009DC3"/>
        </a:solidFill>
      </dgm:spPr>
      <dgm:t>
        <a:bodyPr/>
        <a:lstStyle/>
        <a:p>
          <a:r>
            <a:rPr lang="en-US" b="1" dirty="0"/>
            <a:t>COLLECTION MANAGEMENT</a:t>
          </a:r>
        </a:p>
      </dgm:t>
    </dgm:pt>
    <dgm:pt modelId="{C1EE9791-74FF-4EBF-8C78-D07CDF5DC7FE}" type="parTrans" cxnId="{F5BED636-C34B-49F5-85B9-0D5DC517765D}">
      <dgm:prSet/>
      <dgm:spPr/>
      <dgm:t>
        <a:bodyPr/>
        <a:lstStyle/>
        <a:p>
          <a:endParaRPr lang="en-US"/>
        </a:p>
      </dgm:t>
    </dgm:pt>
    <dgm:pt modelId="{65942210-ADC6-4917-9B36-3AF85BBD9DAE}" type="sibTrans" cxnId="{F5BED636-C34B-49F5-85B9-0D5DC517765D}">
      <dgm:prSet/>
      <dgm:spPr/>
      <dgm:t>
        <a:bodyPr/>
        <a:lstStyle/>
        <a:p>
          <a:endParaRPr lang="en-US"/>
        </a:p>
      </dgm:t>
    </dgm:pt>
    <dgm:pt modelId="{D1AE5856-72BD-4BF1-83F3-03A35E3CC9F0}">
      <dgm:prSet phldrT="[Text]"/>
      <dgm:spPr>
        <a:solidFill>
          <a:schemeClr val="accent4"/>
        </a:solidFill>
      </dgm:spPr>
      <dgm:t>
        <a:bodyPr/>
        <a:lstStyle/>
        <a:p>
          <a:r>
            <a:rPr lang="en-US" b="1" dirty="0"/>
            <a:t>Select</a:t>
          </a:r>
        </a:p>
      </dgm:t>
    </dgm:pt>
    <dgm:pt modelId="{59454646-FECD-4299-B3AE-7420953F26D3}" type="parTrans" cxnId="{B9609548-6D2F-45F1-90C8-6785AB2B2D95}">
      <dgm:prSet/>
      <dgm:spPr/>
      <dgm:t>
        <a:bodyPr/>
        <a:lstStyle/>
        <a:p>
          <a:endParaRPr lang="en-US"/>
        </a:p>
      </dgm:t>
    </dgm:pt>
    <dgm:pt modelId="{6CF7B95C-3EC8-499B-813B-A1111CF68A0C}" type="sibTrans" cxnId="{B9609548-6D2F-45F1-90C8-6785AB2B2D95}">
      <dgm:prSet/>
      <dgm:spPr/>
      <dgm:t>
        <a:bodyPr/>
        <a:lstStyle/>
        <a:p>
          <a:endParaRPr lang="en-US"/>
        </a:p>
      </dgm:t>
    </dgm:pt>
    <dgm:pt modelId="{8758EAFF-D6CF-4A1B-9D17-E635CA680DC4}">
      <dgm:prSet phldrT="[Text]"/>
      <dgm:spPr>
        <a:solidFill>
          <a:schemeClr val="accent4"/>
        </a:solidFill>
      </dgm:spPr>
      <dgm:t>
        <a:bodyPr/>
        <a:lstStyle/>
        <a:p>
          <a:r>
            <a:rPr lang="en-US" b="1" dirty="0"/>
            <a:t>Acquire</a:t>
          </a:r>
        </a:p>
      </dgm:t>
    </dgm:pt>
    <dgm:pt modelId="{DE23AFD6-3FED-46BB-8848-A19861B4CCEB}" type="parTrans" cxnId="{7AE1CA2E-FAF7-4488-AFB0-06EA36810382}">
      <dgm:prSet/>
      <dgm:spPr/>
      <dgm:t>
        <a:bodyPr/>
        <a:lstStyle/>
        <a:p>
          <a:endParaRPr lang="en-US"/>
        </a:p>
      </dgm:t>
    </dgm:pt>
    <dgm:pt modelId="{FCEE5724-F7DD-446D-BDFA-9B0A36684DCA}" type="sibTrans" cxnId="{7AE1CA2E-FAF7-4488-AFB0-06EA36810382}">
      <dgm:prSet/>
      <dgm:spPr/>
      <dgm:t>
        <a:bodyPr/>
        <a:lstStyle/>
        <a:p>
          <a:endParaRPr lang="en-US"/>
        </a:p>
      </dgm:t>
    </dgm:pt>
    <dgm:pt modelId="{6712C248-5B8F-4EA9-9838-BC9F22ABC38C}">
      <dgm:prSet phldrT="[Text]"/>
      <dgm:spPr/>
      <dgm:t>
        <a:bodyPr/>
        <a:lstStyle/>
        <a:p>
          <a:r>
            <a:rPr lang="en-US" b="1" dirty="0"/>
            <a:t>Process</a:t>
          </a:r>
        </a:p>
      </dgm:t>
    </dgm:pt>
    <dgm:pt modelId="{1100063A-D75C-48BF-88B2-2F3341F87421}" type="parTrans" cxnId="{A5BF663B-968B-41C6-95D5-E04EAD75CC2A}">
      <dgm:prSet/>
      <dgm:spPr/>
      <dgm:t>
        <a:bodyPr/>
        <a:lstStyle/>
        <a:p>
          <a:endParaRPr lang="en-US"/>
        </a:p>
      </dgm:t>
    </dgm:pt>
    <dgm:pt modelId="{4FCFEBAB-46CD-4982-ADE1-EDB4631E1FEA}" type="sibTrans" cxnId="{A5BF663B-968B-41C6-95D5-E04EAD75CC2A}">
      <dgm:prSet/>
      <dgm:spPr/>
      <dgm:t>
        <a:bodyPr/>
        <a:lstStyle/>
        <a:p>
          <a:endParaRPr lang="en-US"/>
        </a:p>
      </dgm:t>
    </dgm:pt>
    <dgm:pt modelId="{7C3C166F-EC73-4A5B-BE4D-6F056DB47ED8}">
      <dgm:prSet phldrT="[Text]"/>
      <dgm:spPr/>
      <dgm:t>
        <a:bodyPr/>
        <a:lstStyle/>
        <a:p>
          <a:r>
            <a:rPr lang="en-US" b="1" dirty="0"/>
            <a:t>Circulate</a:t>
          </a:r>
        </a:p>
      </dgm:t>
    </dgm:pt>
    <dgm:pt modelId="{8B41B95C-5B20-4593-BB53-65E91CB2F0A1}" type="parTrans" cxnId="{CA3A4CBD-427A-4AFB-9121-24DE61B999FB}">
      <dgm:prSet/>
      <dgm:spPr/>
      <dgm:t>
        <a:bodyPr/>
        <a:lstStyle/>
        <a:p>
          <a:endParaRPr lang="en-US"/>
        </a:p>
      </dgm:t>
    </dgm:pt>
    <dgm:pt modelId="{9FDC7A62-3E53-4B6B-B57B-51F169E699AB}" type="sibTrans" cxnId="{CA3A4CBD-427A-4AFB-9121-24DE61B999FB}">
      <dgm:prSet/>
      <dgm:spPr/>
      <dgm:t>
        <a:bodyPr/>
        <a:lstStyle/>
        <a:p>
          <a:endParaRPr lang="en-US"/>
        </a:p>
      </dgm:t>
    </dgm:pt>
    <dgm:pt modelId="{7D080377-8DB3-44C3-9A3B-E88BAACD09FD}">
      <dgm:prSet phldrT="[Text]"/>
      <dgm:spPr/>
      <dgm:t>
        <a:bodyPr/>
        <a:lstStyle/>
        <a:p>
          <a:r>
            <a:rPr lang="en-US" b="1" dirty="0"/>
            <a:t>Maintain</a:t>
          </a:r>
        </a:p>
      </dgm:t>
    </dgm:pt>
    <dgm:pt modelId="{DACDEF32-BC9B-464F-AF56-B4049BB24DC8}" type="parTrans" cxnId="{5E6E8EEC-4B87-4CE2-B591-70BDE289174F}">
      <dgm:prSet/>
      <dgm:spPr/>
      <dgm:t>
        <a:bodyPr/>
        <a:lstStyle/>
        <a:p>
          <a:endParaRPr lang="en-US"/>
        </a:p>
      </dgm:t>
    </dgm:pt>
    <dgm:pt modelId="{3E3C1CF8-0DB0-4594-9E6C-F4F024CE1BE7}" type="sibTrans" cxnId="{5E6E8EEC-4B87-4CE2-B591-70BDE289174F}">
      <dgm:prSet/>
      <dgm:spPr/>
      <dgm:t>
        <a:bodyPr/>
        <a:lstStyle/>
        <a:p>
          <a:endParaRPr lang="en-US"/>
        </a:p>
      </dgm:t>
    </dgm:pt>
    <dgm:pt modelId="{CBB086FD-7EF7-4802-9777-FE49DABCEB88}">
      <dgm:prSet phldrT="[Text]"/>
      <dgm:spPr>
        <a:ln w="127000" cmpd="thinThick">
          <a:solidFill>
            <a:srgbClr val="9FBF13"/>
          </a:solidFill>
          <a:prstDash val="solid"/>
          <a:extLst>
            <a:ext uri="{C807C97D-BFC1-408E-A445-0C87EB9F89A2}">
              <ask:lineSketchStyleProps xmlns:ask="http://schemas.microsoft.com/office/drawing/2018/sketchyshapes">
                <ask:type>
                  <ask:lineSketchNone/>
                </ask:type>
              </ask:lineSketchStyleProps>
            </a:ext>
          </a:extLst>
        </a:ln>
      </dgm:spPr>
      <dgm:t>
        <a:bodyPr/>
        <a:lstStyle/>
        <a:p>
          <a:r>
            <a:rPr lang="en-US" b="1" dirty="0"/>
            <a:t>Evaluate</a:t>
          </a:r>
        </a:p>
      </dgm:t>
    </dgm:pt>
    <dgm:pt modelId="{2673A175-E852-481D-9BF7-7AF3C3716AB5}" type="parTrans" cxnId="{E83C9D1E-1E2F-491B-A2C8-B4AA3B392445}">
      <dgm:prSet/>
      <dgm:spPr/>
      <dgm:t>
        <a:bodyPr/>
        <a:lstStyle/>
        <a:p>
          <a:endParaRPr lang="en-US"/>
        </a:p>
      </dgm:t>
    </dgm:pt>
    <dgm:pt modelId="{0715C64D-4C17-4BFA-A4F4-1A2B6D75B5D0}" type="sibTrans" cxnId="{E83C9D1E-1E2F-491B-A2C8-B4AA3B392445}">
      <dgm:prSet/>
      <dgm:spPr/>
      <dgm:t>
        <a:bodyPr/>
        <a:lstStyle/>
        <a:p>
          <a:endParaRPr lang="en-US"/>
        </a:p>
      </dgm:t>
    </dgm:pt>
    <dgm:pt modelId="{26376A8D-75D0-4DFD-B3E8-4A590B5FB63B}" type="pres">
      <dgm:prSet presAssocID="{F10F97BC-AA02-469C-84F8-0A600C1E0568}" presName="Name0" presStyleCnt="0">
        <dgm:presLayoutVars>
          <dgm:chMax val="1"/>
          <dgm:chPref val="1"/>
          <dgm:dir/>
          <dgm:animOne val="branch"/>
          <dgm:animLvl val="lvl"/>
        </dgm:presLayoutVars>
      </dgm:prSet>
      <dgm:spPr/>
    </dgm:pt>
    <dgm:pt modelId="{5B669372-62B9-4E95-88F5-5726E3BBB870}" type="pres">
      <dgm:prSet presAssocID="{C7E6D739-D680-4934-9FCB-2F3464DD0D5D}" presName="Parent" presStyleLbl="node0" presStyleIdx="0" presStyleCnt="1">
        <dgm:presLayoutVars>
          <dgm:chMax val="6"/>
          <dgm:chPref val="6"/>
        </dgm:presLayoutVars>
      </dgm:prSet>
      <dgm:spPr/>
    </dgm:pt>
    <dgm:pt modelId="{525D6F82-4FCD-410C-BDBE-DF129CB60EDD}" type="pres">
      <dgm:prSet presAssocID="{D1AE5856-72BD-4BF1-83F3-03A35E3CC9F0}" presName="Accent1" presStyleCnt="0"/>
      <dgm:spPr/>
    </dgm:pt>
    <dgm:pt modelId="{750473DF-2363-407C-ABBF-BF419A5839D7}" type="pres">
      <dgm:prSet presAssocID="{D1AE5856-72BD-4BF1-83F3-03A35E3CC9F0}" presName="Accent" presStyleLbl="bgShp" presStyleIdx="0" presStyleCnt="6"/>
      <dgm:spPr/>
    </dgm:pt>
    <dgm:pt modelId="{B80A1D20-56CA-4AF5-9B0A-1FF6868AD4B4}" type="pres">
      <dgm:prSet presAssocID="{D1AE5856-72BD-4BF1-83F3-03A35E3CC9F0}" presName="Child1" presStyleLbl="node1" presStyleIdx="0" presStyleCnt="6">
        <dgm:presLayoutVars>
          <dgm:chMax val="0"/>
          <dgm:chPref val="0"/>
          <dgm:bulletEnabled val="1"/>
        </dgm:presLayoutVars>
      </dgm:prSet>
      <dgm:spPr/>
    </dgm:pt>
    <dgm:pt modelId="{E3FDAE1D-ED79-41BF-AF0E-06B0AAB31365}" type="pres">
      <dgm:prSet presAssocID="{8758EAFF-D6CF-4A1B-9D17-E635CA680DC4}" presName="Accent2" presStyleCnt="0"/>
      <dgm:spPr/>
    </dgm:pt>
    <dgm:pt modelId="{6033A40A-F1B0-4379-820E-B531076ADEED}" type="pres">
      <dgm:prSet presAssocID="{8758EAFF-D6CF-4A1B-9D17-E635CA680DC4}" presName="Accent" presStyleLbl="bgShp" presStyleIdx="1" presStyleCnt="6"/>
      <dgm:spPr/>
    </dgm:pt>
    <dgm:pt modelId="{7511D6E4-955B-46E1-B477-A46054401826}" type="pres">
      <dgm:prSet presAssocID="{8758EAFF-D6CF-4A1B-9D17-E635CA680DC4}" presName="Child2" presStyleLbl="node1" presStyleIdx="1" presStyleCnt="6">
        <dgm:presLayoutVars>
          <dgm:chMax val="0"/>
          <dgm:chPref val="0"/>
          <dgm:bulletEnabled val="1"/>
        </dgm:presLayoutVars>
      </dgm:prSet>
      <dgm:spPr/>
    </dgm:pt>
    <dgm:pt modelId="{9C9BEE9F-60AE-4C43-A50F-545D128B54A6}" type="pres">
      <dgm:prSet presAssocID="{6712C248-5B8F-4EA9-9838-BC9F22ABC38C}" presName="Accent3" presStyleCnt="0"/>
      <dgm:spPr/>
    </dgm:pt>
    <dgm:pt modelId="{337DBE52-902C-4341-A515-64829D66D85E}" type="pres">
      <dgm:prSet presAssocID="{6712C248-5B8F-4EA9-9838-BC9F22ABC38C}" presName="Accent" presStyleLbl="bgShp" presStyleIdx="2" presStyleCnt="6"/>
      <dgm:spPr/>
    </dgm:pt>
    <dgm:pt modelId="{5F8816F4-0CE1-452B-B9D0-71E692A50B50}" type="pres">
      <dgm:prSet presAssocID="{6712C248-5B8F-4EA9-9838-BC9F22ABC38C}" presName="Child3" presStyleLbl="node1" presStyleIdx="2" presStyleCnt="6">
        <dgm:presLayoutVars>
          <dgm:chMax val="0"/>
          <dgm:chPref val="0"/>
          <dgm:bulletEnabled val="1"/>
        </dgm:presLayoutVars>
      </dgm:prSet>
      <dgm:spPr/>
    </dgm:pt>
    <dgm:pt modelId="{256E3D1F-16F7-4297-859A-57CA996D904C}" type="pres">
      <dgm:prSet presAssocID="{7C3C166F-EC73-4A5B-BE4D-6F056DB47ED8}" presName="Accent4" presStyleCnt="0"/>
      <dgm:spPr/>
    </dgm:pt>
    <dgm:pt modelId="{31DC2C82-FAB3-4CE0-A5E6-49147026CDED}" type="pres">
      <dgm:prSet presAssocID="{7C3C166F-EC73-4A5B-BE4D-6F056DB47ED8}" presName="Accent" presStyleLbl="bgShp" presStyleIdx="3" presStyleCnt="6"/>
      <dgm:spPr/>
    </dgm:pt>
    <dgm:pt modelId="{3D1810BD-0813-4A93-952C-5B6C59153666}" type="pres">
      <dgm:prSet presAssocID="{7C3C166F-EC73-4A5B-BE4D-6F056DB47ED8}" presName="Child4" presStyleLbl="node1" presStyleIdx="3" presStyleCnt="6">
        <dgm:presLayoutVars>
          <dgm:chMax val="0"/>
          <dgm:chPref val="0"/>
          <dgm:bulletEnabled val="1"/>
        </dgm:presLayoutVars>
      </dgm:prSet>
      <dgm:spPr/>
    </dgm:pt>
    <dgm:pt modelId="{CD3F5BAE-EF23-41B9-B9C0-250872928B52}" type="pres">
      <dgm:prSet presAssocID="{7D080377-8DB3-44C3-9A3B-E88BAACD09FD}" presName="Accent5" presStyleCnt="0"/>
      <dgm:spPr/>
    </dgm:pt>
    <dgm:pt modelId="{CDD7668B-BA23-4FEC-BCD4-BCCB6909AAD3}" type="pres">
      <dgm:prSet presAssocID="{7D080377-8DB3-44C3-9A3B-E88BAACD09FD}" presName="Accent" presStyleLbl="bgShp" presStyleIdx="4" presStyleCnt="6"/>
      <dgm:spPr/>
    </dgm:pt>
    <dgm:pt modelId="{1839E5FF-0B05-419D-A65C-4F6D21122588}" type="pres">
      <dgm:prSet presAssocID="{7D080377-8DB3-44C3-9A3B-E88BAACD09FD}" presName="Child5" presStyleLbl="node1" presStyleIdx="4" presStyleCnt="6">
        <dgm:presLayoutVars>
          <dgm:chMax val="0"/>
          <dgm:chPref val="0"/>
          <dgm:bulletEnabled val="1"/>
        </dgm:presLayoutVars>
      </dgm:prSet>
      <dgm:spPr/>
    </dgm:pt>
    <dgm:pt modelId="{0EDA258F-B35D-485D-BE98-D61CD5D944A0}" type="pres">
      <dgm:prSet presAssocID="{CBB086FD-7EF7-4802-9777-FE49DABCEB88}" presName="Accent6" presStyleCnt="0"/>
      <dgm:spPr/>
    </dgm:pt>
    <dgm:pt modelId="{3615DDE9-83E5-4C0D-A03E-D248F6953C73}" type="pres">
      <dgm:prSet presAssocID="{CBB086FD-7EF7-4802-9777-FE49DABCEB88}" presName="Accent" presStyleLbl="bgShp" presStyleIdx="5" presStyleCnt="6"/>
      <dgm:spPr/>
    </dgm:pt>
    <dgm:pt modelId="{39E27EDF-C7D0-4ED9-A2F0-E8A9409EA55A}" type="pres">
      <dgm:prSet presAssocID="{CBB086FD-7EF7-4802-9777-FE49DABCEB88}" presName="Child6" presStyleLbl="node1" presStyleIdx="5" presStyleCnt="6">
        <dgm:presLayoutVars>
          <dgm:chMax val="0"/>
          <dgm:chPref val="0"/>
          <dgm:bulletEnabled val="1"/>
        </dgm:presLayoutVars>
      </dgm:prSet>
      <dgm:spPr/>
    </dgm:pt>
  </dgm:ptLst>
  <dgm:cxnLst>
    <dgm:cxn modelId="{E83C9D1E-1E2F-491B-A2C8-B4AA3B392445}" srcId="{C7E6D739-D680-4934-9FCB-2F3464DD0D5D}" destId="{CBB086FD-7EF7-4802-9777-FE49DABCEB88}" srcOrd="5" destOrd="0" parTransId="{2673A175-E852-481D-9BF7-7AF3C3716AB5}" sibTransId="{0715C64D-4C17-4BFA-A4F4-1A2B6D75B5D0}"/>
    <dgm:cxn modelId="{7AE1CA2E-FAF7-4488-AFB0-06EA36810382}" srcId="{C7E6D739-D680-4934-9FCB-2F3464DD0D5D}" destId="{8758EAFF-D6CF-4A1B-9D17-E635CA680DC4}" srcOrd="1" destOrd="0" parTransId="{DE23AFD6-3FED-46BB-8848-A19861B4CCEB}" sibTransId="{FCEE5724-F7DD-446D-BDFA-9B0A36684DCA}"/>
    <dgm:cxn modelId="{F5BED636-C34B-49F5-85B9-0D5DC517765D}" srcId="{F10F97BC-AA02-469C-84F8-0A600C1E0568}" destId="{C7E6D739-D680-4934-9FCB-2F3464DD0D5D}" srcOrd="0" destOrd="0" parTransId="{C1EE9791-74FF-4EBF-8C78-D07CDF5DC7FE}" sibTransId="{65942210-ADC6-4917-9B36-3AF85BBD9DAE}"/>
    <dgm:cxn modelId="{A5BF663B-968B-41C6-95D5-E04EAD75CC2A}" srcId="{C7E6D739-D680-4934-9FCB-2F3464DD0D5D}" destId="{6712C248-5B8F-4EA9-9838-BC9F22ABC38C}" srcOrd="2" destOrd="0" parTransId="{1100063A-D75C-48BF-88B2-2F3341F87421}" sibTransId="{4FCFEBAB-46CD-4982-ADE1-EDB4631E1FEA}"/>
    <dgm:cxn modelId="{2BB93144-3B95-40B5-8374-AB4AAB77B2C6}" type="presOf" srcId="{D1AE5856-72BD-4BF1-83F3-03A35E3CC9F0}" destId="{B80A1D20-56CA-4AF5-9B0A-1FF6868AD4B4}" srcOrd="0" destOrd="0" presId="urn:microsoft.com/office/officeart/2011/layout/HexagonRadial"/>
    <dgm:cxn modelId="{B9609548-6D2F-45F1-90C8-6785AB2B2D95}" srcId="{C7E6D739-D680-4934-9FCB-2F3464DD0D5D}" destId="{D1AE5856-72BD-4BF1-83F3-03A35E3CC9F0}" srcOrd="0" destOrd="0" parTransId="{59454646-FECD-4299-B3AE-7420953F26D3}" sibTransId="{6CF7B95C-3EC8-499B-813B-A1111CF68A0C}"/>
    <dgm:cxn modelId="{7B84F46E-CB33-471C-8A88-462936074631}" type="presOf" srcId="{6712C248-5B8F-4EA9-9838-BC9F22ABC38C}" destId="{5F8816F4-0CE1-452B-B9D0-71E692A50B50}" srcOrd="0" destOrd="0" presId="urn:microsoft.com/office/officeart/2011/layout/HexagonRadial"/>
    <dgm:cxn modelId="{0AB31653-F2B4-4497-9400-F0F66002687B}" type="presOf" srcId="{CBB086FD-7EF7-4802-9777-FE49DABCEB88}" destId="{39E27EDF-C7D0-4ED9-A2F0-E8A9409EA55A}" srcOrd="0" destOrd="0" presId="urn:microsoft.com/office/officeart/2011/layout/HexagonRadial"/>
    <dgm:cxn modelId="{2EBB5D77-F7C6-460B-BD53-4F7B3CF75DC3}" type="presOf" srcId="{7C3C166F-EC73-4A5B-BE4D-6F056DB47ED8}" destId="{3D1810BD-0813-4A93-952C-5B6C59153666}" srcOrd="0" destOrd="0" presId="urn:microsoft.com/office/officeart/2011/layout/HexagonRadial"/>
    <dgm:cxn modelId="{17F4BE87-26E9-45AF-B36B-DAEA04BC8582}" type="presOf" srcId="{8758EAFF-D6CF-4A1B-9D17-E635CA680DC4}" destId="{7511D6E4-955B-46E1-B477-A46054401826}" srcOrd="0" destOrd="0" presId="urn:microsoft.com/office/officeart/2011/layout/HexagonRadial"/>
    <dgm:cxn modelId="{1A0B36A8-034F-43B3-9E0D-A3BD8D6EC7AA}" type="presOf" srcId="{C7E6D739-D680-4934-9FCB-2F3464DD0D5D}" destId="{5B669372-62B9-4E95-88F5-5726E3BBB870}" srcOrd="0" destOrd="0" presId="urn:microsoft.com/office/officeart/2011/layout/HexagonRadial"/>
    <dgm:cxn modelId="{CA3A4CBD-427A-4AFB-9121-24DE61B999FB}" srcId="{C7E6D739-D680-4934-9FCB-2F3464DD0D5D}" destId="{7C3C166F-EC73-4A5B-BE4D-6F056DB47ED8}" srcOrd="3" destOrd="0" parTransId="{8B41B95C-5B20-4593-BB53-65E91CB2F0A1}" sibTransId="{9FDC7A62-3E53-4B6B-B57B-51F169E699AB}"/>
    <dgm:cxn modelId="{5E6E8EEC-4B87-4CE2-B591-70BDE289174F}" srcId="{C7E6D739-D680-4934-9FCB-2F3464DD0D5D}" destId="{7D080377-8DB3-44C3-9A3B-E88BAACD09FD}" srcOrd="4" destOrd="0" parTransId="{DACDEF32-BC9B-464F-AF56-B4049BB24DC8}" sibTransId="{3E3C1CF8-0DB0-4594-9E6C-F4F024CE1BE7}"/>
    <dgm:cxn modelId="{17718BF0-41B0-4CBA-B1E2-231DB673703D}" type="presOf" srcId="{F10F97BC-AA02-469C-84F8-0A600C1E0568}" destId="{26376A8D-75D0-4DFD-B3E8-4A590B5FB63B}" srcOrd="0" destOrd="0" presId="urn:microsoft.com/office/officeart/2011/layout/HexagonRadial"/>
    <dgm:cxn modelId="{15E7F5F2-0800-4D02-9F25-D52856144CAE}" type="presOf" srcId="{7D080377-8DB3-44C3-9A3B-E88BAACD09FD}" destId="{1839E5FF-0B05-419D-A65C-4F6D21122588}" srcOrd="0" destOrd="0" presId="urn:microsoft.com/office/officeart/2011/layout/HexagonRadial"/>
    <dgm:cxn modelId="{2A40FB27-A051-4155-8F40-1653BBE9BE53}" type="presParOf" srcId="{26376A8D-75D0-4DFD-B3E8-4A590B5FB63B}" destId="{5B669372-62B9-4E95-88F5-5726E3BBB870}" srcOrd="0" destOrd="0" presId="urn:microsoft.com/office/officeart/2011/layout/HexagonRadial"/>
    <dgm:cxn modelId="{1BBA2A41-4934-4B23-B648-95EF63DE5D3E}" type="presParOf" srcId="{26376A8D-75D0-4DFD-B3E8-4A590B5FB63B}" destId="{525D6F82-4FCD-410C-BDBE-DF129CB60EDD}" srcOrd="1" destOrd="0" presId="urn:microsoft.com/office/officeart/2011/layout/HexagonRadial"/>
    <dgm:cxn modelId="{A62D9797-5093-4434-843F-8150C232EF4C}" type="presParOf" srcId="{525D6F82-4FCD-410C-BDBE-DF129CB60EDD}" destId="{750473DF-2363-407C-ABBF-BF419A5839D7}" srcOrd="0" destOrd="0" presId="urn:microsoft.com/office/officeart/2011/layout/HexagonRadial"/>
    <dgm:cxn modelId="{C5E14457-AC65-4D83-9276-AA67F75E65FD}" type="presParOf" srcId="{26376A8D-75D0-4DFD-B3E8-4A590B5FB63B}" destId="{B80A1D20-56CA-4AF5-9B0A-1FF6868AD4B4}" srcOrd="2" destOrd="0" presId="urn:microsoft.com/office/officeart/2011/layout/HexagonRadial"/>
    <dgm:cxn modelId="{2680D858-2446-47FF-AE81-F8408C37803A}" type="presParOf" srcId="{26376A8D-75D0-4DFD-B3E8-4A590B5FB63B}" destId="{E3FDAE1D-ED79-41BF-AF0E-06B0AAB31365}" srcOrd="3" destOrd="0" presId="urn:microsoft.com/office/officeart/2011/layout/HexagonRadial"/>
    <dgm:cxn modelId="{AD652D06-ABCD-4313-A9CC-92B4E014583B}" type="presParOf" srcId="{E3FDAE1D-ED79-41BF-AF0E-06B0AAB31365}" destId="{6033A40A-F1B0-4379-820E-B531076ADEED}" srcOrd="0" destOrd="0" presId="urn:microsoft.com/office/officeart/2011/layout/HexagonRadial"/>
    <dgm:cxn modelId="{19BB4E7E-087E-43C3-A173-0ADF14140A90}" type="presParOf" srcId="{26376A8D-75D0-4DFD-B3E8-4A590B5FB63B}" destId="{7511D6E4-955B-46E1-B477-A46054401826}" srcOrd="4" destOrd="0" presId="urn:microsoft.com/office/officeart/2011/layout/HexagonRadial"/>
    <dgm:cxn modelId="{FB9F0526-AE6D-4D4A-B98E-AAD283A854BE}" type="presParOf" srcId="{26376A8D-75D0-4DFD-B3E8-4A590B5FB63B}" destId="{9C9BEE9F-60AE-4C43-A50F-545D128B54A6}" srcOrd="5" destOrd="0" presId="urn:microsoft.com/office/officeart/2011/layout/HexagonRadial"/>
    <dgm:cxn modelId="{CCA7243B-D54A-4522-BDC9-7198591072AD}" type="presParOf" srcId="{9C9BEE9F-60AE-4C43-A50F-545D128B54A6}" destId="{337DBE52-902C-4341-A515-64829D66D85E}" srcOrd="0" destOrd="0" presId="urn:microsoft.com/office/officeart/2011/layout/HexagonRadial"/>
    <dgm:cxn modelId="{8D37B0E2-81F9-406A-A489-36A1919BE8B5}" type="presParOf" srcId="{26376A8D-75D0-4DFD-B3E8-4A590B5FB63B}" destId="{5F8816F4-0CE1-452B-B9D0-71E692A50B50}" srcOrd="6" destOrd="0" presId="urn:microsoft.com/office/officeart/2011/layout/HexagonRadial"/>
    <dgm:cxn modelId="{F15E3F83-84A0-4ABE-A7A5-62E8D26EE02E}" type="presParOf" srcId="{26376A8D-75D0-4DFD-B3E8-4A590B5FB63B}" destId="{256E3D1F-16F7-4297-859A-57CA996D904C}" srcOrd="7" destOrd="0" presId="urn:microsoft.com/office/officeart/2011/layout/HexagonRadial"/>
    <dgm:cxn modelId="{6AE9062E-4CD9-46F6-A44F-96919214AC16}" type="presParOf" srcId="{256E3D1F-16F7-4297-859A-57CA996D904C}" destId="{31DC2C82-FAB3-4CE0-A5E6-49147026CDED}" srcOrd="0" destOrd="0" presId="urn:microsoft.com/office/officeart/2011/layout/HexagonRadial"/>
    <dgm:cxn modelId="{51AD7779-186C-4722-804D-B925275FD732}" type="presParOf" srcId="{26376A8D-75D0-4DFD-B3E8-4A590B5FB63B}" destId="{3D1810BD-0813-4A93-952C-5B6C59153666}" srcOrd="8" destOrd="0" presId="urn:microsoft.com/office/officeart/2011/layout/HexagonRadial"/>
    <dgm:cxn modelId="{513F557E-B7C8-48B8-A3E4-1C5659485122}" type="presParOf" srcId="{26376A8D-75D0-4DFD-B3E8-4A590B5FB63B}" destId="{CD3F5BAE-EF23-41B9-B9C0-250872928B52}" srcOrd="9" destOrd="0" presId="urn:microsoft.com/office/officeart/2011/layout/HexagonRadial"/>
    <dgm:cxn modelId="{1D5B67D8-0733-471A-AA58-F9B3BFB9E0A8}" type="presParOf" srcId="{CD3F5BAE-EF23-41B9-B9C0-250872928B52}" destId="{CDD7668B-BA23-4FEC-BCD4-BCCB6909AAD3}" srcOrd="0" destOrd="0" presId="urn:microsoft.com/office/officeart/2011/layout/HexagonRadial"/>
    <dgm:cxn modelId="{50052420-0693-4BE4-9781-4508297734CC}" type="presParOf" srcId="{26376A8D-75D0-4DFD-B3E8-4A590B5FB63B}" destId="{1839E5FF-0B05-419D-A65C-4F6D21122588}" srcOrd="10" destOrd="0" presId="urn:microsoft.com/office/officeart/2011/layout/HexagonRadial"/>
    <dgm:cxn modelId="{A9B2AF5F-C74B-426D-84BF-2017255E8921}" type="presParOf" srcId="{26376A8D-75D0-4DFD-B3E8-4A590B5FB63B}" destId="{0EDA258F-B35D-485D-BE98-D61CD5D944A0}" srcOrd="11" destOrd="0" presId="urn:microsoft.com/office/officeart/2011/layout/HexagonRadial"/>
    <dgm:cxn modelId="{E45745FA-D7E6-46BD-8F88-01A0EC9F42A0}" type="presParOf" srcId="{0EDA258F-B35D-485D-BE98-D61CD5D944A0}" destId="{3615DDE9-83E5-4C0D-A03E-D248F6953C73}" srcOrd="0" destOrd="0" presId="urn:microsoft.com/office/officeart/2011/layout/HexagonRadial"/>
    <dgm:cxn modelId="{19FE241E-DD7E-40B9-B578-D88A6933F0C7}" type="presParOf" srcId="{26376A8D-75D0-4DFD-B3E8-4A590B5FB63B}" destId="{39E27EDF-C7D0-4ED9-A2F0-E8A9409EA55A}"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669372-62B9-4E95-88F5-5726E3BBB870}">
      <dsp:nvSpPr>
        <dsp:cNvPr id="0" name=""/>
        <dsp:cNvSpPr/>
      </dsp:nvSpPr>
      <dsp:spPr>
        <a:xfrm>
          <a:off x="2406455" y="1548673"/>
          <a:ext cx="1968431" cy="1702772"/>
        </a:xfrm>
        <a:prstGeom prst="hexagon">
          <a:avLst>
            <a:gd name="adj" fmla="val 28570"/>
            <a:gd name="vf" fmla="val 115470"/>
          </a:avLst>
        </a:prstGeom>
        <a:solidFill>
          <a:srgbClr val="009DC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COLLECTION MANAGEMENT</a:t>
          </a:r>
        </a:p>
      </dsp:txBody>
      <dsp:txXfrm>
        <a:off x="2732652" y="1830846"/>
        <a:ext cx="1316037" cy="1138426"/>
      </dsp:txXfrm>
    </dsp:sp>
    <dsp:sp modelId="{6033A40A-F1B0-4379-820E-B531076ADEED}">
      <dsp:nvSpPr>
        <dsp:cNvPr id="0" name=""/>
        <dsp:cNvSpPr/>
      </dsp:nvSpPr>
      <dsp:spPr>
        <a:xfrm>
          <a:off x="3639071" y="734011"/>
          <a:ext cx="742683" cy="639919"/>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0A1D20-56CA-4AF5-9B0A-1FF6868AD4B4}">
      <dsp:nvSpPr>
        <dsp:cNvPr id="0" name=""/>
        <dsp:cNvSpPr/>
      </dsp:nvSpPr>
      <dsp:spPr>
        <a:xfrm>
          <a:off x="2587776" y="0"/>
          <a:ext cx="1613115" cy="1395534"/>
        </a:xfrm>
        <a:prstGeom prst="hexagon">
          <a:avLst>
            <a:gd name="adj" fmla="val 28570"/>
            <a:gd name="vf" fmla="val 115470"/>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Select</a:t>
          </a:r>
        </a:p>
      </dsp:txBody>
      <dsp:txXfrm>
        <a:off x="2855104" y="231270"/>
        <a:ext cx="1078459" cy="932994"/>
      </dsp:txXfrm>
    </dsp:sp>
    <dsp:sp modelId="{337DBE52-902C-4341-A515-64829D66D85E}">
      <dsp:nvSpPr>
        <dsp:cNvPr id="0" name=""/>
        <dsp:cNvSpPr/>
      </dsp:nvSpPr>
      <dsp:spPr>
        <a:xfrm>
          <a:off x="4505840" y="1930321"/>
          <a:ext cx="742683" cy="639919"/>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11D6E4-955B-46E1-B477-A46054401826}">
      <dsp:nvSpPr>
        <dsp:cNvPr id="0" name=""/>
        <dsp:cNvSpPr/>
      </dsp:nvSpPr>
      <dsp:spPr>
        <a:xfrm>
          <a:off x="4067190" y="858347"/>
          <a:ext cx="1613115" cy="1395534"/>
        </a:xfrm>
        <a:prstGeom prst="hexagon">
          <a:avLst>
            <a:gd name="adj" fmla="val 28570"/>
            <a:gd name="vf" fmla="val 115470"/>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Acquire</a:t>
          </a:r>
        </a:p>
      </dsp:txBody>
      <dsp:txXfrm>
        <a:off x="4334518" y="1089617"/>
        <a:ext cx="1078459" cy="932994"/>
      </dsp:txXfrm>
    </dsp:sp>
    <dsp:sp modelId="{31DC2C82-FAB3-4CE0-A5E6-49147026CDED}">
      <dsp:nvSpPr>
        <dsp:cNvPr id="0" name=""/>
        <dsp:cNvSpPr/>
      </dsp:nvSpPr>
      <dsp:spPr>
        <a:xfrm>
          <a:off x="3903726" y="3280730"/>
          <a:ext cx="742683" cy="639919"/>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8816F4-0CE1-452B-B9D0-71E692A50B50}">
      <dsp:nvSpPr>
        <dsp:cNvPr id="0" name=""/>
        <dsp:cNvSpPr/>
      </dsp:nvSpPr>
      <dsp:spPr>
        <a:xfrm>
          <a:off x="4067190" y="2545758"/>
          <a:ext cx="1613115" cy="1395534"/>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Process</a:t>
          </a:r>
        </a:p>
      </dsp:txBody>
      <dsp:txXfrm>
        <a:off x="4334518" y="2777028"/>
        <a:ext cx="1078459" cy="932994"/>
      </dsp:txXfrm>
    </dsp:sp>
    <dsp:sp modelId="{CDD7668B-BA23-4FEC-BCD4-BCCB6909AAD3}">
      <dsp:nvSpPr>
        <dsp:cNvPr id="0" name=""/>
        <dsp:cNvSpPr/>
      </dsp:nvSpPr>
      <dsp:spPr>
        <a:xfrm>
          <a:off x="2410118" y="3420907"/>
          <a:ext cx="742683" cy="639919"/>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1810BD-0813-4A93-952C-5B6C59153666}">
      <dsp:nvSpPr>
        <dsp:cNvPr id="0" name=""/>
        <dsp:cNvSpPr/>
      </dsp:nvSpPr>
      <dsp:spPr>
        <a:xfrm>
          <a:off x="2587776" y="3405065"/>
          <a:ext cx="1613115" cy="1395534"/>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Circulate</a:t>
          </a:r>
        </a:p>
      </dsp:txBody>
      <dsp:txXfrm>
        <a:off x="2855104" y="3636335"/>
        <a:ext cx="1078459" cy="932994"/>
      </dsp:txXfrm>
    </dsp:sp>
    <dsp:sp modelId="{3615DDE9-83E5-4C0D-A03E-D248F6953C73}">
      <dsp:nvSpPr>
        <dsp:cNvPr id="0" name=""/>
        <dsp:cNvSpPr/>
      </dsp:nvSpPr>
      <dsp:spPr>
        <a:xfrm>
          <a:off x="1529154" y="2225078"/>
          <a:ext cx="742683" cy="639919"/>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39E5FF-0B05-419D-A65C-4F6D21122588}">
      <dsp:nvSpPr>
        <dsp:cNvPr id="0" name=""/>
        <dsp:cNvSpPr/>
      </dsp:nvSpPr>
      <dsp:spPr>
        <a:xfrm>
          <a:off x="1101493" y="2546718"/>
          <a:ext cx="1613115" cy="1395534"/>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Maintain</a:t>
          </a:r>
        </a:p>
      </dsp:txBody>
      <dsp:txXfrm>
        <a:off x="1368821" y="2777988"/>
        <a:ext cx="1078459" cy="932994"/>
      </dsp:txXfrm>
    </dsp:sp>
    <dsp:sp modelId="{39E27EDF-C7D0-4ED9-A2F0-E8A9409EA55A}">
      <dsp:nvSpPr>
        <dsp:cNvPr id="0" name=""/>
        <dsp:cNvSpPr/>
      </dsp:nvSpPr>
      <dsp:spPr>
        <a:xfrm>
          <a:off x="1101493" y="856427"/>
          <a:ext cx="1613115" cy="1395534"/>
        </a:xfrm>
        <a:prstGeom prst="hexagon">
          <a:avLst>
            <a:gd name="adj" fmla="val 28570"/>
            <a:gd name="vf" fmla="val 115470"/>
          </a:avLst>
        </a:prstGeom>
        <a:solidFill>
          <a:schemeClr val="accent1">
            <a:hueOff val="0"/>
            <a:satOff val="0"/>
            <a:lumOff val="0"/>
            <a:alphaOff val="0"/>
          </a:schemeClr>
        </a:solidFill>
        <a:ln w="127000" cap="flat" cmpd="thinThick" algn="ctr">
          <a:solidFill>
            <a:srgbClr val="9FBF13"/>
          </a:solidFill>
          <a:prstDash val="solid"/>
          <a:extLst>
            <a:ext uri="{C807C97D-BFC1-408E-A445-0C87EB9F89A2}">
              <ask:lineSketchStyleProps xmlns:ask="http://schemas.microsoft.com/office/drawing/2018/sketchyshapes">
                <ask:type>
                  <ask:lineSketchNone/>
                </ask:type>
              </ask:lineSketchStyleProps>
            </a:ext>
          </a:extLst>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Evaluate</a:t>
          </a:r>
        </a:p>
      </dsp:txBody>
      <dsp:txXfrm>
        <a:off x="1368821" y="1087697"/>
        <a:ext cx="1078459" cy="932994"/>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778C9C-468A-4694-980D-75F8CA82D803}" type="datetimeFigureOut">
              <a:rPr lang="en-US" smtClean="0"/>
              <a:t>4/11/2024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B9C3CF-54C7-4217-B961-7ED1A5CF5247}" type="slidenum">
              <a:rPr lang="en-US" smtClean="0"/>
              <a:t>‹#›</a:t>
            </a:fld>
            <a:endParaRPr lang="en-US"/>
          </a:p>
        </p:txBody>
      </p:sp>
    </p:spTree>
    <p:extLst>
      <p:ext uri="{BB962C8B-B14F-4D97-AF65-F5344CB8AC3E}">
        <p14:creationId xmlns:p14="http://schemas.microsoft.com/office/powerpoint/2010/main" val="3522816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dirty="0"/>
          </a:p>
        </p:txBody>
      </p:sp>
      <p:sp>
        <p:nvSpPr>
          <p:cNvPr id="4" name="Slide Number Placeholder 3"/>
          <p:cNvSpPr>
            <a:spLocks noGrp="1"/>
          </p:cNvSpPr>
          <p:nvPr>
            <p:ph type="sldNum" sz="quarter" idx="10"/>
          </p:nvPr>
        </p:nvSpPr>
        <p:spPr/>
        <p:txBody>
          <a:bodyPr/>
          <a:lstStyle/>
          <a:p>
            <a:fld id="{A2B9C3CF-54C7-4217-B961-7ED1A5CF5247}" type="slidenum">
              <a:rPr lang="en-US" smtClean="0"/>
              <a:t>1</a:t>
            </a:fld>
            <a:endParaRPr lang="en-US"/>
          </a:p>
        </p:txBody>
      </p:sp>
    </p:spTree>
    <p:extLst>
      <p:ext uri="{BB962C8B-B14F-4D97-AF65-F5344CB8AC3E}">
        <p14:creationId xmlns:p14="http://schemas.microsoft.com/office/powerpoint/2010/main" val="2922999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t>10:06-10:11 (5 min)</a:t>
            </a:r>
            <a:endParaRPr lang="en-US" sz="1200" b="0"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Reach out to Board of Ed for their stats.</a:t>
            </a:r>
          </a:p>
          <a:p>
            <a:endParaRPr lang="en-US" dirty="0"/>
          </a:p>
          <a:p>
            <a:r>
              <a:rPr lang="en-US" dirty="0"/>
              <a:t>Don't leave out non-users. Collection should be responsive to future users, too. This is where demographic data comes into play.</a:t>
            </a:r>
          </a:p>
          <a:p>
            <a:endParaRPr lang="en-US" dirty="0"/>
          </a:p>
          <a:p>
            <a:endParaRPr lang="en-US" dirty="0"/>
          </a:p>
        </p:txBody>
      </p:sp>
      <p:sp>
        <p:nvSpPr>
          <p:cNvPr id="4" name="Slide Number Placeholder 3"/>
          <p:cNvSpPr>
            <a:spLocks noGrp="1"/>
          </p:cNvSpPr>
          <p:nvPr>
            <p:ph type="sldNum" sz="quarter" idx="5"/>
          </p:nvPr>
        </p:nvSpPr>
        <p:spPr/>
        <p:txBody>
          <a:bodyPr/>
          <a:lstStyle/>
          <a:p>
            <a:fld id="{A2B9C3CF-54C7-4217-B961-7ED1A5CF5247}" type="slidenum">
              <a:rPr lang="en-US" smtClean="0"/>
              <a:t>10</a:t>
            </a:fld>
            <a:endParaRPr lang="en-US"/>
          </a:p>
        </p:txBody>
      </p:sp>
    </p:spTree>
    <p:extLst>
      <p:ext uri="{BB962C8B-B14F-4D97-AF65-F5344CB8AC3E}">
        <p14:creationId xmlns:p14="http://schemas.microsoft.com/office/powerpoint/2010/main" val="3375747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t>10:11-10:14 (3 min)</a:t>
            </a:r>
            <a:endParaRPr lang="en-US" sz="1200" b="0" i="0" dirty="0"/>
          </a:p>
          <a:p>
            <a:endParaRPr lang="en-US" dirty="0"/>
          </a:p>
          <a:p>
            <a:r>
              <a:rPr lang="en-US" dirty="0"/>
              <a:t>(Data-Driven Decisions, 2024)</a:t>
            </a:r>
          </a:p>
          <a:p>
            <a:endParaRPr lang="en-US" dirty="0"/>
          </a:p>
          <a:p>
            <a:r>
              <a:rPr lang="en-US" dirty="0"/>
              <a:t>All about looking at quantity and quality to identify strengths and weaknesses</a:t>
            </a:r>
          </a:p>
          <a:p>
            <a:endParaRPr lang="en-US" dirty="0"/>
          </a:p>
          <a:p>
            <a:r>
              <a:rPr lang="en-US" dirty="0"/>
              <a:t>1. What's the focus?</a:t>
            </a:r>
          </a:p>
          <a:p>
            <a:r>
              <a:rPr lang="en-US" dirty="0"/>
              <a:t>2. Age - Start with top level classification (000, 100, 200…) then drill down.</a:t>
            </a:r>
          </a:p>
          <a:p>
            <a:r>
              <a:rPr lang="en-US" dirty="0"/>
              <a:t>3. Public libraries can't get specific user data (unless they track birthdates). Schools could use student year.</a:t>
            </a:r>
          </a:p>
          <a:p>
            <a:endParaRPr lang="en-US" dirty="0"/>
          </a:p>
          <a:p>
            <a:r>
              <a:rPr lang="en-US" dirty="0"/>
              <a:t>These questions all lead you to discover strengths/weaknesses.</a:t>
            </a:r>
          </a:p>
          <a:p>
            <a:endParaRPr lang="en-US" dirty="0"/>
          </a:p>
        </p:txBody>
      </p:sp>
      <p:sp>
        <p:nvSpPr>
          <p:cNvPr id="4" name="Slide Number Placeholder 3"/>
          <p:cNvSpPr>
            <a:spLocks noGrp="1"/>
          </p:cNvSpPr>
          <p:nvPr>
            <p:ph type="sldNum" sz="quarter" idx="5"/>
          </p:nvPr>
        </p:nvSpPr>
        <p:spPr/>
        <p:txBody>
          <a:bodyPr/>
          <a:lstStyle/>
          <a:p>
            <a:fld id="{A2B9C3CF-54C7-4217-B961-7ED1A5CF5247}" type="slidenum">
              <a:rPr lang="en-US" smtClean="0"/>
              <a:t>11</a:t>
            </a:fld>
            <a:endParaRPr lang="en-US"/>
          </a:p>
        </p:txBody>
      </p:sp>
    </p:spTree>
    <p:extLst>
      <p:ext uri="{BB962C8B-B14F-4D97-AF65-F5344CB8AC3E}">
        <p14:creationId xmlns:p14="http://schemas.microsoft.com/office/powerpoint/2010/main" val="3643914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t>10:14-10:15 (1 min)</a:t>
            </a:r>
            <a:endParaRPr lang="en-US" sz="1200" b="0" i="0" dirty="0"/>
          </a:p>
          <a:p>
            <a:endParaRPr lang="en-US" dirty="0"/>
          </a:p>
          <a:p>
            <a:r>
              <a:rPr lang="en-US" dirty="0"/>
              <a:t>(Using the Collection Mapping Technique: A Guide for Librarians by </a:t>
            </a:r>
            <a:r>
              <a:rPr lang="en-US" dirty="0" err="1"/>
              <a:t>Loertscher</a:t>
            </a:r>
            <a:r>
              <a:rPr lang="en-US" dirty="0"/>
              <a:t>)</a:t>
            </a:r>
          </a:p>
        </p:txBody>
      </p:sp>
      <p:sp>
        <p:nvSpPr>
          <p:cNvPr id="4" name="Slide Number Placeholder 3"/>
          <p:cNvSpPr>
            <a:spLocks noGrp="1"/>
          </p:cNvSpPr>
          <p:nvPr>
            <p:ph type="sldNum" sz="quarter" idx="5"/>
          </p:nvPr>
        </p:nvSpPr>
        <p:spPr/>
        <p:txBody>
          <a:bodyPr/>
          <a:lstStyle/>
          <a:p>
            <a:fld id="{A2B9C3CF-54C7-4217-B961-7ED1A5CF5247}" type="slidenum">
              <a:rPr lang="en-US" smtClean="0"/>
              <a:t>12</a:t>
            </a:fld>
            <a:endParaRPr lang="en-US"/>
          </a:p>
        </p:txBody>
      </p:sp>
    </p:spTree>
    <p:extLst>
      <p:ext uri="{BB962C8B-B14F-4D97-AF65-F5344CB8AC3E}">
        <p14:creationId xmlns:p14="http://schemas.microsoft.com/office/powerpoint/2010/main" val="13315257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t>10:15-10:21 (6 min)</a:t>
            </a:r>
            <a:endParaRPr lang="en-US" sz="1200" b="0" i="0" dirty="0"/>
          </a:p>
          <a:p>
            <a:endParaRPr lang="en-US" dirty="0"/>
          </a:p>
        </p:txBody>
      </p:sp>
      <p:sp>
        <p:nvSpPr>
          <p:cNvPr id="4" name="Slide Number Placeholder 3"/>
          <p:cNvSpPr>
            <a:spLocks noGrp="1"/>
          </p:cNvSpPr>
          <p:nvPr>
            <p:ph type="sldNum" sz="quarter" idx="5"/>
          </p:nvPr>
        </p:nvSpPr>
        <p:spPr/>
        <p:txBody>
          <a:bodyPr/>
          <a:lstStyle/>
          <a:p>
            <a:fld id="{A2B9C3CF-54C7-4217-B961-7ED1A5CF5247}" type="slidenum">
              <a:rPr lang="en-US" smtClean="0"/>
              <a:t>13</a:t>
            </a:fld>
            <a:endParaRPr lang="en-US"/>
          </a:p>
        </p:txBody>
      </p:sp>
    </p:spTree>
    <p:extLst>
      <p:ext uri="{BB962C8B-B14F-4D97-AF65-F5344CB8AC3E}">
        <p14:creationId xmlns:p14="http://schemas.microsoft.com/office/powerpoint/2010/main" val="33563248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t>10:21-10:29 (8 min)</a:t>
            </a:r>
            <a:endParaRPr lang="en-US" sz="1200" b="0" i="0" dirty="0"/>
          </a:p>
          <a:p>
            <a:endParaRPr lang="en-US" dirty="0"/>
          </a:p>
          <a:p>
            <a:r>
              <a:rPr lang="en-US" dirty="0"/>
              <a:t>Reviews &amp; lists: validity, where to find, LJ/SLJ starred reviews, awards, Core Collection volumes; Tiah Frankish webinar on reading a review</a:t>
            </a:r>
          </a:p>
          <a:p>
            <a:endParaRPr lang="en-US" dirty="0"/>
          </a:p>
          <a:p>
            <a:r>
              <a:rPr lang="en-US" dirty="0"/>
              <a:t>LRS.org: Find comparable/neighboring libraries and search their catalogs. What do they have multiple titles of? Can you sort their catalog by popularity?</a:t>
            </a:r>
          </a:p>
          <a:p>
            <a:endParaRPr lang="en-US" dirty="0"/>
          </a:p>
          <a:p>
            <a:r>
              <a:rPr lang="en-US" dirty="0"/>
              <a:t>Everyone geeks something. Identify what your staff and board members geek and ask for recommendations. For staff, they can also take charge of specific areas. Maybe you have a staff member who loves knitting? Or a board member who always knows the latest Christian fic title?</a:t>
            </a:r>
          </a:p>
          <a:p>
            <a:endParaRPr lang="en-US" dirty="0"/>
          </a:p>
          <a:p>
            <a:r>
              <a:rPr lang="en-US" dirty="0"/>
              <a:t>Ask for recommendations from external parties who have specializations. Do you have a local gardening club, hospital or support group?</a:t>
            </a:r>
          </a:p>
        </p:txBody>
      </p:sp>
      <p:sp>
        <p:nvSpPr>
          <p:cNvPr id="4" name="Slide Number Placeholder 3"/>
          <p:cNvSpPr>
            <a:spLocks noGrp="1"/>
          </p:cNvSpPr>
          <p:nvPr>
            <p:ph type="sldNum" sz="quarter" idx="5"/>
          </p:nvPr>
        </p:nvSpPr>
        <p:spPr/>
        <p:txBody>
          <a:bodyPr/>
          <a:lstStyle/>
          <a:p>
            <a:fld id="{A2B9C3CF-54C7-4217-B961-7ED1A5CF5247}" type="slidenum">
              <a:rPr lang="en-US" smtClean="0"/>
              <a:t>14</a:t>
            </a:fld>
            <a:endParaRPr lang="en-US"/>
          </a:p>
        </p:txBody>
      </p:sp>
    </p:spTree>
    <p:extLst>
      <p:ext uri="{BB962C8B-B14F-4D97-AF65-F5344CB8AC3E}">
        <p14:creationId xmlns:p14="http://schemas.microsoft.com/office/powerpoint/2010/main" val="35858970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t>10:29-10:37 (8 min)</a:t>
            </a:r>
            <a:endParaRPr lang="en-US" sz="1200" b="0" i="0" dirty="0"/>
          </a:p>
          <a:p>
            <a:endParaRPr lang="en-US" dirty="0"/>
          </a:p>
          <a:p>
            <a:r>
              <a:rPr lang="en-US" dirty="0"/>
              <a:t>Examples of vendors and the general process for auto and vendor selections (B&amp;T, Ingram, JLG) – rely on curated lists of items</a:t>
            </a:r>
          </a:p>
          <a:p>
            <a:endParaRPr lang="en-US" dirty="0"/>
          </a:p>
          <a:p>
            <a:r>
              <a:rPr lang="en-US" dirty="0"/>
              <a:t>Is leasing a good option? It depends. It can be cheaper when you need more than one copy of a new bestseller and if you don't have access to resource sharing. You can also choose to purchase the item after the lending period is over if it's determined that it should remain in the collection.</a:t>
            </a:r>
          </a:p>
          <a:p>
            <a:endParaRPr lang="en-US" dirty="0"/>
          </a:p>
          <a:p>
            <a:r>
              <a:rPr lang="en-US" dirty="0"/>
              <a:t>Vendors can handle processing, including mylar jackets, spine labels and more. They also provide MARC records that you can upload in advance. When titles arrive, you simply add a new item record and link them in your catalog.</a:t>
            </a:r>
          </a:p>
          <a:p>
            <a:endParaRPr lang="en-US" dirty="0"/>
          </a:p>
          <a:p>
            <a:r>
              <a:rPr lang="en-US" dirty="0"/>
              <a:t>Examples:</a:t>
            </a:r>
          </a:p>
          <a:p>
            <a:pPr marL="171450" indent="-171450">
              <a:buFont typeface="Arial" panose="020B0604020202020204" pitchFamily="34" charset="0"/>
              <a:buChar char="•"/>
            </a:pPr>
            <a:r>
              <a:rPr lang="en-US" dirty="0"/>
              <a:t>Auto-purchase all Danielle Steel titles in regular and LP</a:t>
            </a:r>
          </a:p>
          <a:p>
            <a:pPr marL="171450" indent="-171450">
              <a:buFont typeface="Arial" panose="020B0604020202020204" pitchFamily="34" charset="0"/>
              <a:buChar char="•"/>
            </a:pPr>
            <a:r>
              <a:rPr lang="en-US" dirty="0"/>
              <a:t>Use JLG for </a:t>
            </a:r>
            <a:r>
              <a:rPr lang="en-US" dirty="0" err="1"/>
              <a:t>juv</a:t>
            </a:r>
            <a:r>
              <a:rPr lang="en-US" dirty="0"/>
              <a:t> graphic novels</a:t>
            </a:r>
          </a:p>
          <a:p>
            <a:pPr marL="171450" indent="-171450">
              <a:buFont typeface="Arial" panose="020B0604020202020204" pitchFamily="34" charset="0"/>
              <a:buChar char="•"/>
            </a:pPr>
            <a:r>
              <a:rPr lang="en-US" dirty="0"/>
              <a:t>Lease four copies of James Patterson and only purchase one for your non-New shelf</a:t>
            </a:r>
          </a:p>
          <a:p>
            <a:endParaRPr lang="en-US" dirty="0"/>
          </a:p>
        </p:txBody>
      </p:sp>
      <p:sp>
        <p:nvSpPr>
          <p:cNvPr id="4" name="Slide Number Placeholder 3"/>
          <p:cNvSpPr>
            <a:spLocks noGrp="1"/>
          </p:cNvSpPr>
          <p:nvPr>
            <p:ph type="sldNum" sz="quarter" idx="5"/>
          </p:nvPr>
        </p:nvSpPr>
        <p:spPr/>
        <p:txBody>
          <a:bodyPr/>
          <a:lstStyle/>
          <a:p>
            <a:fld id="{A2B9C3CF-54C7-4217-B961-7ED1A5CF5247}" type="slidenum">
              <a:rPr lang="en-US" smtClean="0"/>
              <a:t>15</a:t>
            </a:fld>
            <a:endParaRPr lang="en-US"/>
          </a:p>
        </p:txBody>
      </p:sp>
    </p:spTree>
    <p:extLst>
      <p:ext uri="{BB962C8B-B14F-4D97-AF65-F5344CB8AC3E}">
        <p14:creationId xmlns:p14="http://schemas.microsoft.com/office/powerpoint/2010/main" val="26486906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t>10:37-10:45 (8 min)</a:t>
            </a:r>
            <a:endParaRPr lang="en-US" sz="1200" b="0" i="0" dirty="0"/>
          </a:p>
          <a:p>
            <a:endParaRPr lang="en-US" dirty="0"/>
          </a:p>
        </p:txBody>
      </p:sp>
      <p:sp>
        <p:nvSpPr>
          <p:cNvPr id="4" name="Slide Number Placeholder 3"/>
          <p:cNvSpPr>
            <a:spLocks noGrp="1"/>
          </p:cNvSpPr>
          <p:nvPr>
            <p:ph type="sldNum" sz="quarter" idx="5"/>
          </p:nvPr>
        </p:nvSpPr>
        <p:spPr/>
        <p:txBody>
          <a:bodyPr/>
          <a:lstStyle/>
          <a:p>
            <a:fld id="{A2B9C3CF-54C7-4217-B961-7ED1A5CF5247}" type="slidenum">
              <a:rPr lang="en-US" smtClean="0"/>
              <a:t>16</a:t>
            </a:fld>
            <a:endParaRPr lang="en-US"/>
          </a:p>
        </p:txBody>
      </p:sp>
    </p:spTree>
    <p:extLst>
      <p:ext uri="{BB962C8B-B14F-4D97-AF65-F5344CB8AC3E}">
        <p14:creationId xmlns:p14="http://schemas.microsoft.com/office/powerpoint/2010/main" val="24886767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t>10:45-11:10 (25 min)</a:t>
            </a:r>
            <a:endParaRPr lang="en-US" sz="1200" b="0" i="0" dirty="0"/>
          </a:p>
          <a:p>
            <a:endParaRPr lang="en-US" dirty="0"/>
          </a:p>
        </p:txBody>
      </p:sp>
      <p:sp>
        <p:nvSpPr>
          <p:cNvPr id="4" name="Slide Number Placeholder 3"/>
          <p:cNvSpPr>
            <a:spLocks noGrp="1"/>
          </p:cNvSpPr>
          <p:nvPr>
            <p:ph type="sldNum" sz="quarter" idx="5"/>
          </p:nvPr>
        </p:nvSpPr>
        <p:spPr/>
        <p:txBody>
          <a:bodyPr/>
          <a:lstStyle/>
          <a:p>
            <a:fld id="{A2B9C3CF-54C7-4217-B961-7ED1A5CF5247}" type="slidenum">
              <a:rPr lang="en-US" smtClean="0"/>
              <a:t>17</a:t>
            </a:fld>
            <a:endParaRPr lang="en-US"/>
          </a:p>
        </p:txBody>
      </p:sp>
    </p:spTree>
    <p:extLst>
      <p:ext uri="{BB962C8B-B14F-4D97-AF65-F5344CB8AC3E}">
        <p14:creationId xmlns:p14="http://schemas.microsoft.com/office/powerpoint/2010/main" val="21664540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t>11:10-11:10 (0 min)</a:t>
            </a:r>
            <a:endParaRPr lang="en-US" sz="1200" b="0" i="0" dirty="0"/>
          </a:p>
          <a:p>
            <a:endParaRPr lang="en-US" dirty="0"/>
          </a:p>
          <a:p>
            <a:r>
              <a:rPr lang="en-US" dirty="0"/>
              <a:t>Handout reflection </a:t>
            </a:r>
            <a:r>
              <a:rPr lang="en-US"/>
              <a:t>questions sheet</a:t>
            </a:r>
            <a:endParaRPr lang="en-US" dirty="0"/>
          </a:p>
        </p:txBody>
      </p:sp>
      <p:sp>
        <p:nvSpPr>
          <p:cNvPr id="4" name="Slide Number Placeholder 3"/>
          <p:cNvSpPr>
            <a:spLocks noGrp="1"/>
          </p:cNvSpPr>
          <p:nvPr>
            <p:ph type="sldNum" sz="quarter" idx="5"/>
          </p:nvPr>
        </p:nvSpPr>
        <p:spPr/>
        <p:txBody>
          <a:bodyPr/>
          <a:lstStyle/>
          <a:p>
            <a:fld id="{A2B9C3CF-54C7-4217-B961-7ED1A5CF5247}" type="slidenum">
              <a:rPr lang="en-US" smtClean="0"/>
              <a:t>18</a:t>
            </a:fld>
            <a:endParaRPr lang="en-US"/>
          </a:p>
        </p:txBody>
      </p:sp>
    </p:spTree>
    <p:extLst>
      <p:ext uri="{BB962C8B-B14F-4D97-AF65-F5344CB8AC3E}">
        <p14:creationId xmlns:p14="http://schemas.microsoft.com/office/powerpoint/2010/main" val="29670745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t>11:10-11:15 (5 min)</a:t>
            </a:r>
            <a:endParaRPr lang="en-US" sz="1200" b="0" i="0" dirty="0"/>
          </a:p>
          <a:p>
            <a:endParaRPr lang="en-US" dirty="0"/>
          </a:p>
          <a:p>
            <a:r>
              <a:rPr lang="en-US" dirty="0" err="1"/>
              <a:t>CLiC’s</a:t>
            </a:r>
            <a:r>
              <a:rPr lang="en-US" dirty="0"/>
              <a:t> Public Library Policy Collection</a:t>
            </a:r>
          </a:p>
          <a:p>
            <a:endParaRPr lang="en-US" dirty="0"/>
          </a:p>
          <a:p>
            <a:r>
              <a:rPr lang="en-US" dirty="0"/>
              <a:t>(Collection </a:t>
            </a:r>
            <a:r>
              <a:rPr lang="en-US" dirty="0" err="1"/>
              <a:t>Mgmt</a:t>
            </a:r>
            <a:r>
              <a:rPr lang="en-US" dirty="0"/>
              <a:t> Basics, 2019)</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REFLECTION QUESTION: What is one thing you are still pondering?</a:t>
            </a:r>
          </a:p>
        </p:txBody>
      </p:sp>
      <p:sp>
        <p:nvSpPr>
          <p:cNvPr id="4" name="Slide Number Placeholder 3"/>
          <p:cNvSpPr>
            <a:spLocks noGrp="1"/>
          </p:cNvSpPr>
          <p:nvPr>
            <p:ph type="sldNum" sz="quarter" idx="5"/>
          </p:nvPr>
        </p:nvSpPr>
        <p:spPr/>
        <p:txBody>
          <a:bodyPr/>
          <a:lstStyle/>
          <a:p>
            <a:fld id="{A2B9C3CF-54C7-4217-B961-7ED1A5CF5247}" type="slidenum">
              <a:rPr lang="en-US" smtClean="0"/>
              <a:t>19</a:t>
            </a:fld>
            <a:endParaRPr lang="en-US"/>
          </a:p>
        </p:txBody>
      </p:sp>
    </p:spTree>
    <p:extLst>
      <p:ext uri="{BB962C8B-B14F-4D97-AF65-F5344CB8AC3E}">
        <p14:creationId xmlns:p14="http://schemas.microsoft.com/office/powerpoint/2010/main" val="254004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t>9:45-9:46 (30 sec)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All </a:t>
            </a:r>
            <a:r>
              <a:rPr lang="en-US" b="0" dirty="0" err="1"/>
              <a:t>coll</a:t>
            </a:r>
            <a:r>
              <a:rPr lang="en-US" b="0" dirty="0"/>
              <a:t> dev is susceptible to adaptation</a:t>
            </a:r>
          </a:p>
        </p:txBody>
      </p:sp>
      <p:sp>
        <p:nvSpPr>
          <p:cNvPr id="4" name="Slide Number Placeholder 3"/>
          <p:cNvSpPr>
            <a:spLocks noGrp="1"/>
          </p:cNvSpPr>
          <p:nvPr>
            <p:ph type="sldNum" sz="quarter" idx="5"/>
          </p:nvPr>
        </p:nvSpPr>
        <p:spPr/>
        <p:txBody>
          <a:bodyPr/>
          <a:lstStyle/>
          <a:p>
            <a:fld id="{A2B9C3CF-54C7-4217-B961-7ED1A5CF5247}" type="slidenum">
              <a:rPr lang="en-US" smtClean="0"/>
              <a:t>2</a:t>
            </a:fld>
            <a:endParaRPr lang="en-US"/>
          </a:p>
        </p:txBody>
      </p:sp>
    </p:spTree>
    <p:extLst>
      <p:ext uri="{BB962C8B-B14F-4D97-AF65-F5344CB8AC3E}">
        <p14:creationId xmlns:p14="http://schemas.microsoft.com/office/powerpoint/2010/main" val="11786401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t>11:15-11:20 (5 min)</a:t>
            </a:r>
            <a:endParaRPr lang="en-US" sz="1200" b="0" i="0" dirty="0"/>
          </a:p>
          <a:p>
            <a:endParaRPr lang="en-US" dirty="0"/>
          </a:p>
          <a:p>
            <a:r>
              <a:rPr lang="en-US" dirty="0"/>
              <a:t>The easiest way to stay on track and ensure each part of your collection is looked at is to set an annual schedule. For example, look at your YA fiction every January, your media every Feb, etc. This evaluation includes pulling data for a weeding list along with a visual inspection of the area.</a:t>
            </a:r>
          </a:p>
          <a:p>
            <a:endParaRPr lang="en-US" dirty="0"/>
          </a:p>
          <a:p>
            <a:r>
              <a:rPr lang="en-US" dirty="0"/>
              <a:t>Every touchpoint is an opportunity for staff to assess the value of the item. Does it look MUSTIE? Explain MUSTIE here: Misleading, Ugly, Superseded, Trivial, Irrelevant, Obtainable Elsewhere</a:t>
            </a:r>
          </a:p>
          <a:p>
            <a:endParaRPr lang="en-US" dirty="0"/>
          </a:p>
          <a:p>
            <a:r>
              <a:rPr lang="en-US" dirty="0"/>
              <a:t>To save time: mark "core" items and unique items to be retained, Core Collection volumes</a:t>
            </a:r>
          </a:p>
          <a:p>
            <a:endParaRPr lang="en-US" dirty="0"/>
          </a:p>
          <a:p>
            <a:r>
              <a:rPr lang="en-US" dirty="0"/>
              <a:t>REFLECTION QUESTION: What strategies did you discover?</a:t>
            </a:r>
          </a:p>
        </p:txBody>
      </p:sp>
      <p:sp>
        <p:nvSpPr>
          <p:cNvPr id="4" name="Slide Number Placeholder 3"/>
          <p:cNvSpPr>
            <a:spLocks noGrp="1"/>
          </p:cNvSpPr>
          <p:nvPr>
            <p:ph type="sldNum" sz="quarter" idx="5"/>
          </p:nvPr>
        </p:nvSpPr>
        <p:spPr/>
        <p:txBody>
          <a:bodyPr/>
          <a:lstStyle/>
          <a:p>
            <a:fld id="{A2B9C3CF-54C7-4217-B961-7ED1A5CF5247}" type="slidenum">
              <a:rPr lang="en-US" smtClean="0"/>
              <a:t>20</a:t>
            </a:fld>
            <a:endParaRPr lang="en-US"/>
          </a:p>
        </p:txBody>
      </p:sp>
    </p:spTree>
    <p:extLst>
      <p:ext uri="{BB962C8B-B14F-4D97-AF65-F5344CB8AC3E}">
        <p14:creationId xmlns:p14="http://schemas.microsoft.com/office/powerpoint/2010/main" val="28184934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t>11:20-11:25 (5 min)</a:t>
            </a:r>
            <a:endParaRPr lang="en-US" sz="1200" b="0" i="0" dirty="0"/>
          </a:p>
          <a:p>
            <a:endParaRPr lang="en-US" dirty="0"/>
          </a:p>
          <a:p>
            <a:r>
              <a:rPr lang="en-US" dirty="0"/>
              <a:t>A browsable or </a:t>
            </a:r>
            <a:r>
              <a:rPr lang="en-US" dirty="0" err="1"/>
              <a:t>genrefied</a:t>
            </a:r>
            <a:r>
              <a:rPr lang="en-US" dirty="0"/>
              <a:t> collection enables users to more easily stumble up on items of interest. The catalog can be used to locate specific things, but there's rarely a good way to have a good user experience "browsing" the catalog.</a:t>
            </a:r>
          </a:p>
          <a:p>
            <a:endParaRPr lang="en-US" dirty="0"/>
          </a:p>
          <a:p>
            <a:r>
              <a:rPr lang="en-US" dirty="0"/>
              <a:t>Some ditch </a:t>
            </a:r>
            <a:r>
              <a:rPr lang="en-US"/>
              <a:t>Dewey in </a:t>
            </a:r>
            <a:r>
              <a:rPr lang="en-US" dirty="0"/>
              <a:t>favor of BISAC; some simply use Dewey as the secondary classification; some do their own thing altogether!</a:t>
            </a:r>
          </a:p>
          <a:p>
            <a:endParaRPr lang="en-US" dirty="0"/>
          </a:p>
          <a:p>
            <a:r>
              <a:rPr lang="en-US" dirty="0"/>
              <a:t>Libraries find that circ goes up after "genrefying" because the collection is now user-centric.</a:t>
            </a:r>
          </a:p>
          <a:p>
            <a:endParaRPr lang="en-US" dirty="0"/>
          </a:p>
          <a:p>
            <a:r>
              <a:rPr lang="en-US" dirty="0"/>
              <a:t>ConC has collected a variety of schema used by school and public libraries.</a:t>
            </a:r>
          </a:p>
          <a:p>
            <a:endParaRPr lang="en-US" dirty="0"/>
          </a:p>
          <a:p>
            <a:r>
              <a:rPr lang="en-US" dirty="0"/>
              <a:t>REFLECTION QUESTION: What was your "ah-ha" moment?</a:t>
            </a:r>
          </a:p>
        </p:txBody>
      </p:sp>
      <p:sp>
        <p:nvSpPr>
          <p:cNvPr id="4" name="Slide Number Placeholder 3"/>
          <p:cNvSpPr>
            <a:spLocks noGrp="1"/>
          </p:cNvSpPr>
          <p:nvPr>
            <p:ph type="sldNum" sz="quarter" idx="5"/>
          </p:nvPr>
        </p:nvSpPr>
        <p:spPr/>
        <p:txBody>
          <a:bodyPr/>
          <a:lstStyle/>
          <a:p>
            <a:fld id="{A2B9C3CF-54C7-4217-B961-7ED1A5CF5247}" type="slidenum">
              <a:rPr lang="en-US" smtClean="0"/>
              <a:t>21</a:t>
            </a:fld>
            <a:endParaRPr lang="en-US"/>
          </a:p>
        </p:txBody>
      </p:sp>
    </p:spTree>
    <p:extLst>
      <p:ext uri="{BB962C8B-B14F-4D97-AF65-F5344CB8AC3E}">
        <p14:creationId xmlns:p14="http://schemas.microsoft.com/office/powerpoint/2010/main" val="14847655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t>11:25-11:30 (5 min)</a:t>
            </a:r>
            <a:endParaRPr lang="en-US" sz="1200" b="0" i="0" dirty="0"/>
          </a:p>
          <a:p>
            <a:endParaRPr lang="en-US" dirty="0"/>
          </a:p>
          <a:p>
            <a:r>
              <a:rPr lang="en-US" dirty="0"/>
              <a:t>Example: Not all Spanish-speakers use the same slang: El </a:t>
            </a:r>
            <a:r>
              <a:rPr lang="en-US" dirty="0" err="1"/>
              <a:t>bicho</a:t>
            </a:r>
            <a:r>
              <a:rPr lang="en-US" dirty="0"/>
              <a:t> </a:t>
            </a:r>
            <a:r>
              <a:rPr lang="en-US" dirty="0" err="1"/>
              <a:t>enamorado</a:t>
            </a:r>
            <a:r>
              <a:rPr lang="en-US" dirty="0"/>
              <a:t> </a:t>
            </a:r>
            <a:r>
              <a:rPr lang="en-US" dirty="0" err="1"/>
              <a:t>boardbook</a:t>
            </a:r>
            <a:endParaRPr lang="en-US" dirty="0"/>
          </a:p>
          <a:p>
            <a:endParaRPr lang="en-US" dirty="0"/>
          </a:p>
          <a:p>
            <a:r>
              <a:rPr lang="en-US" dirty="0"/>
              <a:t>Consider attending book fairs, some of which you can get funding to attend.</a:t>
            </a:r>
          </a:p>
          <a:p>
            <a:endParaRPr lang="en-US" dirty="0"/>
          </a:p>
          <a:p>
            <a:r>
              <a:rPr lang="en-US" dirty="0"/>
              <a:t>World Languages Facebook group</a:t>
            </a:r>
          </a:p>
          <a:p>
            <a:endParaRPr lang="en-US" dirty="0"/>
          </a:p>
          <a:p>
            <a:r>
              <a:rPr lang="en-US" dirty="0"/>
              <a:t>Make sure to promote collection the same way you promote your English books. No one will check books out if they don't know they're there, or if the patrons come from countries where public libraries aren't free.</a:t>
            </a:r>
          </a:p>
          <a:p>
            <a:endParaRPr lang="en-US" dirty="0"/>
          </a:p>
          <a:p>
            <a:r>
              <a:rPr lang="en-US" dirty="0"/>
              <a:t>REFLECTION QUESTION: What barriers might you run into when trying to develop a non-English or other new collection?</a:t>
            </a:r>
          </a:p>
        </p:txBody>
      </p:sp>
      <p:sp>
        <p:nvSpPr>
          <p:cNvPr id="4" name="Slide Number Placeholder 3"/>
          <p:cNvSpPr>
            <a:spLocks noGrp="1"/>
          </p:cNvSpPr>
          <p:nvPr>
            <p:ph type="sldNum" sz="quarter" idx="5"/>
          </p:nvPr>
        </p:nvSpPr>
        <p:spPr/>
        <p:txBody>
          <a:bodyPr/>
          <a:lstStyle/>
          <a:p>
            <a:fld id="{A2B9C3CF-54C7-4217-B961-7ED1A5CF5247}" type="slidenum">
              <a:rPr lang="en-US" smtClean="0"/>
              <a:t>22</a:t>
            </a:fld>
            <a:endParaRPr lang="en-US"/>
          </a:p>
        </p:txBody>
      </p:sp>
    </p:spTree>
    <p:extLst>
      <p:ext uri="{BB962C8B-B14F-4D97-AF65-F5344CB8AC3E}">
        <p14:creationId xmlns:p14="http://schemas.microsoft.com/office/powerpoint/2010/main" val="24403235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t>11:30-11:35 (5 min)</a:t>
            </a:r>
            <a:endParaRPr lang="en-US" sz="1200" b="0" i="0" dirty="0"/>
          </a:p>
          <a:p>
            <a:endParaRPr lang="en-US" dirty="0"/>
          </a:p>
          <a:p>
            <a:r>
              <a:rPr lang="en-US" dirty="0"/>
              <a:t>A diversity audit analyzes the variety of items in your collection. It considers author and character demographics and perspectives.</a:t>
            </a:r>
          </a:p>
          <a:p>
            <a:endParaRPr lang="en-US" dirty="0"/>
          </a:p>
          <a:p>
            <a:r>
              <a:rPr lang="en-US" dirty="0"/>
              <a:t>Even if your community isn't diverse, it doesn't mean your collection shouldn't be.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those without access to </a:t>
            </a:r>
            <a:r>
              <a:rPr lang="en-US" dirty="0" err="1"/>
              <a:t>CollectionHQ</a:t>
            </a:r>
            <a:r>
              <a:rPr lang="en-US" dirty="0"/>
              <a:t> or other fancy software, manual audits can be done. </a:t>
            </a:r>
          </a:p>
          <a:p>
            <a:endParaRPr lang="en-US" dirty="0"/>
          </a:p>
          <a:p>
            <a:r>
              <a:rPr lang="en-US" dirty="0"/>
              <a:t>Thorough diversity audits gather multiple data points: book cover, book jacket description, catalog metadata...the places that demonstrate the characteristics of an item.</a:t>
            </a:r>
          </a:p>
          <a:p>
            <a:endParaRPr lang="en-US" dirty="0"/>
          </a:p>
          <a:p>
            <a:endParaRPr lang="en-US" dirty="0"/>
          </a:p>
          <a:p>
            <a:r>
              <a:rPr lang="en-US" dirty="0"/>
              <a:t>REFLECTION QUESTION: What actions will you commit to?</a:t>
            </a:r>
          </a:p>
        </p:txBody>
      </p:sp>
      <p:sp>
        <p:nvSpPr>
          <p:cNvPr id="4" name="Slide Number Placeholder 3"/>
          <p:cNvSpPr>
            <a:spLocks noGrp="1"/>
          </p:cNvSpPr>
          <p:nvPr>
            <p:ph type="sldNum" sz="quarter" idx="5"/>
          </p:nvPr>
        </p:nvSpPr>
        <p:spPr/>
        <p:txBody>
          <a:bodyPr/>
          <a:lstStyle/>
          <a:p>
            <a:fld id="{A2B9C3CF-54C7-4217-B961-7ED1A5CF5247}" type="slidenum">
              <a:rPr lang="en-US" smtClean="0"/>
              <a:t>23</a:t>
            </a:fld>
            <a:endParaRPr lang="en-US"/>
          </a:p>
        </p:txBody>
      </p:sp>
    </p:spTree>
    <p:extLst>
      <p:ext uri="{BB962C8B-B14F-4D97-AF65-F5344CB8AC3E}">
        <p14:creationId xmlns:p14="http://schemas.microsoft.com/office/powerpoint/2010/main" val="36767321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t>11:35-11:40 (5 min)</a:t>
            </a:r>
            <a:endParaRPr lang="en-US" sz="1200" b="0" i="0" dirty="0"/>
          </a:p>
          <a:p>
            <a:endParaRPr lang="en-US" dirty="0"/>
          </a:p>
          <a:p>
            <a:r>
              <a:rPr lang="en-US" dirty="0"/>
              <a:t>Encumbered vs. expended</a:t>
            </a:r>
          </a:p>
          <a:p>
            <a:endParaRPr lang="en-US" dirty="0"/>
          </a:p>
          <a:p>
            <a:r>
              <a:rPr lang="en-US"/>
              <a:t>CLiC </a:t>
            </a:r>
            <a:r>
              <a:rPr lang="en-US" dirty="0"/>
              <a:t>Cooperative purchasing</a:t>
            </a:r>
          </a:p>
          <a:p>
            <a:endParaRPr lang="en-US" dirty="0"/>
          </a:p>
          <a:p>
            <a:r>
              <a:rPr lang="en-US" dirty="0"/>
              <a:t>REFLECTION QUESTION: What did you learn or re-learn?</a:t>
            </a:r>
          </a:p>
        </p:txBody>
      </p:sp>
      <p:sp>
        <p:nvSpPr>
          <p:cNvPr id="4" name="Slide Number Placeholder 3"/>
          <p:cNvSpPr>
            <a:spLocks noGrp="1"/>
          </p:cNvSpPr>
          <p:nvPr>
            <p:ph type="sldNum" sz="quarter" idx="5"/>
          </p:nvPr>
        </p:nvSpPr>
        <p:spPr/>
        <p:txBody>
          <a:bodyPr/>
          <a:lstStyle/>
          <a:p>
            <a:fld id="{A2B9C3CF-54C7-4217-B961-7ED1A5CF5247}" type="slidenum">
              <a:rPr lang="en-US" smtClean="0"/>
              <a:t>24</a:t>
            </a:fld>
            <a:endParaRPr lang="en-US"/>
          </a:p>
        </p:txBody>
      </p:sp>
    </p:spTree>
    <p:extLst>
      <p:ext uri="{BB962C8B-B14F-4D97-AF65-F5344CB8AC3E}">
        <p14:creationId xmlns:p14="http://schemas.microsoft.com/office/powerpoint/2010/main" val="22463452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t>11:40-11:45 (5 min)</a:t>
            </a:r>
            <a:endParaRPr lang="en-US" sz="1200" b="0" i="0" dirty="0"/>
          </a:p>
        </p:txBody>
      </p:sp>
      <p:sp>
        <p:nvSpPr>
          <p:cNvPr id="4" name="Slide Number Placeholder 3"/>
          <p:cNvSpPr>
            <a:spLocks noGrp="1"/>
          </p:cNvSpPr>
          <p:nvPr>
            <p:ph type="sldNum" sz="quarter" idx="5"/>
          </p:nvPr>
        </p:nvSpPr>
        <p:spPr/>
        <p:txBody>
          <a:bodyPr/>
          <a:lstStyle/>
          <a:p>
            <a:fld id="{A2B9C3CF-54C7-4217-B961-7ED1A5CF5247}" type="slidenum">
              <a:rPr lang="en-US" smtClean="0"/>
              <a:t>25</a:t>
            </a:fld>
            <a:endParaRPr lang="en-US"/>
          </a:p>
        </p:txBody>
      </p:sp>
    </p:spTree>
    <p:extLst>
      <p:ext uri="{BB962C8B-B14F-4D97-AF65-F5344CB8AC3E}">
        <p14:creationId xmlns:p14="http://schemas.microsoft.com/office/powerpoint/2010/main" val="10354312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Lingering thoughts?</a:t>
            </a:r>
          </a:p>
          <a:p>
            <a:endParaRPr lang="en-US" dirty="0"/>
          </a:p>
          <a:p>
            <a:r>
              <a:rPr lang="en-US" dirty="0"/>
              <a:t>We’ll wrap up today the way we often do: with this reminder about our mission at CLiC.</a:t>
            </a:r>
          </a:p>
        </p:txBody>
      </p:sp>
      <p:sp>
        <p:nvSpPr>
          <p:cNvPr id="4" name="Slide Number Placeholder 3"/>
          <p:cNvSpPr>
            <a:spLocks noGrp="1"/>
          </p:cNvSpPr>
          <p:nvPr>
            <p:ph type="sldNum" sz="quarter" idx="10"/>
          </p:nvPr>
        </p:nvSpPr>
        <p:spPr/>
        <p:txBody>
          <a:bodyPr/>
          <a:lstStyle/>
          <a:p>
            <a:fld id="{A2B9C3CF-54C7-4217-B961-7ED1A5CF5247}" type="slidenum">
              <a:rPr lang="en-US" smtClean="0"/>
              <a:t>26</a:t>
            </a:fld>
            <a:endParaRPr lang="en-US" dirty="0"/>
          </a:p>
        </p:txBody>
      </p:sp>
    </p:spTree>
    <p:extLst>
      <p:ext uri="{BB962C8B-B14F-4D97-AF65-F5344CB8AC3E}">
        <p14:creationId xmlns:p14="http://schemas.microsoft.com/office/powerpoint/2010/main" val="554492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0" dirty="0"/>
              <a:t>9:45-9:46 (30 sec)</a:t>
            </a:r>
            <a:endParaRPr lang="en-US" sz="1000" b="0" i="0"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2B9C3CF-54C7-4217-B961-7ED1A5CF5247}" type="slidenum">
              <a:rPr lang="en-US" smtClean="0"/>
              <a:t>3</a:t>
            </a:fld>
            <a:endParaRPr lang="en-US"/>
          </a:p>
        </p:txBody>
      </p:sp>
    </p:spTree>
    <p:extLst>
      <p:ext uri="{BB962C8B-B14F-4D97-AF65-F5344CB8AC3E}">
        <p14:creationId xmlns:p14="http://schemas.microsoft.com/office/powerpoint/2010/main" val="2310780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t>9:46-9:48 (2 min)</a:t>
            </a:r>
            <a:endParaRPr lang="en-US" sz="1200" b="0" i="0" dirty="0"/>
          </a:p>
          <a:p>
            <a:endParaRPr lang="en-US" dirty="0"/>
          </a:p>
          <a:p>
            <a:r>
              <a:rPr lang="en-US" dirty="0" err="1"/>
              <a:t>Mgmt</a:t>
            </a:r>
            <a:r>
              <a:rPr lang="en-US" dirty="0"/>
              <a:t> includes </a:t>
            </a:r>
            <a:r>
              <a:rPr lang="en-US" dirty="0" err="1"/>
              <a:t>coll</a:t>
            </a:r>
            <a:r>
              <a:rPr lang="en-US" dirty="0"/>
              <a:t> dev and more – budgeting, maintenance, etc.</a:t>
            </a:r>
          </a:p>
          <a:p>
            <a:endParaRPr lang="en-US" dirty="0"/>
          </a:p>
          <a:p>
            <a:r>
              <a:rPr lang="en-US" dirty="0"/>
              <a:t>Coll dev is only one aspect – identification and acquisition of materials</a:t>
            </a:r>
          </a:p>
          <a:p>
            <a:endParaRPr lang="en-US" dirty="0"/>
          </a:p>
          <a:p>
            <a:r>
              <a:rPr lang="en-US" dirty="0"/>
              <a:t>Evaluation plays such a large role in </a:t>
            </a:r>
            <a:r>
              <a:rPr lang="en-US" dirty="0" err="1"/>
              <a:t>coll</a:t>
            </a:r>
            <a:r>
              <a:rPr lang="en-US" dirty="0"/>
              <a:t> dev that I consider it to be part of it even if traditionally it’s not.</a:t>
            </a:r>
          </a:p>
        </p:txBody>
      </p:sp>
      <p:sp>
        <p:nvSpPr>
          <p:cNvPr id="4" name="Slide Number Placeholder 3"/>
          <p:cNvSpPr>
            <a:spLocks noGrp="1"/>
          </p:cNvSpPr>
          <p:nvPr>
            <p:ph type="sldNum" sz="quarter" idx="5"/>
          </p:nvPr>
        </p:nvSpPr>
        <p:spPr/>
        <p:txBody>
          <a:bodyPr/>
          <a:lstStyle/>
          <a:p>
            <a:fld id="{A2B9C3CF-54C7-4217-B961-7ED1A5CF5247}" type="slidenum">
              <a:rPr lang="en-US" smtClean="0"/>
              <a:t>4</a:t>
            </a:fld>
            <a:endParaRPr lang="en-US"/>
          </a:p>
        </p:txBody>
      </p:sp>
    </p:spTree>
    <p:extLst>
      <p:ext uri="{BB962C8B-B14F-4D97-AF65-F5344CB8AC3E}">
        <p14:creationId xmlns:p14="http://schemas.microsoft.com/office/powerpoint/2010/main" val="1702667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t>9:48-9:52 (4 min)</a:t>
            </a:r>
            <a:endParaRPr lang="en-US" sz="1200" b="0" i="0" dirty="0"/>
          </a:p>
          <a:p>
            <a:endParaRPr lang="en-US" b="1" dirty="0"/>
          </a:p>
        </p:txBody>
      </p:sp>
      <p:sp>
        <p:nvSpPr>
          <p:cNvPr id="4" name="Slide Number Placeholder 3"/>
          <p:cNvSpPr>
            <a:spLocks noGrp="1"/>
          </p:cNvSpPr>
          <p:nvPr>
            <p:ph type="sldNum" sz="quarter" idx="5"/>
          </p:nvPr>
        </p:nvSpPr>
        <p:spPr/>
        <p:txBody>
          <a:bodyPr/>
          <a:lstStyle/>
          <a:p>
            <a:fld id="{A2B9C3CF-54C7-4217-B961-7ED1A5CF5247}" type="slidenum">
              <a:rPr lang="en-US" smtClean="0"/>
              <a:t>5</a:t>
            </a:fld>
            <a:endParaRPr lang="en-US"/>
          </a:p>
        </p:txBody>
      </p:sp>
    </p:spTree>
    <p:extLst>
      <p:ext uri="{BB962C8B-B14F-4D97-AF65-F5344CB8AC3E}">
        <p14:creationId xmlns:p14="http://schemas.microsoft.com/office/powerpoint/2010/main" val="3749647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t>9:52-9:54 (2 min)</a:t>
            </a:r>
            <a:endParaRPr lang="en-US" sz="1200" b="0" i="0" dirty="0"/>
          </a:p>
          <a:p>
            <a:endParaRPr lang="en-US" dirty="0"/>
          </a:p>
          <a:p>
            <a:endParaRPr lang="en-US" dirty="0"/>
          </a:p>
        </p:txBody>
      </p:sp>
      <p:sp>
        <p:nvSpPr>
          <p:cNvPr id="4" name="Slide Number Placeholder 3"/>
          <p:cNvSpPr>
            <a:spLocks noGrp="1"/>
          </p:cNvSpPr>
          <p:nvPr>
            <p:ph type="sldNum" sz="quarter" idx="5"/>
          </p:nvPr>
        </p:nvSpPr>
        <p:spPr/>
        <p:txBody>
          <a:bodyPr/>
          <a:lstStyle/>
          <a:p>
            <a:fld id="{A2B9C3CF-54C7-4217-B961-7ED1A5CF5247}" type="slidenum">
              <a:rPr lang="en-US" smtClean="0"/>
              <a:t>6</a:t>
            </a:fld>
            <a:endParaRPr lang="en-US"/>
          </a:p>
        </p:txBody>
      </p:sp>
    </p:spTree>
    <p:extLst>
      <p:ext uri="{BB962C8B-B14F-4D97-AF65-F5344CB8AC3E}">
        <p14:creationId xmlns:p14="http://schemas.microsoft.com/office/powerpoint/2010/main" val="3504805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t>9:54-9:58 (4 min)</a:t>
            </a:r>
            <a:endParaRPr lang="en-US" sz="1200" b="0" i="0"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conversation with attendees: Is selection a form of self-censorship? How far should you go to provide materials that do not appear to reflect local interests in the name of balance and information freedom? (Collection </a:t>
            </a:r>
            <a:r>
              <a:rPr lang="en-US" dirty="0" err="1"/>
              <a:t>Mgmt</a:t>
            </a:r>
            <a:r>
              <a:rPr lang="en-US" dirty="0"/>
              <a:t> Basics, 2019)</a:t>
            </a:r>
          </a:p>
          <a:p>
            <a:endParaRPr lang="en-US" dirty="0"/>
          </a:p>
          <a:p>
            <a:r>
              <a:rPr lang="en-US" dirty="0"/>
              <a:t>One Hundred Proofs: originally published in 1885, updated edition is self-published</a:t>
            </a:r>
          </a:p>
          <a:p>
            <a:endParaRPr lang="en-US" dirty="0"/>
          </a:p>
          <a:p>
            <a:endParaRPr lang="en-US" dirty="0"/>
          </a:p>
          <a:p>
            <a:r>
              <a:rPr lang="en-US" dirty="0"/>
              <a:t>Irreversible Damage: treats transgender as mental illness</a:t>
            </a:r>
          </a:p>
          <a:p>
            <a:endParaRPr lang="en-US" dirty="0"/>
          </a:p>
        </p:txBody>
      </p:sp>
      <p:sp>
        <p:nvSpPr>
          <p:cNvPr id="4" name="Slide Number Placeholder 3"/>
          <p:cNvSpPr>
            <a:spLocks noGrp="1"/>
          </p:cNvSpPr>
          <p:nvPr>
            <p:ph type="sldNum" sz="quarter" idx="5"/>
          </p:nvPr>
        </p:nvSpPr>
        <p:spPr/>
        <p:txBody>
          <a:bodyPr/>
          <a:lstStyle/>
          <a:p>
            <a:fld id="{A2B9C3CF-54C7-4217-B961-7ED1A5CF5247}" type="slidenum">
              <a:rPr lang="en-US" smtClean="0"/>
              <a:t>7</a:t>
            </a:fld>
            <a:endParaRPr lang="en-US"/>
          </a:p>
        </p:txBody>
      </p:sp>
    </p:spTree>
    <p:extLst>
      <p:ext uri="{BB962C8B-B14F-4D97-AF65-F5344CB8AC3E}">
        <p14:creationId xmlns:p14="http://schemas.microsoft.com/office/powerpoint/2010/main" val="4179678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t>9:58-10:02 (4 min)</a:t>
            </a:r>
            <a:endParaRPr lang="en-US" sz="1200" b="0" i="0" dirty="0"/>
          </a:p>
          <a:p>
            <a:endParaRPr lang="en-US" dirty="0"/>
          </a:p>
          <a:p>
            <a:r>
              <a:rPr lang="en-US" dirty="0"/>
              <a:t>Objectivity: Shift from first person to third person when making a decision. Consider local context and cultures. (Example: A community with a large veteran population may like war NF books)</a:t>
            </a:r>
          </a:p>
          <a:p>
            <a:endParaRPr lang="en-US" dirty="0"/>
          </a:p>
          <a:p>
            <a:r>
              <a:rPr lang="en-US" dirty="0"/>
              <a:t>Item types: What about reference? Is it necessary to maintain extensive encyclopedia collection? Is it necessary to restrict lending of titles?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Community analysis: We’ll get to this in a bit.</a:t>
            </a:r>
          </a:p>
          <a:p>
            <a:endParaRPr lang="en-US" dirty="0"/>
          </a:p>
          <a:p>
            <a:r>
              <a:rPr lang="en-US" dirty="0"/>
              <a:t>Patron requests: You don't have to buy everything requested. It's not censorship to decline to purchase a book that has questionable facts and/or includes blatant hate speech.</a:t>
            </a:r>
          </a:p>
          <a:p>
            <a:endParaRPr lang="en-US" dirty="0"/>
          </a:p>
          <a:p>
            <a:r>
              <a:rPr lang="en-US" dirty="0"/>
              <a:t>Most important thing to remember: It's not your collection.</a:t>
            </a:r>
          </a:p>
        </p:txBody>
      </p:sp>
      <p:sp>
        <p:nvSpPr>
          <p:cNvPr id="4" name="Slide Number Placeholder 3"/>
          <p:cNvSpPr>
            <a:spLocks noGrp="1"/>
          </p:cNvSpPr>
          <p:nvPr>
            <p:ph type="sldNum" sz="quarter" idx="5"/>
          </p:nvPr>
        </p:nvSpPr>
        <p:spPr/>
        <p:txBody>
          <a:bodyPr/>
          <a:lstStyle/>
          <a:p>
            <a:fld id="{A2B9C3CF-54C7-4217-B961-7ED1A5CF5247}" type="slidenum">
              <a:rPr lang="en-US" smtClean="0"/>
              <a:t>8</a:t>
            </a:fld>
            <a:endParaRPr lang="en-US"/>
          </a:p>
        </p:txBody>
      </p:sp>
    </p:spTree>
    <p:extLst>
      <p:ext uri="{BB962C8B-B14F-4D97-AF65-F5344CB8AC3E}">
        <p14:creationId xmlns:p14="http://schemas.microsoft.com/office/powerpoint/2010/main" val="4185235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t>10:02-10:06 (4 min)</a:t>
            </a:r>
            <a:endParaRPr lang="en-US" sz="1200" b="0" i="0" dirty="0"/>
          </a:p>
          <a:p>
            <a:endParaRPr lang="en-US" dirty="0"/>
          </a:p>
          <a:p>
            <a:r>
              <a:rPr lang="en-US" dirty="0"/>
              <a:t>(Collection </a:t>
            </a:r>
            <a:r>
              <a:rPr lang="en-US" dirty="0" err="1"/>
              <a:t>Mgmt</a:t>
            </a:r>
            <a:r>
              <a:rPr lang="en-US" dirty="0"/>
              <a:t> Basics, 2019) </a:t>
            </a:r>
          </a:p>
          <a:p>
            <a:endParaRPr lang="en-US" dirty="0"/>
          </a:p>
          <a:p>
            <a:r>
              <a:rPr lang="en-US" dirty="0"/>
              <a:t>Normative – Core Collection volumes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will never satisfy everyone's information needs and collection wants. (Example: Rihanna's $100 book)</a:t>
            </a:r>
          </a:p>
          <a:p>
            <a:endParaRPr lang="en-US" dirty="0"/>
          </a:p>
        </p:txBody>
      </p:sp>
      <p:sp>
        <p:nvSpPr>
          <p:cNvPr id="4" name="Slide Number Placeholder 3"/>
          <p:cNvSpPr>
            <a:spLocks noGrp="1"/>
          </p:cNvSpPr>
          <p:nvPr>
            <p:ph type="sldNum" sz="quarter" idx="5"/>
          </p:nvPr>
        </p:nvSpPr>
        <p:spPr/>
        <p:txBody>
          <a:bodyPr/>
          <a:lstStyle/>
          <a:p>
            <a:fld id="{A2B9C3CF-54C7-4217-B961-7ED1A5CF5247}" type="slidenum">
              <a:rPr lang="en-US" smtClean="0"/>
              <a:t>9</a:t>
            </a:fld>
            <a:endParaRPr lang="en-US"/>
          </a:p>
        </p:txBody>
      </p:sp>
    </p:spTree>
    <p:extLst>
      <p:ext uri="{BB962C8B-B14F-4D97-AF65-F5344CB8AC3E}">
        <p14:creationId xmlns:p14="http://schemas.microsoft.com/office/powerpoint/2010/main" val="829738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781749"/>
            <a:ext cx="7772400" cy="1104451"/>
          </a:xfrm>
        </p:spPr>
        <p:txBody>
          <a:bodyPr/>
          <a:lstStyle>
            <a:lvl1pPr algn="ctr">
              <a:defRPr sz="4000" b="1"/>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DACFD2E-236B-4751-9180-1F7B46FC11F6}" type="datetimeFigureOut">
              <a:rPr lang="en-US" smtClean="0"/>
              <a:t>4/11/2024</a:t>
            </a:fld>
            <a:endParaRPr lang="en-US"/>
          </a:p>
        </p:txBody>
      </p:sp>
      <p:sp>
        <p:nvSpPr>
          <p:cNvPr id="5" name="Footer Placeholder 4"/>
          <p:cNvSpPr>
            <a:spLocks noGrp="1"/>
          </p:cNvSpPr>
          <p:nvPr>
            <p:ph type="ftr" sz="quarter" idx="11"/>
          </p:nvPr>
        </p:nvSpPr>
        <p:spPr/>
        <p:txBody>
          <a:bodyPr/>
          <a:lstStyle/>
          <a:p>
            <a:r>
              <a:rPr lang="en-US" dirty="0"/>
              <a:t>www.clicweb.org</a:t>
            </a:r>
          </a:p>
        </p:txBody>
      </p:sp>
      <p:sp>
        <p:nvSpPr>
          <p:cNvPr id="6" name="Slide Number Placeholder 5"/>
          <p:cNvSpPr>
            <a:spLocks noGrp="1"/>
          </p:cNvSpPr>
          <p:nvPr>
            <p:ph type="sldNum" sz="quarter" idx="12"/>
          </p:nvPr>
        </p:nvSpPr>
        <p:spPr/>
        <p:txBody>
          <a:bodyPr/>
          <a:lstStyle/>
          <a:p>
            <a:fld id="{50FDB26A-EF0B-45AC-B075-D0DE1BCB5BF8}" type="slidenum">
              <a:rPr lang="en-US" smtClean="0"/>
              <a:t>‹#›</a:t>
            </a:fld>
            <a:endParaRPr lang="en-US"/>
          </a:p>
        </p:txBody>
      </p:sp>
    </p:spTree>
    <p:extLst>
      <p:ext uri="{BB962C8B-B14F-4D97-AF65-F5344CB8AC3E}">
        <p14:creationId xmlns:p14="http://schemas.microsoft.com/office/powerpoint/2010/main" val="570430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ACFD2E-236B-4751-9180-1F7B46FC11F6}" type="datetimeFigureOut">
              <a:rPr lang="en-US" smtClean="0"/>
              <a:t>4/11/2024</a:t>
            </a:fld>
            <a:endParaRPr lang="en-US"/>
          </a:p>
        </p:txBody>
      </p:sp>
      <p:sp>
        <p:nvSpPr>
          <p:cNvPr id="5" name="Footer Placeholder 4"/>
          <p:cNvSpPr>
            <a:spLocks noGrp="1"/>
          </p:cNvSpPr>
          <p:nvPr>
            <p:ph type="ftr" sz="quarter" idx="11"/>
          </p:nvPr>
        </p:nvSpPr>
        <p:spPr/>
        <p:txBody>
          <a:bodyPr/>
          <a:lstStyle/>
          <a:p>
            <a:r>
              <a:rPr lang="en-US" dirty="0"/>
              <a:t>www.clicweb.org</a:t>
            </a:r>
          </a:p>
        </p:txBody>
      </p:sp>
      <p:sp>
        <p:nvSpPr>
          <p:cNvPr id="6" name="Slide Number Placeholder 5"/>
          <p:cNvSpPr>
            <a:spLocks noGrp="1"/>
          </p:cNvSpPr>
          <p:nvPr>
            <p:ph type="sldNum" sz="quarter" idx="12"/>
          </p:nvPr>
        </p:nvSpPr>
        <p:spPr/>
        <p:txBody>
          <a:bodyPr/>
          <a:lstStyle/>
          <a:p>
            <a:fld id="{50FDB26A-EF0B-45AC-B075-D0DE1BCB5BF8}" type="slidenum">
              <a:rPr lang="en-US" smtClean="0"/>
              <a:t>‹#›</a:t>
            </a:fld>
            <a:endParaRPr lang="en-US"/>
          </a:p>
        </p:txBody>
      </p:sp>
      <p:sp>
        <p:nvSpPr>
          <p:cNvPr id="7" name="Rectangle 6"/>
          <p:cNvSpPr/>
          <p:nvPr userDrawn="1"/>
        </p:nvSpPr>
        <p:spPr>
          <a:xfrm>
            <a:off x="6324600" y="1143000"/>
            <a:ext cx="25146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4813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DACFD2E-236B-4751-9180-1F7B46FC11F6}" type="datetimeFigureOut">
              <a:rPr lang="en-US" smtClean="0"/>
              <a:t>4/11/2024</a:t>
            </a:fld>
            <a:endParaRPr lang="en-US"/>
          </a:p>
        </p:txBody>
      </p:sp>
      <p:sp>
        <p:nvSpPr>
          <p:cNvPr id="5" name="Footer Placeholder 4"/>
          <p:cNvSpPr>
            <a:spLocks noGrp="1"/>
          </p:cNvSpPr>
          <p:nvPr>
            <p:ph type="ftr" sz="quarter" idx="11"/>
          </p:nvPr>
        </p:nvSpPr>
        <p:spPr/>
        <p:txBody>
          <a:bodyPr/>
          <a:lstStyle/>
          <a:p>
            <a:r>
              <a:rPr lang="en-US" dirty="0"/>
              <a:t>www.clicweb.org</a:t>
            </a:r>
          </a:p>
        </p:txBody>
      </p:sp>
      <p:sp>
        <p:nvSpPr>
          <p:cNvPr id="6" name="Slide Number Placeholder 5"/>
          <p:cNvSpPr>
            <a:spLocks noGrp="1"/>
          </p:cNvSpPr>
          <p:nvPr>
            <p:ph type="sldNum" sz="quarter" idx="12"/>
          </p:nvPr>
        </p:nvSpPr>
        <p:spPr/>
        <p:txBody>
          <a:bodyPr/>
          <a:lstStyle/>
          <a:p>
            <a:fld id="{50FDB26A-EF0B-45AC-B075-D0DE1BCB5BF8}" type="slidenum">
              <a:rPr lang="en-US" smtClean="0"/>
              <a:t>‹#›</a:t>
            </a:fld>
            <a:endParaRPr lang="en-US"/>
          </a:p>
        </p:txBody>
      </p:sp>
      <p:sp>
        <p:nvSpPr>
          <p:cNvPr id="7" name="Rectangle 6"/>
          <p:cNvSpPr/>
          <p:nvPr userDrawn="1"/>
        </p:nvSpPr>
        <p:spPr>
          <a:xfrm>
            <a:off x="6324600" y="1143000"/>
            <a:ext cx="25146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12510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ACFD2E-236B-4751-9180-1F7B46FC11F6}" type="datetimeFigureOut">
              <a:rPr lang="en-US" smtClean="0"/>
              <a:t>4/11/2024</a:t>
            </a:fld>
            <a:endParaRPr lang="en-US"/>
          </a:p>
        </p:txBody>
      </p:sp>
      <p:sp>
        <p:nvSpPr>
          <p:cNvPr id="5" name="Footer Placeholder 4"/>
          <p:cNvSpPr>
            <a:spLocks noGrp="1"/>
          </p:cNvSpPr>
          <p:nvPr>
            <p:ph type="ftr" sz="quarter" idx="11"/>
          </p:nvPr>
        </p:nvSpPr>
        <p:spPr/>
        <p:txBody>
          <a:bodyPr/>
          <a:lstStyle/>
          <a:p>
            <a:r>
              <a:rPr lang="en-US" dirty="0"/>
              <a:t>www.clicweb.org</a:t>
            </a:r>
          </a:p>
        </p:txBody>
      </p:sp>
      <p:sp>
        <p:nvSpPr>
          <p:cNvPr id="6" name="Slide Number Placeholder 5"/>
          <p:cNvSpPr>
            <a:spLocks noGrp="1"/>
          </p:cNvSpPr>
          <p:nvPr>
            <p:ph type="sldNum" sz="quarter" idx="12"/>
          </p:nvPr>
        </p:nvSpPr>
        <p:spPr/>
        <p:txBody>
          <a:bodyPr/>
          <a:lstStyle/>
          <a:p>
            <a:fld id="{50FDB26A-EF0B-45AC-B075-D0DE1BCB5BF8}" type="slidenum">
              <a:rPr lang="en-US" smtClean="0"/>
              <a:t>‹#›</a:t>
            </a:fld>
            <a:endParaRPr lang="en-US"/>
          </a:p>
        </p:txBody>
      </p:sp>
      <p:sp>
        <p:nvSpPr>
          <p:cNvPr id="7" name="Rectangle 6"/>
          <p:cNvSpPr/>
          <p:nvPr userDrawn="1"/>
        </p:nvSpPr>
        <p:spPr>
          <a:xfrm>
            <a:off x="6324600" y="1143000"/>
            <a:ext cx="25146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0564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ACFD2E-236B-4751-9180-1F7B46FC11F6}" type="datetimeFigureOut">
              <a:rPr lang="en-US" smtClean="0"/>
              <a:t>4/11/2024</a:t>
            </a:fld>
            <a:endParaRPr lang="en-US"/>
          </a:p>
        </p:txBody>
      </p:sp>
      <p:sp>
        <p:nvSpPr>
          <p:cNvPr id="5" name="Footer Placeholder 4"/>
          <p:cNvSpPr>
            <a:spLocks noGrp="1"/>
          </p:cNvSpPr>
          <p:nvPr>
            <p:ph type="ftr" sz="quarter" idx="11"/>
          </p:nvPr>
        </p:nvSpPr>
        <p:spPr/>
        <p:txBody>
          <a:bodyPr/>
          <a:lstStyle/>
          <a:p>
            <a:r>
              <a:rPr lang="en-US" dirty="0"/>
              <a:t>www.clicweb.org</a:t>
            </a:r>
          </a:p>
        </p:txBody>
      </p:sp>
      <p:sp>
        <p:nvSpPr>
          <p:cNvPr id="6" name="Slide Number Placeholder 5"/>
          <p:cNvSpPr>
            <a:spLocks noGrp="1"/>
          </p:cNvSpPr>
          <p:nvPr>
            <p:ph type="sldNum" sz="quarter" idx="12"/>
          </p:nvPr>
        </p:nvSpPr>
        <p:spPr/>
        <p:txBody>
          <a:bodyPr/>
          <a:lstStyle/>
          <a:p>
            <a:fld id="{50FDB26A-EF0B-45AC-B075-D0DE1BCB5BF8}" type="slidenum">
              <a:rPr lang="en-US" smtClean="0"/>
              <a:t>‹#›</a:t>
            </a:fld>
            <a:endParaRPr lang="en-US"/>
          </a:p>
        </p:txBody>
      </p:sp>
      <p:sp>
        <p:nvSpPr>
          <p:cNvPr id="7" name="Rectangle 6"/>
          <p:cNvSpPr/>
          <p:nvPr userDrawn="1"/>
        </p:nvSpPr>
        <p:spPr>
          <a:xfrm>
            <a:off x="6324600" y="1143000"/>
            <a:ext cx="25146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7867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DACFD2E-236B-4751-9180-1F7B46FC11F6}" type="datetimeFigureOut">
              <a:rPr lang="en-US" smtClean="0"/>
              <a:t>4/11/2024</a:t>
            </a:fld>
            <a:endParaRPr lang="en-US"/>
          </a:p>
        </p:txBody>
      </p:sp>
      <p:sp>
        <p:nvSpPr>
          <p:cNvPr id="6" name="Footer Placeholder 5"/>
          <p:cNvSpPr>
            <a:spLocks noGrp="1"/>
          </p:cNvSpPr>
          <p:nvPr>
            <p:ph type="ftr" sz="quarter" idx="11"/>
          </p:nvPr>
        </p:nvSpPr>
        <p:spPr/>
        <p:txBody>
          <a:bodyPr/>
          <a:lstStyle/>
          <a:p>
            <a:r>
              <a:rPr lang="en-US" dirty="0"/>
              <a:t>www.clicweb.org</a:t>
            </a:r>
          </a:p>
        </p:txBody>
      </p:sp>
      <p:sp>
        <p:nvSpPr>
          <p:cNvPr id="7" name="Slide Number Placeholder 6"/>
          <p:cNvSpPr>
            <a:spLocks noGrp="1"/>
          </p:cNvSpPr>
          <p:nvPr>
            <p:ph type="sldNum" sz="quarter" idx="12"/>
          </p:nvPr>
        </p:nvSpPr>
        <p:spPr/>
        <p:txBody>
          <a:bodyPr/>
          <a:lstStyle/>
          <a:p>
            <a:fld id="{50FDB26A-EF0B-45AC-B075-D0DE1BCB5BF8}" type="slidenum">
              <a:rPr lang="en-US" smtClean="0"/>
              <a:t>‹#›</a:t>
            </a:fld>
            <a:endParaRPr lang="en-US"/>
          </a:p>
        </p:txBody>
      </p:sp>
      <p:sp>
        <p:nvSpPr>
          <p:cNvPr id="8" name="Rectangle 7"/>
          <p:cNvSpPr/>
          <p:nvPr userDrawn="1"/>
        </p:nvSpPr>
        <p:spPr>
          <a:xfrm>
            <a:off x="6324600" y="1143000"/>
            <a:ext cx="25146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960438"/>
            <a:ext cx="5715000" cy="639762"/>
          </a:xfrm>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58929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884238"/>
            <a:ext cx="5715000" cy="639762"/>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DACFD2E-236B-4751-9180-1F7B46FC11F6}" type="datetimeFigureOut">
              <a:rPr lang="en-US" smtClean="0"/>
              <a:t>4/11/2024</a:t>
            </a:fld>
            <a:endParaRPr lang="en-US"/>
          </a:p>
        </p:txBody>
      </p:sp>
      <p:sp>
        <p:nvSpPr>
          <p:cNvPr id="8" name="Footer Placeholder 7"/>
          <p:cNvSpPr>
            <a:spLocks noGrp="1"/>
          </p:cNvSpPr>
          <p:nvPr>
            <p:ph type="ftr" sz="quarter" idx="11"/>
          </p:nvPr>
        </p:nvSpPr>
        <p:spPr/>
        <p:txBody>
          <a:bodyPr/>
          <a:lstStyle/>
          <a:p>
            <a:r>
              <a:rPr lang="en-US" dirty="0"/>
              <a:t>www.clicweb.org</a:t>
            </a:r>
          </a:p>
        </p:txBody>
      </p:sp>
      <p:sp>
        <p:nvSpPr>
          <p:cNvPr id="9" name="Slide Number Placeholder 8"/>
          <p:cNvSpPr>
            <a:spLocks noGrp="1"/>
          </p:cNvSpPr>
          <p:nvPr>
            <p:ph type="sldNum" sz="quarter" idx="12"/>
          </p:nvPr>
        </p:nvSpPr>
        <p:spPr/>
        <p:txBody>
          <a:bodyPr/>
          <a:lstStyle/>
          <a:p>
            <a:fld id="{50FDB26A-EF0B-45AC-B075-D0DE1BCB5BF8}" type="slidenum">
              <a:rPr lang="en-US" smtClean="0"/>
              <a:t>‹#›</a:t>
            </a:fld>
            <a:endParaRPr lang="en-US"/>
          </a:p>
        </p:txBody>
      </p:sp>
      <p:sp>
        <p:nvSpPr>
          <p:cNvPr id="10" name="Rectangle 9"/>
          <p:cNvSpPr/>
          <p:nvPr userDrawn="1"/>
        </p:nvSpPr>
        <p:spPr>
          <a:xfrm>
            <a:off x="6324600" y="1143000"/>
            <a:ext cx="25146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793214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2" name="Title 1"/>
          <p:cNvSpPr>
            <a:spLocks noGrp="1"/>
          </p:cNvSpPr>
          <p:nvPr>
            <p:ph type="title" hasCustomPrompt="1"/>
          </p:nvPr>
        </p:nvSpPr>
        <p:spPr>
          <a:xfrm>
            <a:off x="457200" y="3200400"/>
            <a:ext cx="8229600" cy="709714"/>
          </a:xfrm>
        </p:spPr>
        <p:txBody>
          <a:bodyPr>
            <a:normAutofit/>
          </a:bodyPr>
          <a:lstStyle>
            <a:lvl1pPr algn="ctr">
              <a:defRPr sz="3600" b="1"/>
            </a:lvl1pPr>
          </a:lstStyle>
          <a:p>
            <a:r>
              <a:rPr lang="en-US" dirty="0"/>
              <a:t>EDIT THE TITLE</a:t>
            </a:r>
          </a:p>
        </p:txBody>
      </p:sp>
      <p:sp>
        <p:nvSpPr>
          <p:cNvPr id="3" name="Date Placeholder 2"/>
          <p:cNvSpPr>
            <a:spLocks noGrp="1"/>
          </p:cNvSpPr>
          <p:nvPr>
            <p:ph type="dt" sz="half" idx="10"/>
          </p:nvPr>
        </p:nvSpPr>
        <p:spPr/>
        <p:txBody>
          <a:bodyPr/>
          <a:lstStyle/>
          <a:p>
            <a:fld id="{8DACFD2E-236B-4751-9180-1F7B46FC11F6}" type="datetimeFigureOut">
              <a:rPr lang="en-US" smtClean="0"/>
              <a:t>4/11/2024</a:t>
            </a:fld>
            <a:endParaRPr lang="en-US"/>
          </a:p>
        </p:txBody>
      </p:sp>
      <p:sp>
        <p:nvSpPr>
          <p:cNvPr id="4" name="Footer Placeholder 3"/>
          <p:cNvSpPr>
            <a:spLocks noGrp="1"/>
          </p:cNvSpPr>
          <p:nvPr>
            <p:ph type="ftr" sz="quarter" idx="11"/>
          </p:nvPr>
        </p:nvSpPr>
        <p:spPr/>
        <p:txBody>
          <a:bodyPr/>
          <a:lstStyle/>
          <a:p>
            <a:r>
              <a:rPr lang="en-US" dirty="0"/>
              <a:t>www.clicweb.org</a:t>
            </a:r>
          </a:p>
        </p:txBody>
      </p:sp>
      <p:sp>
        <p:nvSpPr>
          <p:cNvPr id="5" name="Slide Number Placeholder 4"/>
          <p:cNvSpPr>
            <a:spLocks noGrp="1"/>
          </p:cNvSpPr>
          <p:nvPr>
            <p:ph type="sldNum" sz="quarter" idx="12"/>
          </p:nvPr>
        </p:nvSpPr>
        <p:spPr/>
        <p:txBody>
          <a:bodyPr/>
          <a:lstStyle/>
          <a:p>
            <a:fld id="{50FDB26A-EF0B-45AC-B075-D0DE1BCB5BF8}" type="slidenum">
              <a:rPr lang="en-US" smtClean="0"/>
              <a:t>‹#›</a:t>
            </a:fld>
            <a:endParaRPr lang="en-US"/>
          </a:p>
        </p:txBody>
      </p:sp>
    </p:spTree>
    <p:extLst>
      <p:ext uri="{BB962C8B-B14F-4D97-AF65-F5344CB8AC3E}">
        <p14:creationId xmlns:p14="http://schemas.microsoft.com/office/powerpoint/2010/main" val="3308570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ACFD2E-236B-4751-9180-1F7B46FC11F6}" type="datetimeFigureOut">
              <a:rPr lang="en-US" smtClean="0"/>
              <a:t>4/11/2024</a:t>
            </a:fld>
            <a:endParaRPr lang="en-US"/>
          </a:p>
        </p:txBody>
      </p:sp>
      <p:sp>
        <p:nvSpPr>
          <p:cNvPr id="3" name="Footer Placeholder 2"/>
          <p:cNvSpPr>
            <a:spLocks noGrp="1"/>
          </p:cNvSpPr>
          <p:nvPr>
            <p:ph type="ftr" sz="quarter" idx="11"/>
          </p:nvPr>
        </p:nvSpPr>
        <p:spPr/>
        <p:txBody>
          <a:bodyPr/>
          <a:lstStyle/>
          <a:p>
            <a:r>
              <a:rPr lang="en-US" dirty="0"/>
              <a:t>www.clicweb.org</a:t>
            </a:r>
          </a:p>
        </p:txBody>
      </p:sp>
      <p:sp>
        <p:nvSpPr>
          <p:cNvPr id="4" name="Slide Number Placeholder 3"/>
          <p:cNvSpPr>
            <a:spLocks noGrp="1"/>
          </p:cNvSpPr>
          <p:nvPr>
            <p:ph type="sldNum" sz="quarter" idx="12"/>
          </p:nvPr>
        </p:nvSpPr>
        <p:spPr/>
        <p:txBody>
          <a:bodyPr/>
          <a:lstStyle/>
          <a:p>
            <a:fld id="{50FDB26A-EF0B-45AC-B075-D0DE1BCB5BF8}" type="slidenum">
              <a:rPr lang="en-US" smtClean="0"/>
              <a:t>‹#›</a:t>
            </a:fld>
            <a:endParaRPr lang="en-US"/>
          </a:p>
        </p:txBody>
      </p:sp>
      <p:sp>
        <p:nvSpPr>
          <p:cNvPr id="5" name="Rectangle 4"/>
          <p:cNvSpPr/>
          <p:nvPr userDrawn="1"/>
        </p:nvSpPr>
        <p:spPr>
          <a:xfrm>
            <a:off x="6324600" y="1143000"/>
            <a:ext cx="25146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8270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438400"/>
            <a:ext cx="5111750" cy="3687763"/>
          </a:xfrm>
        </p:spPr>
        <p:txBody>
          <a:bodyPr>
            <a:normAutofit/>
          </a:bodyPr>
          <a:lstStyle>
            <a:lvl1pPr>
              <a:defRPr sz="2800"/>
            </a:lvl1pPr>
            <a:lvl2pPr>
              <a:defRPr sz="2800"/>
            </a:lvl2pPr>
            <a:lvl3pPr>
              <a:defRPr sz="2800"/>
            </a:lvl3pPr>
            <a:lvl4pPr>
              <a:defRPr sz="2800"/>
            </a:lvl4pPr>
            <a:lvl5pPr>
              <a:defRPr sz="2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8DACFD2E-236B-4751-9180-1F7B46FC11F6}" type="datetimeFigureOut">
              <a:rPr lang="en-US" smtClean="0"/>
              <a:t>4/11/2024</a:t>
            </a:fld>
            <a:endParaRPr lang="en-US"/>
          </a:p>
        </p:txBody>
      </p:sp>
      <p:sp>
        <p:nvSpPr>
          <p:cNvPr id="6" name="Footer Placeholder 5"/>
          <p:cNvSpPr>
            <a:spLocks noGrp="1"/>
          </p:cNvSpPr>
          <p:nvPr>
            <p:ph type="ftr" sz="quarter" idx="11"/>
          </p:nvPr>
        </p:nvSpPr>
        <p:spPr/>
        <p:txBody>
          <a:bodyPr/>
          <a:lstStyle/>
          <a:p>
            <a:r>
              <a:rPr lang="en-US" dirty="0"/>
              <a:t>www.clicweb.org</a:t>
            </a:r>
          </a:p>
        </p:txBody>
      </p:sp>
      <p:sp>
        <p:nvSpPr>
          <p:cNvPr id="7" name="Slide Number Placeholder 6"/>
          <p:cNvSpPr>
            <a:spLocks noGrp="1"/>
          </p:cNvSpPr>
          <p:nvPr>
            <p:ph type="sldNum" sz="quarter" idx="12"/>
          </p:nvPr>
        </p:nvSpPr>
        <p:spPr/>
        <p:txBody>
          <a:bodyPr/>
          <a:lstStyle/>
          <a:p>
            <a:fld id="{50FDB26A-EF0B-45AC-B075-D0DE1BCB5BF8}" type="slidenum">
              <a:rPr lang="en-US" smtClean="0"/>
              <a:t>‹#›</a:t>
            </a:fld>
            <a:endParaRPr lang="en-US"/>
          </a:p>
        </p:txBody>
      </p:sp>
      <p:sp>
        <p:nvSpPr>
          <p:cNvPr id="8" name="Rectangle 7"/>
          <p:cNvSpPr/>
          <p:nvPr userDrawn="1"/>
        </p:nvSpPr>
        <p:spPr>
          <a:xfrm>
            <a:off x="6324600" y="1143000"/>
            <a:ext cx="25146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7570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0" y="3352800"/>
            <a:ext cx="2779712"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457200" y="228600"/>
            <a:ext cx="5486400" cy="50291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096000" y="3919538"/>
            <a:ext cx="277971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ACFD2E-236B-4751-9180-1F7B46FC11F6}" type="datetimeFigureOut">
              <a:rPr lang="en-US" smtClean="0"/>
              <a:t>4/11/2024</a:t>
            </a:fld>
            <a:endParaRPr lang="en-US"/>
          </a:p>
        </p:txBody>
      </p:sp>
      <p:sp>
        <p:nvSpPr>
          <p:cNvPr id="6" name="Footer Placeholder 5"/>
          <p:cNvSpPr>
            <a:spLocks noGrp="1"/>
          </p:cNvSpPr>
          <p:nvPr>
            <p:ph type="ftr" sz="quarter" idx="11"/>
          </p:nvPr>
        </p:nvSpPr>
        <p:spPr/>
        <p:txBody>
          <a:bodyPr/>
          <a:lstStyle/>
          <a:p>
            <a:r>
              <a:rPr lang="en-US" dirty="0"/>
              <a:t>www.clicweb.org</a:t>
            </a:r>
          </a:p>
        </p:txBody>
      </p:sp>
      <p:sp>
        <p:nvSpPr>
          <p:cNvPr id="7" name="Slide Number Placeholder 6"/>
          <p:cNvSpPr>
            <a:spLocks noGrp="1"/>
          </p:cNvSpPr>
          <p:nvPr>
            <p:ph type="sldNum" sz="quarter" idx="12"/>
          </p:nvPr>
        </p:nvSpPr>
        <p:spPr/>
        <p:txBody>
          <a:bodyPr/>
          <a:lstStyle/>
          <a:p>
            <a:fld id="{50FDB26A-EF0B-45AC-B075-D0DE1BCB5BF8}" type="slidenum">
              <a:rPr lang="en-US" smtClean="0"/>
              <a:t>‹#›</a:t>
            </a:fld>
            <a:endParaRPr lang="en-US"/>
          </a:p>
        </p:txBody>
      </p:sp>
      <p:sp>
        <p:nvSpPr>
          <p:cNvPr id="8" name="Rectangle 7"/>
          <p:cNvSpPr/>
          <p:nvPr userDrawn="1"/>
        </p:nvSpPr>
        <p:spPr>
          <a:xfrm>
            <a:off x="6324600" y="1143000"/>
            <a:ext cx="25146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771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2" name="Title Placeholder 1"/>
          <p:cNvSpPr>
            <a:spLocks noGrp="1"/>
          </p:cNvSpPr>
          <p:nvPr>
            <p:ph type="title"/>
          </p:nvPr>
        </p:nvSpPr>
        <p:spPr>
          <a:xfrm>
            <a:off x="457200" y="1722438"/>
            <a:ext cx="5715000" cy="6397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2362199"/>
            <a:ext cx="8229600" cy="29718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CFD2E-236B-4751-9180-1F7B46FC11F6}" type="datetimeFigureOut">
              <a:rPr lang="en-US" smtClean="0"/>
              <a:t>4/11/2024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www.clicweb.org</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FDB26A-EF0B-45AC-B075-D0DE1BCB5BF8}" type="slidenum">
              <a:rPr lang="en-US" smtClean="0"/>
              <a:t>‹#›</a:t>
            </a:fld>
            <a:endParaRPr lang="en-US"/>
          </a:p>
        </p:txBody>
      </p:sp>
    </p:spTree>
    <p:extLst>
      <p:ext uri="{BB962C8B-B14F-4D97-AF65-F5344CB8AC3E}">
        <p14:creationId xmlns:p14="http://schemas.microsoft.com/office/powerpoint/2010/main" val="76911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2800" kern="1200">
          <a:solidFill>
            <a:schemeClr val="bg1">
              <a:lumMod val="50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14.jp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57250"/>
            <a:ext cx="9144000" cy="5143500"/>
          </a:xfrm>
          <a:prstGeom prst="rect">
            <a:avLst/>
          </a:prstGeom>
          <a:noFill/>
          <a:effectLst>
            <a:glow>
              <a:schemeClr val="accent1"/>
            </a:glow>
          </a:effectLst>
        </p:spPr>
      </p:pic>
      <p:sp>
        <p:nvSpPr>
          <p:cNvPr id="6" name="Title 5"/>
          <p:cNvSpPr>
            <a:spLocks noGrp="1"/>
          </p:cNvSpPr>
          <p:nvPr>
            <p:ph type="title"/>
          </p:nvPr>
        </p:nvSpPr>
        <p:spPr>
          <a:xfrm>
            <a:off x="0" y="5105400"/>
            <a:ext cx="9144000" cy="1143000"/>
          </a:xfrm>
        </p:spPr>
        <p:txBody>
          <a:bodyPr>
            <a:normAutofit/>
          </a:bodyPr>
          <a:lstStyle/>
          <a:p>
            <a:r>
              <a:rPr lang="en-US" sz="3200" b="1" dirty="0">
                <a:solidFill>
                  <a:schemeClr val="bg1"/>
                </a:solidFill>
              </a:rPr>
              <a:t>THIS IS A </a:t>
            </a:r>
            <a:r>
              <a:rPr lang="en-US" sz="3200" b="1" dirty="0" err="1">
                <a:solidFill>
                  <a:schemeClr val="bg1"/>
                </a:solidFill>
              </a:rPr>
              <a:t>CLiC</a:t>
            </a:r>
            <a:r>
              <a:rPr lang="en-US" sz="3200" b="1" dirty="0">
                <a:solidFill>
                  <a:schemeClr val="bg1"/>
                </a:solidFill>
              </a:rPr>
              <a:t> PRESENTATION</a:t>
            </a:r>
          </a:p>
        </p:txBody>
      </p:sp>
    </p:spTree>
    <p:extLst>
      <p:ext uri="{BB962C8B-B14F-4D97-AF65-F5344CB8AC3E}">
        <p14:creationId xmlns:p14="http://schemas.microsoft.com/office/powerpoint/2010/main" val="597323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75835-D0D2-A97B-B14F-3CECF4F81F79}"/>
              </a:ext>
            </a:extLst>
          </p:cNvPr>
          <p:cNvSpPr>
            <a:spLocks noGrp="1"/>
          </p:cNvSpPr>
          <p:nvPr>
            <p:ph type="title"/>
          </p:nvPr>
        </p:nvSpPr>
        <p:spPr>
          <a:xfrm>
            <a:off x="457200" y="1722438"/>
            <a:ext cx="5715000" cy="639762"/>
          </a:xfrm>
        </p:spPr>
        <p:txBody>
          <a:bodyPr>
            <a:normAutofit/>
          </a:bodyPr>
          <a:lstStyle/>
          <a:p>
            <a:r>
              <a:rPr lang="en-US" dirty="0"/>
              <a:t>QUICK &amp; EASY COMMUNITY ANALYSIS</a:t>
            </a:r>
          </a:p>
        </p:txBody>
      </p:sp>
      <p:sp>
        <p:nvSpPr>
          <p:cNvPr id="3" name="Content Placeholder 2">
            <a:extLst>
              <a:ext uri="{FF2B5EF4-FFF2-40B4-BE49-F238E27FC236}">
                <a16:creationId xmlns:a16="http://schemas.microsoft.com/office/drawing/2014/main" id="{1751EC77-20DD-B106-61A6-72CE43301C94}"/>
              </a:ext>
            </a:extLst>
          </p:cNvPr>
          <p:cNvSpPr>
            <a:spLocks noGrp="1"/>
          </p:cNvSpPr>
          <p:nvPr>
            <p:ph idx="1"/>
          </p:nvPr>
        </p:nvSpPr>
        <p:spPr>
          <a:xfrm>
            <a:off x="457200" y="2362199"/>
            <a:ext cx="5029200" cy="2971801"/>
          </a:xfrm>
        </p:spPr>
        <p:txBody>
          <a:bodyPr>
            <a:normAutofit lnSpcReduction="10000"/>
          </a:bodyPr>
          <a:lstStyle/>
          <a:p>
            <a:r>
              <a:rPr lang="en-US" dirty="0"/>
              <a:t>Collect demographic data.</a:t>
            </a:r>
          </a:p>
          <a:p>
            <a:r>
              <a:rPr lang="en-US" dirty="0"/>
              <a:t>Launch Facebook or AspenCat polls.</a:t>
            </a:r>
          </a:p>
          <a:p>
            <a:r>
              <a:rPr lang="en-US" dirty="0"/>
              <a:t>Regularly view collection stats.</a:t>
            </a:r>
          </a:p>
          <a:p>
            <a:r>
              <a:rPr lang="en-US" dirty="0"/>
              <a:t>Employ talkback boards.</a:t>
            </a:r>
          </a:p>
          <a:p>
            <a:r>
              <a:rPr lang="en-US" dirty="0"/>
              <a:t>Consider an awesome box.</a:t>
            </a:r>
          </a:p>
        </p:txBody>
      </p:sp>
      <p:pic>
        <p:nvPicPr>
          <p:cNvPr id="5" name="Picture 4" descr="A wooden box with a sign&#10;&#10;Description automatically generated">
            <a:extLst>
              <a:ext uri="{FF2B5EF4-FFF2-40B4-BE49-F238E27FC236}">
                <a16:creationId xmlns:a16="http://schemas.microsoft.com/office/drawing/2014/main" id="{22F3A304-2EBA-42AD-108F-114078526DC4}"/>
              </a:ext>
            </a:extLst>
          </p:cNvPr>
          <p:cNvPicPr>
            <a:picLocks noChangeAspect="1"/>
          </p:cNvPicPr>
          <p:nvPr/>
        </p:nvPicPr>
        <p:blipFill rotWithShape="1">
          <a:blip r:embed="rId3">
            <a:extLst>
              <a:ext uri="{28A0092B-C50C-407E-A947-70E740481C1C}">
                <a14:useLocalDpi xmlns:a14="http://schemas.microsoft.com/office/drawing/2010/main" val="0"/>
              </a:ext>
            </a:extLst>
          </a:blip>
          <a:srcRect t="5128" b="5128"/>
          <a:stretch/>
        </p:blipFill>
        <p:spPr>
          <a:xfrm>
            <a:off x="5486400" y="2394855"/>
            <a:ext cx="3283293" cy="2667002"/>
          </a:xfrm>
          <a:prstGeom prst="rect">
            <a:avLst/>
          </a:prstGeom>
        </p:spPr>
      </p:pic>
    </p:spTree>
    <p:extLst>
      <p:ext uri="{BB962C8B-B14F-4D97-AF65-F5344CB8AC3E}">
        <p14:creationId xmlns:p14="http://schemas.microsoft.com/office/powerpoint/2010/main" val="1364232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ID="1" presetClass="entr" presetSubtype="0" fill="hold" nodeType="afterEffect">
                                  <p:stCondLst>
                                    <p:cond delay="0"/>
                                  </p:stCondLst>
                                  <p:childTnLst>
                                    <p:set>
                                      <p:cBhvr>
                                        <p:cTn id="3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4964E-39F9-B68D-0192-EB3FD9B4A7BE}"/>
              </a:ext>
            </a:extLst>
          </p:cNvPr>
          <p:cNvSpPr>
            <a:spLocks noGrp="1"/>
          </p:cNvSpPr>
          <p:nvPr>
            <p:ph type="title"/>
          </p:nvPr>
        </p:nvSpPr>
        <p:spPr/>
        <p:txBody>
          <a:bodyPr/>
          <a:lstStyle/>
          <a:p>
            <a:r>
              <a:rPr lang="en-US" dirty="0"/>
              <a:t>COLLECTION MAPPING</a:t>
            </a:r>
          </a:p>
        </p:txBody>
      </p:sp>
      <p:sp>
        <p:nvSpPr>
          <p:cNvPr id="5" name="Content Placeholder 4">
            <a:extLst>
              <a:ext uri="{FF2B5EF4-FFF2-40B4-BE49-F238E27FC236}">
                <a16:creationId xmlns:a16="http://schemas.microsoft.com/office/drawing/2014/main" id="{08DB62A5-A23B-4149-FA46-98D1A8326D3F}"/>
              </a:ext>
            </a:extLst>
          </p:cNvPr>
          <p:cNvSpPr>
            <a:spLocks noGrp="1"/>
          </p:cNvSpPr>
          <p:nvPr>
            <p:ph idx="1"/>
          </p:nvPr>
        </p:nvSpPr>
        <p:spPr/>
        <p:txBody>
          <a:bodyPr>
            <a:normAutofit lnSpcReduction="10000"/>
          </a:bodyPr>
          <a:lstStyle/>
          <a:p>
            <a:pPr marL="514350" indent="-514350">
              <a:buFont typeface="+mj-lt"/>
              <a:buAutoNum type="arabicPeriod"/>
            </a:pPr>
            <a:r>
              <a:rPr lang="en-US" dirty="0"/>
              <a:t>What's your collection's purpose?</a:t>
            </a:r>
          </a:p>
          <a:p>
            <a:pPr marL="514350" indent="-514350">
              <a:buFont typeface="+mj-lt"/>
              <a:buAutoNum type="arabicPeriod"/>
            </a:pPr>
            <a:r>
              <a:rPr lang="en-US" dirty="0"/>
              <a:t>What's the age of your collection?</a:t>
            </a:r>
          </a:p>
          <a:p>
            <a:pPr marL="514350" indent="-514350">
              <a:buFont typeface="+mj-lt"/>
              <a:buAutoNum type="arabicPeriod"/>
            </a:pPr>
            <a:r>
              <a:rPr lang="en-US" dirty="0"/>
              <a:t>How is your collection used?</a:t>
            </a:r>
          </a:p>
          <a:p>
            <a:pPr marL="514350" indent="-514350">
              <a:buFont typeface="+mj-lt"/>
              <a:buAutoNum type="arabicPeriod"/>
            </a:pPr>
            <a:r>
              <a:rPr lang="en-US" dirty="0"/>
              <a:t>Where is your money going?</a:t>
            </a:r>
          </a:p>
          <a:p>
            <a:endParaRPr lang="en-US" dirty="0"/>
          </a:p>
          <a:p>
            <a:pPr marL="0" indent="0">
              <a:buNone/>
            </a:pPr>
            <a:r>
              <a:rPr lang="en-US" dirty="0"/>
              <a:t>Create a collection plan accordingly.</a:t>
            </a:r>
          </a:p>
        </p:txBody>
      </p:sp>
    </p:spTree>
    <p:extLst>
      <p:ext uri="{BB962C8B-B14F-4D97-AF65-F5344CB8AC3E}">
        <p14:creationId xmlns:p14="http://schemas.microsoft.com/office/powerpoint/2010/main" val="1848929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sheet with black text&#10;&#10;Description automatically generated">
            <a:extLst>
              <a:ext uri="{FF2B5EF4-FFF2-40B4-BE49-F238E27FC236}">
                <a16:creationId xmlns:a16="http://schemas.microsoft.com/office/drawing/2014/main" id="{9D2E114B-9FE9-36DB-5599-0743A2C9C1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179" y="152400"/>
            <a:ext cx="6144482" cy="4725059"/>
          </a:xfrm>
          <a:prstGeom prst="rect">
            <a:avLst/>
          </a:prstGeom>
        </p:spPr>
      </p:pic>
      <p:pic>
        <p:nvPicPr>
          <p:cNvPr id="7" name="Picture 6" descr="A graph of a graph showing different types of text&#10;&#10;Description automatically generated with medium confidence">
            <a:extLst>
              <a:ext uri="{FF2B5EF4-FFF2-40B4-BE49-F238E27FC236}">
                <a16:creationId xmlns:a16="http://schemas.microsoft.com/office/drawing/2014/main" id="{62E432D2-2B06-AE6D-A504-6ED31AA512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9120" y="2209800"/>
            <a:ext cx="4820323" cy="3019846"/>
          </a:xfrm>
          <a:prstGeom prst="rect">
            <a:avLst/>
          </a:prstGeom>
        </p:spPr>
      </p:pic>
    </p:spTree>
    <p:extLst>
      <p:ext uri="{BB962C8B-B14F-4D97-AF65-F5344CB8AC3E}">
        <p14:creationId xmlns:p14="http://schemas.microsoft.com/office/powerpoint/2010/main" val="3912722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118304-8E6A-CAD3-19A5-37CDCA4DE821}"/>
              </a:ext>
            </a:extLst>
          </p:cNvPr>
          <p:cNvSpPr txBox="1"/>
          <p:nvPr/>
        </p:nvSpPr>
        <p:spPr>
          <a:xfrm>
            <a:off x="2776092" y="2743200"/>
            <a:ext cx="3591817" cy="369332"/>
          </a:xfrm>
          <a:prstGeom prst="rect">
            <a:avLst/>
          </a:prstGeom>
          <a:noFill/>
        </p:spPr>
        <p:txBody>
          <a:bodyPr wrap="none" rtlCol="0">
            <a:spAutoFit/>
          </a:bodyPr>
          <a:lstStyle/>
          <a:p>
            <a:r>
              <a:rPr lang="en-US" dirty="0"/>
              <a:t>START MAPPING YOUR COLLECTION.</a:t>
            </a:r>
          </a:p>
        </p:txBody>
      </p:sp>
    </p:spTree>
    <p:extLst>
      <p:ext uri="{BB962C8B-B14F-4D97-AF65-F5344CB8AC3E}">
        <p14:creationId xmlns:p14="http://schemas.microsoft.com/office/powerpoint/2010/main" val="1870154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12DB7-444D-DAA0-DDDF-B915061A5197}"/>
              </a:ext>
            </a:extLst>
          </p:cNvPr>
          <p:cNvSpPr>
            <a:spLocks noGrp="1"/>
          </p:cNvSpPr>
          <p:nvPr>
            <p:ph type="title"/>
          </p:nvPr>
        </p:nvSpPr>
        <p:spPr/>
        <p:txBody>
          <a:bodyPr/>
          <a:lstStyle/>
          <a:p>
            <a:r>
              <a:rPr lang="en-US" dirty="0"/>
              <a:t>SO MANY TITLES, SO LITTLE TIME!</a:t>
            </a:r>
          </a:p>
        </p:txBody>
      </p:sp>
      <p:sp>
        <p:nvSpPr>
          <p:cNvPr id="3" name="Content Placeholder 2">
            <a:extLst>
              <a:ext uri="{FF2B5EF4-FFF2-40B4-BE49-F238E27FC236}">
                <a16:creationId xmlns:a16="http://schemas.microsoft.com/office/drawing/2014/main" id="{8AE77BA2-D156-6ADF-C0FD-CA408A24A68A}"/>
              </a:ext>
            </a:extLst>
          </p:cNvPr>
          <p:cNvSpPr>
            <a:spLocks noGrp="1"/>
          </p:cNvSpPr>
          <p:nvPr>
            <p:ph idx="1"/>
          </p:nvPr>
        </p:nvSpPr>
        <p:spPr>
          <a:xfrm>
            <a:off x="457200" y="2362199"/>
            <a:ext cx="7467600" cy="2971801"/>
          </a:xfrm>
        </p:spPr>
        <p:txBody>
          <a:bodyPr>
            <a:normAutofit fontScale="92500" lnSpcReduction="10000"/>
          </a:bodyPr>
          <a:lstStyle/>
          <a:p>
            <a:r>
              <a:rPr lang="en-US" dirty="0"/>
              <a:t>Check out reviews and lists.</a:t>
            </a:r>
          </a:p>
          <a:p>
            <a:r>
              <a:rPr lang="en-US" dirty="0"/>
              <a:t>Look at what's popular in similar communities.</a:t>
            </a:r>
          </a:p>
          <a:p>
            <a:r>
              <a:rPr lang="en-US" dirty="0"/>
              <a:t>Pick the brains of your staff and board.</a:t>
            </a:r>
          </a:p>
          <a:p>
            <a:r>
              <a:rPr lang="en-US" dirty="0"/>
              <a:t>Ask your local experts, organizations, support group consultations, etc.</a:t>
            </a:r>
          </a:p>
          <a:p>
            <a:r>
              <a:rPr lang="en-US" dirty="0"/>
              <a:t>Like other libraries and publishers on social media (</a:t>
            </a:r>
            <a:r>
              <a:rPr lang="en-US" dirty="0" err="1"/>
              <a:t>Litsy</a:t>
            </a:r>
            <a:r>
              <a:rPr lang="en-US" dirty="0"/>
              <a:t>, </a:t>
            </a:r>
            <a:r>
              <a:rPr lang="en-US" dirty="0" err="1"/>
              <a:t>BookTok</a:t>
            </a:r>
            <a:r>
              <a:rPr lang="en-US" dirty="0"/>
              <a:t>), and follow book articles</a:t>
            </a:r>
          </a:p>
        </p:txBody>
      </p:sp>
    </p:spTree>
    <p:extLst>
      <p:ext uri="{BB962C8B-B14F-4D97-AF65-F5344CB8AC3E}">
        <p14:creationId xmlns:p14="http://schemas.microsoft.com/office/powerpoint/2010/main" val="1662172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DAB78-3B8A-C243-A4F8-50DCF54438BD}"/>
              </a:ext>
            </a:extLst>
          </p:cNvPr>
          <p:cNvSpPr>
            <a:spLocks noGrp="1"/>
          </p:cNvSpPr>
          <p:nvPr>
            <p:ph type="title"/>
          </p:nvPr>
        </p:nvSpPr>
        <p:spPr>
          <a:xfrm>
            <a:off x="4572000" y="2362200"/>
            <a:ext cx="5715000" cy="639762"/>
          </a:xfrm>
        </p:spPr>
        <p:txBody>
          <a:bodyPr>
            <a:normAutofit/>
          </a:bodyPr>
          <a:lstStyle/>
          <a:p>
            <a:r>
              <a:rPr lang="en-US" sz="2800" dirty="0"/>
              <a:t>VENDOR SERVICES</a:t>
            </a:r>
          </a:p>
        </p:txBody>
      </p:sp>
      <p:sp>
        <p:nvSpPr>
          <p:cNvPr id="4" name="Text Placeholder 3">
            <a:extLst>
              <a:ext uri="{FF2B5EF4-FFF2-40B4-BE49-F238E27FC236}">
                <a16:creationId xmlns:a16="http://schemas.microsoft.com/office/drawing/2014/main" id="{73C11604-EF28-F00D-C828-CE6863F6F2E9}"/>
              </a:ext>
            </a:extLst>
          </p:cNvPr>
          <p:cNvSpPr>
            <a:spLocks noGrp="1"/>
          </p:cNvSpPr>
          <p:nvPr>
            <p:ph sz="half" idx="2"/>
          </p:nvPr>
        </p:nvSpPr>
        <p:spPr>
          <a:xfrm>
            <a:off x="4572000" y="3001962"/>
            <a:ext cx="4038600" cy="4525963"/>
          </a:xfrm>
        </p:spPr>
        <p:txBody>
          <a:bodyPr>
            <a:normAutofit/>
          </a:bodyPr>
          <a:lstStyle/>
          <a:p>
            <a:pPr marL="285750" indent="-285750">
              <a:buFont typeface="Arial" panose="020B0604020202020204" pitchFamily="34" charset="0"/>
              <a:buChar char="•"/>
            </a:pPr>
            <a:r>
              <a:rPr lang="en-US" sz="2800" dirty="0"/>
              <a:t>Auto-purchasing</a:t>
            </a:r>
          </a:p>
          <a:p>
            <a:pPr marL="285750" indent="-285750">
              <a:buFont typeface="Arial" panose="020B0604020202020204" pitchFamily="34" charset="0"/>
              <a:buChar char="•"/>
            </a:pPr>
            <a:r>
              <a:rPr lang="en-US" sz="2800" dirty="0"/>
              <a:t>Vendor selection</a:t>
            </a:r>
          </a:p>
          <a:p>
            <a:pPr marL="285750" indent="-285750">
              <a:buFont typeface="Arial" panose="020B0604020202020204" pitchFamily="34" charset="0"/>
              <a:buChar char="•"/>
            </a:pPr>
            <a:r>
              <a:rPr lang="en-US" sz="2800" dirty="0"/>
              <a:t>Leasing</a:t>
            </a:r>
          </a:p>
          <a:p>
            <a:pPr marL="285750" indent="-285750">
              <a:buFont typeface="Arial" panose="020B0604020202020204" pitchFamily="34" charset="0"/>
              <a:buChar char="•"/>
            </a:pPr>
            <a:r>
              <a:rPr lang="en-US" sz="2800" dirty="0"/>
              <a:t>Processing</a:t>
            </a:r>
          </a:p>
        </p:txBody>
      </p:sp>
      <p:pic>
        <p:nvPicPr>
          <p:cNvPr id="9" name="Picture 8" descr="A stack of books on a table&#10;&#10;Description automatically generated">
            <a:extLst>
              <a:ext uri="{FF2B5EF4-FFF2-40B4-BE49-F238E27FC236}">
                <a16:creationId xmlns:a16="http://schemas.microsoft.com/office/drawing/2014/main" id="{94B5FEF5-1631-0FB4-F477-F6AEA2489016}"/>
              </a:ext>
            </a:extLst>
          </p:cNvPr>
          <p:cNvPicPr>
            <a:picLocks noChangeAspect="1"/>
          </p:cNvPicPr>
          <p:nvPr/>
        </p:nvPicPr>
        <p:blipFill rotWithShape="1">
          <a:blip r:embed="rId3">
            <a:extLst>
              <a:ext uri="{28A0092B-C50C-407E-A947-70E740481C1C}">
                <a14:useLocalDpi xmlns:a14="http://schemas.microsoft.com/office/drawing/2010/main" val="0"/>
              </a:ext>
            </a:extLst>
          </a:blip>
          <a:srcRect l="13692" r="32236" b="794"/>
          <a:stretch/>
        </p:blipFill>
        <p:spPr>
          <a:xfrm>
            <a:off x="464457" y="457200"/>
            <a:ext cx="3886200" cy="4762500"/>
          </a:xfrm>
          <a:prstGeom prst="rect">
            <a:avLst/>
          </a:prstGeom>
        </p:spPr>
      </p:pic>
    </p:spTree>
    <p:extLst>
      <p:ext uri="{BB962C8B-B14F-4D97-AF65-F5344CB8AC3E}">
        <p14:creationId xmlns:p14="http://schemas.microsoft.com/office/powerpoint/2010/main" val="1759618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Pause with solid fill">
            <a:extLst>
              <a:ext uri="{FF2B5EF4-FFF2-40B4-BE49-F238E27FC236}">
                <a16:creationId xmlns:a16="http://schemas.microsoft.com/office/drawing/2014/main" id="{36CA76C9-1770-A891-8237-89CFE24EB42D}"/>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14800" y="3390900"/>
            <a:ext cx="914400" cy="914400"/>
          </a:xfrm>
        </p:spPr>
      </p:pic>
      <p:sp>
        <p:nvSpPr>
          <p:cNvPr id="7" name="Title 1">
            <a:extLst>
              <a:ext uri="{FF2B5EF4-FFF2-40B4-BE49-F238E27FC236}">
                <a16:creationId xmlns:a16="http://schemas.microsoft.com/office/drawing/2014/main" id="{C518435B-4633-EEE4-E625-EEFC2B8C87D6}"/>
              </a:ext>
            </a:extLst>
          </p:cNvPr>
          <p:cNvSpPr>
            <a:spLocks noGrp="1"/>
          </p:cNvSpPr>
          <p:nvPr>
            <p:ph type="title"/>
          </p:nvPr>
        </p:nvSpPr>
        <p:spPr>
          <a:xfrm>
            <a:off x="1714500" y="2286000"/>
            <a:ext cx="5715000" cy="639762"/>
          </a:xfrm>
        </p:spPr>
        <p:txBody>
          <a:bodyPr/>
          <a:lstStyle/>
          <a:p>
            <a:pPr algn="ctr"/>
            <a:r>
              <a:rPr lang="en-US" dirty="0"/>
              <a:t>Short Pause</a:t>
            </a:r>
          </a:p>
        </p:txBody>
      </p:sp>
    </p:spTree>
    <p:extLst>
      <p:ext uri="{BB962C8B-B14F-4D97-AF65-F5344CB8AC3E}">
        <p14:creationId xmlns:p14="http://schemas.microsoft.com/office/powerpoint/2010/main" val="3742368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118304-8E6A-CAD3-19A5-37CDCA4DE821}"/>
              </a:ext>
            </a:extLst>
          </p:cNvPr>
          <p:cNvSpPr txBox="1"/>
          <p:nvPr/>
        </p:nvSpPr>
        <p:spPr>
          <a:xfrm>
            <a:off x="4059936" y="2743200"/>
            <a:ext cx="1147558" cy="369332"/>
          </a:xfrm>
          <a:prstGeom prst="rect">
            <a:avLst/>
          </a:prstGeom>
          <a:noFill/>
        </p:spPr>
        <p:txBody>
          <a:bodyPr wrap="none" rtlCol="0">
            <a:spAutoFit/>
          </a:bodyPr>
          <a:lstStyle/>
          <a:p>
            <a:r>
              <a:rPr lang="en-US" dirty="0"/>
              <a:t>PRACTICE.</a:t>
            </a:r>
          </a:p>
        </p:txBody>
      </p:sp>
    </p:spTree>
    <p:extLst>
      <p:ext uri="{BB962C8B-B14F-4D97-AF65-F5344CB8AC3E}">
        <p14:creationId xmlns:p14="http://schemas.microsoft.com/office/powerpoint/2010/main" val="12613328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E4191-5FE2-A640-EA11-02869F666AB2}"/>
              </a:ext>
            </a:extLst>
          </p:cNvPr>
          <p:cNvSpPr>
            <a:spLocks noGrp="1"/>
          </p:cNvSpPr>
          <p:nvPr>
            <p:ph type="title"/>
          </p:nvPr>
        </p:nvSpPr>
        <p:spPr/>
        <p:txBody>
          <a:bodyPr/>
          <a:lstStyle/>
          <a:p>
            <a:r>
              <a:rPr lang="en-US" dirty="0"/>
              <a:t>Lightning thoughts</a:t>
            </a:r>
          </a:p>
        </p:txBody>
      </p:sp>
      <p:sp>
        <p:nvSpPr>
          <p:cNvPr id="3" name="Text Placeholder 2">
            <a:extLst>
              <a:ext uri="{FF2B5EF4-FFF2-40B4-BE49-F238E27FC236}">
                <a16:creationId xmlns:a16="http://schemas.microsoft.com/office/drawing/2014/main" id="{E4B72B0B-A673-0B07-830D-419DA3487F7D}"/>
              </a:ext>
            </a:extLst>
          </p:cNvPr>
          <p:cNvSpPr>
            <a:spLocks noGrp="1"/>
          </p:cNvSpPr>
          <p:nvPr>
            <p:ph type="body" idx="1"/>
          </p:nvPr>
        </p:nvSpPr>
        <p:spPr/>
        <p:txBody>
          <a:bodyPr>
            <a:normAutofit fontScale="70000" lnSpcReduction="20000"/>
          </a:bodyPr>
          <a:lstStyle/>
          <a:p>
            <a:r>
              <a:rPr lang="en-US" dirty="0"/>
              <a:t>Policy Content</a:t>
            </a:r>
          </a:p>
          <a:p>
            <a:r>
              <a:rPr lang="en-US" dirty="0"/>
              <a:t>Maintenance &amp; Evaluation</a:t>
            </a:r>
          </a:p>
          <a:p>
            <a:r>
              <a:rPr lang="en-US" dirty="0"/>
              <a:t>Browsable Collections</a:t>
            </a:r>
          </a:p>
          <a:p>
            <a:r>
              <a:rPr lang="en-US" dirty="0"/>
              <a:t>Non-English Collections</a:t>
            </a:r>
          </a:p>
          <a:p>
            <a:r>
              <a:rPr lang="en-US" dirty="0"/>
              <a:t>Diversity Audits</a:t>
            </a:r>
          </a:p>
          <a:p>
            <a:r>
              <a:rPr lang="en-US" dirty="0"/>
              <a:t>Staying on Budget</a:t>
            </a:r>
          </a:p>
        </p:txBody>
      </p:sp>
    </p:spTree>
    <p:extLst>
      <p:ext uri="{BB962C8B-B14F-4D97-AF65-F5344CB8AC3E}">
        <p14:creationId xmlns:p14="http://schemas.microsoft.com/office/powerpoint/2010/main" val="2503890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51C04-265D-A4B4-2665-783F43BAFC18}"/>
              </a:ext>
            </a:extLst>
          </p:cNvPr>
          <p:cNvSpPr>
            <a:spLocks noGrp="1"/>
          </p:cNvSpPr>
          <p:nvPr>
            <p:ph type="title"/>
          </p:nvPr>
        </p:nvSpPr>
        <p:spPr/>
        <p:txBody>
          <a:bodyPr/>
          <a:lstStyle/>
          <a:p>
            <a:r>
              <a:rPr lang="en-US" dirty="0"/>
              <a:t>POLICY CONTENT</a:t>
            </a:r>
          </a:p>
        </p:txBody>
      </p:sp>
      <p:sp>
        <p:nvSpPr>
          <p:cNvPr id="3" name="Content Placeholder 2">
            <a:extLst>
              <a:ext uri="{FF2B5EF4-FFF2-40B4-BE49-F238E27FC236}">
                <a16:creationId xmlns:a16="http://schemas.microsoft.com/office/drawing/2014/main" id="{8C4423A2-4597-3C3A-9CB4-4081C0952396}"/>
              </a:ext>
            </a:extLst>
          </p:cNvPr>
          <p:cNvSpPr>
            <a:spLocks noGrp="1"/>
          </p:cNvSpPr>
          <p:nvPr>
            <p:ph idx="1"/>
          </p:nvPr>
        </p:nvSpPr>
        <p:spPr/>
        <p:txBody>
          <a:bodyPr/>
          <a:lstStyle/>
          <a:p>
            <a:r>
              <a:rPr lang="en-US" dirty="0"/>
              <a:t>Purpose of collection</a:t>
            </a:r>
          </a:p>
          <a:p>
            <a:r>
              <a:rPr lang="en-US" dirty="0"/>
              <a:t>Topics and formats covered</a:t>
            </a:r>
          </a:p>
          <a:p>
            <a:r>
              <a:rPr lang="en-US" dirty="0"/>
              <a:t>Selection criteria</a:t>
            </a:r>
          </a:p>
          <a:p>
            <a:r>
              <a:rPr lang="en-US" dirty="0"/>
              <a:t>Evaluation of collection</a:t>
            </a:r>
          </a:p>
          <a:p>
            <a:r>
              <a:rPr lang="en-US" dirty="0"/>
              <a:t>How challenges are handled</a:t>
            </a:r>
          </a:p>
        </p:txBody>
      </p:sp>
    </p:spTree>
    <p:extLst>
      <p:ext uri="{BB962C8B-B14F-4D97-AF65-F5344CB8AC3E}">
        <p14:creationId xmlns:p14="http://schemas.microsoft.com/office/powerpoint/2010/main" val="3626307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76774"/>
            <a:ext cx="7772400" cy="1104451"/>
          </a:xfrm>
        </p:spPr>
        <p:txBody>
          <a:bodyPr>
            <a:normAutofit fontScale="90000"/>
          </a:bodyPr>
          <a:lstStyle/>
          <a:p>
            <a:r>
              <a:rPr lang="en-US" dirty="0"/>
              <a:t>Mastering the Juggle:</a:t>
            </a:r>
            <a:br>
              <a:rPr lang="en-US" dirty="0"/>
            </a:br>
            <a:r>
              <a:rPr lang="en-US" dirty="0"/>
              <a:t>Flexible Collection Development</a:t>
            </a:r>
            <a:endParaRPr lang="en-US" i="1" dirty="0"/>
          </a:p>
        </p:txBody>
      </p:sp>
      <p:sp>
        <p:nvSpPr>
          <p:cNvPr id="6" name="Subtitle 2">
            <a:extLst>
              <a:ext uri="{FF2B5EF4-FFF2-40B4-BE49-F238E27FC236}">
                <a16:creationId xmlns:a16="http://schemas.microsoft.com/office/drawing/2014/main" id="{A3A65C18-7D58-B66C-0424-97703BB349B3}"/>
              </a:ext>
            </a:extLst>
          </p:cNvPr>
          <p:cNvSpPr txBox="1">
            <a:spLocks/>
          </p:cNvSpPr>
          <p:nvPr/>
        </p:nvSpPr>
        <p:spPr>
          <a:xfrm>
            <a:off x="1371600" y="4114800"/>
            <a:ext cx="6400800" cy="197188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2400" dirty="0"/>
              <a:t>2024 CLiC &amp; Connect</a:t>
            </a:r>
          </a:p>
          <a:p>
            <a:pPr>
              <a:spcBef>
                <a:spcPts val="0"/>
              </a:spcBef>
            </a:pPr>
            <a:r>
              <a:rPr lang="en-US" sz="2400" dirty="0"/>
              <a:t>Presented by Chelsea Coleman</a:t>
            </a:r>
            <a:endParaRPr lang="en-US" sz="2000" dirty="0"/>
          </a:p>
        </p:txBody>
      </p:sp>
    </p:spTree>
    <p:extLst>
      <p:ext uri="{BB962C8B-B14F-4D97-AF65-F5344CB8AC3E}">
        <p14:creationId xmlns:p14="http://schemas.microsoft.com/office/powerpoint/2010/main" val="3473132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5C193-AB82-EF9D-60B5-30EA18C79804}"/>
              </a:ext>
            </a:extLst>
          </p:cNvPr>
          <p:cNvSpPr>
            <a:spLocks noGrp="1"/>
          </p:cNvSpPr>
          <p:nvPr>
            <p:ph type="title"/>
          </p:nvPr>
        </p:nvSpPr>
        <p:spPr/>
        <p:txBody>
          <a:bodyPr/>
          <a:lstStyle/>
          <a:p>
            <a:r>
              <a:rPr lang="en-US" dirty="0"/>
              <a:t>MAINTENANCE &amp; EVALUATION</a:t>
            </a:r>
          </a:p>
        </p:txBody>
      </p:sp>
      <p:sp>
        <p:nvSpPr>
          <p:cNvPr id="3" name="Content Placeholder 2">
            <a:extLst>
              <a:ext uri="{FF2B5EF4-FFF2-40B4-BE49-F238E27FC236}">
                <a16:creationId xmlns:a16="http://schemas.microsoft.com/office/drawing/2014/main" id="{71F40042-03B4-6ED9-A743-9B89151B69ED}"/>
              </a:ext>
            </a:extLst>
          </p:cNvPr>
          <p:cNvSpPr>
            <a:spLocks noGrp="1"/>
          </p:cNvSpPr>
          <p:nvPr>
            <p:ph idx="1"/>
          </p:nvPr>
        </p:nvSpPr>
        <p:spPr/>
        <p:txBody>
          <a:bodyPr/>
          <a:lstStyle/>
          <a:p>
            <a:r>
              <a:rPr lang="en-US" dirty="0"/>
              <a:t>Set a collection evaluation schedule.</a:t>
            </a:r>
          </a:p>
          <a:p>
            <a:r>
              <a:rPr lang="en-US" dirty="0"/>
              <a:t>Everyone should be in on it.</a:t>
            </a:r>
          </a:p>
          <a:p>
            <a:r>
              <a:rPr lang="en-US" dirty="0"/>
              <a:t>Consider these data points when weeding: last circulation, DOA, grubby list, publication year.</a:t>
            </a:r>
          </a:p>
          <a:p>
            <a:r>
              <a:rPr lang="en-US" dirty="0"/>
              <a:t>Consider marking items that should remain.</a:t>
            </a:r>
          </a:p>
        </p:txBody>
      </p:sp>
    </p:spTree>
    <p:extLst>
      <p:ext uri="{BB962C8B-B14F-4D97-AF65-F5344CB8AC3E}">
        <p14:creationId xmlns:p14="http://schemas.microsoft.com/office/powerpoint/2010/main" val="320764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D86DA1C-3E26-89BF-1F93-D4E97338BE70}"/>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2736" r="4742"/>
          <a:stretch/>
        </p:blipFill>
        <p:spPr>
          <a:xfrm>
            <a:off x="4703164" y="1099437"/>
            <a:ext cx="3776276" cy="4081462"/>
          </a:xfrm>
          <a:prstGeom prst="rect">
            <a:avLst/>
          </a:prstGeom>
        </p:spPr>
      </p:pic>
      <p:sp>
        <p:nvSpPr>
          <p:cNvPr id="2" name="Title 1">
            <a:extLst>
              <a:ext uri="{FF2B5EF4-FFF2-40B4-BE49-F238E27FC236}">
                <a16:creationId xmlns:a16="http://schemas.microsoft.com/office/drawing/2014/main" id="{CB505C7F-AF47-10B7-8CB7-8FF70C29A57F}"/>
              </a:ext>
            </a:extLst>
          </p:cNvPr>
          <p:cNvSpPr>
            <a:spLocks noGrp="1"/>
          </p:cNvSpPr>
          <p:nvPr>
            <p:ph type="title"/>
          </p:nvPr>
        </p:nvSpPr>
        <p:spPr>
          <a:xfrm>
            <a:off x="457200" y="381000"/>
            <a:ext cx="5715000" cy="639762"/>
          </a:xfrm>
        </p:spPr>
        <p:txBody>
          <a:bodyPr/>
          <a:lstStyle/>
          <a:p>
            <a:r>
              <a:rPr lang="en-US" dirty="0"/>
              <a:t>BROWSABLE COLLECTIONS</a:t>
            </a:r>
          </a:p>
        </p:txBody>
      </p:sp>
      <p:pic>
        <p:nvPicPr>
          <p:cNvPr id="10" name="Picture 9" descr="A shelf with books on it&#10;&#10;Description automatically generated">
            <a:extLst>
              <a:ext uri="{FF2B5EF4-FFF2-40B4-BE49-F238E27FC236}">
                <a16:creationId xmlns:a16="http://schemas.microsoft.com/office/drawing/2014/main" id="{EF243450-8CBB-E8CA-5CA4-9EFBB47AE55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7478"/>
          <a:stretch/>
        </p:blipFill>
        <p:spPr>
          <a:xfrm>
            <a:off x="664562" y="1111624"/>
            <a:ext cx="3776276" cy="4081462"/>
          </a:xfrm>
          <a:prstGeom prst="rect">
            <a:avLst/>
          </a:prstGeom>
        </p:spPr>
      </p:pic>
    </p:spTree>
    <p:extLst>
      <p:ext uri="{BB962C8B-B14F-4D97-AF65-F5344CB8AC3E}">
        <p14:creationId xmlns:p14="http://schemas.microsoft.com/office/powerpoint/2010/main" val="42279049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E935E-43BD-51AF-77D2-A48EF2E8C8F5}"/>
              </a:ext>
            </a:extLst>
          </p:cNvPr>
          <p:cNvSpPr>
            <a:spLocks noGrp="1"/>
          </p:cNvSpPr>
          <p:nvPr>
            <p:ph type="title"/>
          </p:nvPr>
        </p:nvSpPr>
        <p:spPr/>
        <p:txBody>
          <a:bodyPr/>
          <a:lstStyle/>
          <a:p>
            <a:r>
              <a:rPr lang="en-US" dirty="0"/>
              <a:t>NON-ENGLISH COLLECTIONS</a:t>
            </a:r>
          </a:p>
        </p:txBody>
      </p:sp>
      <p:sp>
        <p:nvSpPr>
          <p:cNvPr id="3" name="Content Placeholder 2">
            <a:extLst>
              <a:ext uri="{FF2B5EF4-FFF2-40B4-BE49-F238E27FC236}">
                <a16:creationId xmlns:a16="http://schemas.microsoft.com/office/drawing/2014/main" id="{4C771913-7852-77BE-F83A-6A74C699D0A6}"/>
              </a:ext>
            </a:extLst>
          </p:cNvPr>
          <p:cNvSpPr>
            <a:spLocks noGrp="1"/>
          </p:cNvSpPr>
          <p:nvPr>
            <p:ph idx="1"/>
          </p:nvPr>
        </p:nvSpPr>
        <p:spPr>
          <a:xfrm>
            <a:off x="457200" y="2362199"/>
            <a:ext cx="7543800" cy="2971801"/>
          </a:xfrm>
        </p:spPr>
        <p:txBody>
          <a:bodyPr/>
          <a:lstStyle/>
          <a:p>
            <a:r>
              <a:rPr lang="en-US" dirty="0"/>
              <a:t>Does anyone on staff speak the language?</a:t>
            </a:r>
          </a:p>
          <a:p>
            <a:r>
              <a:rPr lang="en-US" dirty="0"/>
              <a:t>What countries/regions does your community hail from?</a:t>
            </a:r>
          </a:p>
          <a:p>
            <a:r>
              <a:rPr lang="en-US" dirty="0"/>
              <a:t>Same selection tips apply.</a:t>
            </a:r>
          </a:p>
          <a:p>
            <a:r>
              <a:rPr lang="en-US" dirty="0"/>
              <a:t>Don’t forget to promote!</a:t>
            </a:r>
          </a:p>
        </p:txBody>
      </p:sp>
    </p:spTree>
    <p:extLst>
      <p:ext uri="{BB962C8B-B14F-4D97-AF65-F5344CB8AC3E}">
        <p14:creationId xmlns:p14="http://schemas.microsoft.com/office/powerpoint/2010/main" val="272186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50A1387-7799-6207-0DB6-14D16A7708D6}"/>
              </a:ext>
            </a:extLst>
          </p:cNvPr>
          <p:cNvSpPr txBox="1">
            <a:spLocks/>
          </p:cNvSpPr>
          <p:nvPr/>
        </p:nvSpPr>
        <p:spPr>
          <a:xfrm>
            <a:off x="457200" y="381000"/>
            <a:ext cx="5715000" cy="63976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kern="1200">
                <a:solidFill>
                  <a:schemeClr val="bg1">
                    <a:lumMod val="50000"/>
                  </a:schemeClr>
                </a:solidFill>
                <a:latin typeface="+mj-lt"/>
                <a:ea typeface="+mj-ea"/>
                <a:cs typeface="+mj-cs"/>
              </a:defRPr>
            </a:lvl1pPr>
          </a:lstStyle>
          <a:p>
            <a:r>
              <a:rPr lang="en-US" dirty="0"/>
              <a:t>DIVERSITY AUDITS</a:t>
            </a:r>
          </a:p>
        </p:txBody>
      </p:sp>
      <p:pic>
        <p:nvPicPr>
          <p:cNvPr id="9" name="Picture 8">
            <a:extLst>
              <a:ext uri="{FF2B5EF4-FFF2-40B4-BE49-F238E27FC236}">
                <a16:creationId xmlns:a16="http://schemas.microsoft.com/office/drawing/2014/main" id="{23C6509B-44B0-B1FF-5FC1-7DAB55DDE772}"/>
              </a:ext>
            </a:extLst>
          </p:cNvPr>
          <p:cNvPicPr>
            <a:picLocks noChangeAspect="1"/>
          </p:cNvPicPr>
          <p:nvPr/>
        </p:nvPicPr>
        <p:blipFill rotWithShape="1">
          <a:blip r:embed="rId3">
            <a:extLst>
              <a:ext uri="{28A0092B-C50C-407E-A947-70E740481C1C}">
                <a14:useLocalDpi xmlns:a14="http://schemas.microsoft.com/office/drawing/2010/main" val="0"/>
              </a:ext>
            </a:extLst>
          </a:blip>
          <a:srcRect l="5622" t="1853" r="6321" b="2031"/>
          <a:stretch/>
        </p:blipFill>
        <p:spPr>
          <a:xfrm>
            <a:off x="4703164" y="1099437"/>
            <a:ext cx="3776276" cy="4081462"/>
          </a:xfrm>
          <a:prstGeom prst="rect">
            <a:avLst/>
          </a:prstGeom>
          <a:ln w="3175">
            <a:solidFill>
              <a:schemeClr val="tx1"/>
            </a:solidFill>
          </a:ln>
        </p:spPr>
      </p:pic>
      <p:pic>
        <p:nvPicPr>
          <p:cNvPr id="10" name="Picture 9">
            <a:extLst>
              <a:ext uri="{FF2B5EF4-FFF2-40B4-BE49-F238E27FC236}">
                <a16:creationId xmlns:a16="http://schemas.microsoft.com/office/drawing/2014/main" id="{BC220F6F-985C-F5DC-A27A-8B34A670F0E1}"/>
              </a:ext>
            </a:extLst>
          </p:cNvPr>
          <p:cNvPicPr>
            <a:picLocks noChangeAspect="1"/>
          </p:cNvPicPr>
          <p:nvPr/>
        </p:nvPicPr>
        <p:blipFill rotWithShape="1">
          <a:blip r:embed="rId4">
            <a:extLst>
              <a:ext uri="{28A0092B-C50C-407E-A947-70E740481C1C}">
                <a14:useLocalDpi xmlns:a14="http://schemas.microsoft.com/office/drawing/2010/main" val="0"/>
              </a:ext>
            </a:extLst>
          </a:blip>
          <a:srcRect l="5978" r="5978"/>
          <a:stretch/>
        </p:blipFill>
        <p:spPr>
          <a:xfrm>
            <a:off x="685800" y="1111624"/>
            <a:ext cx="3776276" cy="4081462"/>
          </a:xfrm>
          <a:prstGeom prst="rect">
            <a:avLst/>
          </a:prstGeom>
          <a:ln w="3175">
            <a:solidFill>
              <a:schemeClr val="tx1"/>
            </a:solidFill>
          </a:ln>
        </p:spPr>
      </p:pic>
    </p:spTree>
    <p:extLst>
      <p:ext uri="{BB962C8B-B14F-4D97-AF65-F5344CB8AC3E}">
        <p14:creationId xmlns:p14="http://schemas.microsoft.com/office/powerpoint/2010/main" val="20666457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7F8D3-E8D7-5E20-5AFA-F1A7746C6276}"/>
              </a:ext>
            </a:extLst>
          </p:cNvPr>
          <p:cNvSpPr>
            <a:spLocks noGrp="1"/>
          </p:cNvSpPr>
          <p:nvPr>
            <p:ph type="title"/>
          </p:nvPr>
        </p:nvSpPr>
        <p:spPr/>
        <p:txBody>
          <a:bodyPr/>
          <a:lstStyle/>
          <a:p>
            <a:r>
              <a:rPr lang="en-US" dirty="0"/>
              <a:t>STAYING ON BUDGET</a:t>
            </a:r>
          </a:p>
        </p:txBody>
      </p:sp>
      <p:sp>
        <p:nvSpPr>
          <p:cNvPr id="3" name="Content Placeholder 2">
            <a:extLst>
              <a:ext uri="{FF2B5EF4-FFF2-40B4-BE49-F238E27FC236}">
                <a16:creationId xmlns:a16="http://schemas.microsoft.com/office/drawing/2014/main" id="{6B5AF3DA-0BB5-990C-1BB4-6F10B73F2606}"/>
              </a:ext>
            </a:extLst>
          </p:cNvPr>
          <p:cNvSpPr>
            <a:spLocks noGrp="1"/>
          </p:cNvSpPr>
          <p:nvPr>
            <p:ph idx="1"/>
          </p:nvPr>
        </p:nvSpPr>
        <p:spPr>
          <a:xfrm>
            <a:off x="457200" y="2362200"/>
            <a:ext cx="7772400" cy="2971801"/>
          </a:xfrm>
        </p:spPr>
        <p:txBody>
          <a:bodyPr/>
          <a:lstStyle/>
          <a:p>
            <a:r>
              <a:rPr lang="en-US" dirty="0"/>
              <a:t>Do you have separate budget lines?</a:t>
            </a:r>
          </a:p>
          <a:p>
            <a:r>
              <a:rPr lang="en-US" dirty="0"/>
              <a:t>Do you purchase in waves?</a:t>
            </a:r>
          </a:p>
          <a:p>
            <a:r>
              <a:rPr lang="en-US" dirty="0"/>
              <a:t>How do you coordinate if other staff members also purchase?</a:t>
            </a:r>
          </a:p>
          <a:p>
            <a:r>
              <a:rPr lang="en-US" dirty="0"/>
              <a:t>Explore discounted rates.</a:t>
            </a:r>
          </a:p>
        </p:txBody>
      </p:sp>
    </p:spTree>
    <p:extLst>
      <p:ext uri="{BB962C8B-B14F-4D97-AF65-F5344CB8AC3E}">
        <p14:creationId xmlns:p14="http://schemas.microsoft.com/office/powerpoint/2010/main" val="1668688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14BE3-E7E4-5E38-DCC7-194E73170590}"/>
              </a:ext>
            </a:extLst>
          </p:cNvPr>
          <p:cNvSpPr>
            <a:spLocks noGrp="1"/>
          </p:cNvSpPr>
          <p:nvPr>
            <p:ph type="title"/>
          </p:nvPr>
        </p:nvSpPr>
        <p:spPr>
          <a:xfrm>
            <a:off x="1562100" y="2743200"/>
            <a:ext cx="6019800" cy="639762"/>
          </a:xfrm>
        </p:spPr>
        <p:txBody>
          <a:bodyPr>
            <a:noAutofit/>
          </a:bodyPr>
          <a:lstStyle/>
          <a:p>
            <a:pPr algn="ctr"/>
            <a:r>
              <a:rPr lang="en-US" sz="4400" dirty="0"/>
              <a:t>Share one new insight or one idea that you’ll use.</a:t>
            </a:r>
          </a:p>
        </p:txBody>
      </p:sp>
    </p:spTree>
    <p:extLst>
      <p:ext uri="{BB962C8B-B14F-4D97-AF65-F5344CB8AC3E}">
        <p14:creationId xmlns:p14="http://schemas.microsoft.com/office/powerpoint/2010/main" val="31208913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86549"/>
            <a:ext cx="7772400" cy="1104451"/>
          </a:xfrm>
        </p:spPr>
        <p:txBody>
          <a:bodyPr>
            <a:normAutofit fontScale="90000"/>
          </a:bodyPr>
          <a:lstStyle/>
          <a:p>
            <a:r>
              <a:rPr lang="en-US" dirty="0">
                <a:solidFill>
                  <a:schemeClr val="tx2"/>
                </a:solidFill>
              </a:rPr>
              <a:t>Connecting</a:t>
            </a:r>
            <a:r>
              <a:rPr lang="en-US" dirty="0"/>
              <a:t>. </a:t>
            </a:r>
            <a:r>
              <a:rPr lang="en-US" dirty="0">
                <a:solidFill>
                  <a:schemeClr val="accent2"/>
                </a:solidFill>
              </a:rPr>
              <a:t>Energizing</a:t>
            </a:r>
            <a:r>
              <a:rPr lang="en-US" dirty="0"/>
              <a:t>. </a:t>
            </a:r>
            <a:r>
              <a:rPr lang="en-US" dirty="0">
                <a:solidFill>
                  <a:schemeClr val="accent1"/>
                </a:solidFill>
              </a:rPr>
              <a:t>Inspiring</a:t>
            </a:r>
            <a:r>
              <a:rPr lang="en-US" dirty="0"/>
              <a:t>. Services for libraries throughout Colorado.</a:t>
            </a:r>
          </a:p>
        </p:txBody>
      </p:sp>
    </p:spTree>
    <p:extLst>
      <p:ext uri="{BB962C8B-B14F-4D97-AF65-F5344CB8AC3E}">
        <p14:creationId xmlns:p14="http://schemas.microsoft.com/office/powerpoint/2010/main" val="83873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DAC76-7105-67CD-47D0-04D1F23C90C4}"/>
              </a:ext>
            </a:extLst>
          </p:cNvPr>
          <p:cNvSpPr>
            <a:spLocks noGrp="1"/>
          </p:cNvSpPr>
          <p:nvPr>
            <p:ph type="title"/>
          </p:nvPr>
        </p:nvSpPr>
        <p:spPr/>
        <p:txBody>
          <a:bodyPr/>
          <a:lstStyle/>
          <a:p>
            <a:r>
              <a:rPr lang="en-US" dirty="0"/>
              <a:t>TODAY’S ROADMAP</a:t>
            </a:r>
          </a:p>
        </p:txBody>
      </p:sp>
      <p:sp>
        <p:nvSpPr>
          <p:cNvPr id="3" name="Content Placeholder 2">
            <a:extLst>
              <a:ext uri="{FF2B5EF4-FFF2-40B4-BE49-F238E27FC236}">
                <a16:creationId xmlns:a16="http://schemas.microsoft.com/office/drawing/2014/main" id="{42CE5FFD-FAF3-0792-8F61-DB9CDE18FF3A}"/>
              </a:ext>
            </a:extLst>
          </p:cNvPr>
          <p:cNvSpPr>
            <a:spLocks noGrp="1"/>
          </p:cNvSpPr>
          <p:nvPr>
            <p:ph idx="1"/>
          </p:nvPr>
        </p:nvSpPr>
        <p:spPr>
          <a:xfrm>
            <a:off x="457200" y="2362199"/>
            <a:ext cx="8001000" cy="2971801"/>
          </a:xfrm>
        </p:spPr>
        <p:txBody>
          <a:bodyPr/>
          <a:lstStyle/>
          <a:p>
            <a:r>
              <a:rPr lang="en-US" sz="2800" dirty="0"/>
              <a:t>Collection management vs. collection development</a:t>
            </a:r>
          </a:p>
          <a:p>
            <a:r>
              <a:rPr lang="en-US" sz="2800" dirty="0"/>
              <a:t>Guidance and tips on making selections</a:t>
            </a:r>
          </a:p>
          <a:p>
            <a:r>
              <a:rPr lang="en-US" sz="2800" dirty="0"/>
              <a:t>Lightning thoughts on other collection management topics</a:t>
            </a:r>
            <a:endParaRPr lang="en-US" dirty="0"/>
          </a:p>
        </p:txBody>
      </p:sp>
    </p:spTree>
    <p:extLst>
      <p:ext uri="{BB962C8B-B14F-4D97-AF65-F5344CB8AC3E}">
        <p14:creationId xmlns:p14="http://schemas.microsoft.com/office/powerpoint/2010/main" val="633455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5CED9898-4738-168E-1ED3-B79906CCB2EA}"/>
              </a:ext>
            </a:extLst>
          </p:cNvPr>
          <p:cNvGraphicFramePr/>
          <p:nvPr>
            <p:extLst>
              <p:ext uri="{D42A27DB-BD31-4B8C-83A1-F6EECF244321}">
                <p14:modId xmlns:p14="http://schemas.microsoft.com/office/powerpoint/2010/main" val="2060361658"/>
              </p:ext>
            </p:extLst>
          </p:nvPr>
        </p:nvGraphicFramePr>
        <p:xfrm>
          <a:off x="1181100" y="457200"/>
          <a:ext cx="67818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Box 14">
            <a:extLst>
              <a:ext uri="{FF2B5EF4-FFF2-40B4-BE49-F238E27FC236}">
                <a16:creationId xmlns:a16="http://schemas.microsoft.com/office/drawing/2014/main" id="{34FFAB80-3A64-7AB0-39B7-C017AECFDC30}"/>
              </a:ext>
            </a:extLst>
          </p:cNvPr>
          <p:cNvSpPr txBox="1"/>
          <p:nvPr/>
        </p:nvSpPr>
        <p:spPr>
          <a:xfrm>
            <a:off x="5791200" y="533400"/>
            <a:ext cx="2552700" cy="307777"/>
          </a:xfrm>
          <a:prstGeom prst="rect">
            <a:avLst/>
          </a:prstGeom>
          <a:noFill/>
        </p:spPr>
        <p:txBody>
          <a:bodyPr wrap="square" rtlCol="0">
            <a:spAutoFit/>
          </a:bodyPr>
          <a:lstStyle/>
          <a:p>
            <a:r>
              <a:rPr lang="en-US" sz="1400" b="1" dirty="0"/>
              <a:t>Collection Development</a:t>
            </a:r>
          </a:p>
        </p:txBody>
      </p:sp>
      <p:sp>
        <p:nvSpPr>
          <p:cNvPr id="20" name="Arc 19">
            <a:extLst>
              <a:ext uri="{FF2B5EF4-FFF2-40B4-BE49-F238E27FC236}">
                <a16:creationId xmlns:a16="http://schemas.microsoft.com/office/drawing/2014/main" id="{65FA7D61-650A-89C3-9FD6-FAE3CC94F84A}"/>
              </a:ext>
            </a:extLst>
          </p:cNvPr>
          <p:cNvSpPr/>
          <p:nvPr/>
        </p:nvSpPr>
        <p:spPr>
          <a:xfrm>
            <a:off x="5021580" y="762000"/>
            <a:ext cx="1074420" cy="838200"/>
          </a:xfrm>
          <a:prstGeom prst="arc">
            <a:avLst>
              <a:gd name="adj1" fmla="val 13987806"/>
              <a:gd name="adj2" fmla="val 141948"/>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575751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06165DA-A342-B156-10FB-DC700C66E5FA}"/>
              </a:ext>
            </a:extLst>
          </p:cNvPr>
          <p:cNvSpPr txBox="1"/>
          <p:nvPr/>
        </p:nvSpPr>
        <p:spPr>
          <a:xfrm>
            <a:off x="762000" y="1905000"/>
            <a:ext cx="7620000" cy="1323439"/>
          </a:xfrm>
          <a:prstGeom prst="rect">
            <a:avLst/>
          </a:prstGeom>
          <a:noFill/>
        </p:spPr>
        <p:txBody>
          <a:bodyPr wrap="square" rtlCol="0">
            <a:spAutoFit/>
          </a:bodyPr>
          <a:lstStyle/>
          <a:p>
            <a:pPr algn="ctr"/>
            <a:r>
              <a:rPr lang="en-US" sz="4000" b="1" dirty="0">
                <a:solidFill>
                  <a:schemeClr val="bg1">
                    <a:lumMod val="50000"/>
                  </a:schemeClr>
                </a:solidFill>
              </a:rPr>
              <a:t>How long have you been involved with collection management?</a:t>
            </a:r>
          </a:p>
        </p:txBody>
      </p:sp>
      <p:sp>
        <p:nvSpPr>
          <p:cNvPr id="11" name="TextBox 10">
            <a:extLst>
              <a:ext uri="{FF2B5EF4-FFF2-40B4-BE49-F238E27FC236}">
                <a16:creationId xmlns:a16="http://schemas.microsoft.com/office/drawing/2014/main" id="{F3D5511F-462A-50FD-5916-EA66C6D77367}"/>
              </a:ext>
            </a:extLst>
          </p:cNvPr>
          <p:cNvSpPr txBox="1"/>
          <p:nvPr/>
        </p:nvSpPr>
        <p:spPr>
          <a:xfrm>
            <a:off x="533400" y="3888658"/>
            <a:ext cx="1295400" cy="461665"/>
          </a:xfrm>
          <a:prstGeom prst="rect">
            <a:avLst/>
          </a:prstGeom>
          <a:noFill/>
        </p:spPr>
        <p:txBody>
          <a:bodyPr wrap="square" rtlCol="0" anchor="ctr">
            <a:spAutoFit/>
          </a:bodyPr>
          <a:lstStyle/>
          <a:p>
            <a:r>
              <a:rPr lang="en-US" sz="2400" dirty="0"/>
              <a:t>0 years</a:t>
            </a:r>
          </a:p>
        </p:txBody>
      </p:sp>
      <p:sp>
        <p:nvSpPr>
          <p:cNvPr id="14" name="TextBox 13">
            <a:extLst>
              <a:ext uri="{FF2B5EF4-FFF2-40B4-BE49-F238E27FC236}">
                <a16:creationId xmlns:a16="http://schemas.microsoft.com/office/drawing/2014/main" id="{3FB938A6-0569-02D3-8621-DA5890A76674}"/>
              </a:ext>
            </a:extLst>
          </p:cNvPr>
          <p:cNvSpPr txBox="1"/>
          <p:nvPr/>
        </p:nvSpPr>
        <p:spPr>
          <a:xfrm>
            <a:off x="7042354" y="3881735"/>
            <a:ext cx="1796845" cy="461665"/>
          </a:xfrm>
          <a:prstGeom prst="rect">
            <a:avLst/>
          </a:prstGeom>
          <a:noFill/>
        </p:spPr>
        <p:txBody>
          <a:bodyPr wrap="square" rtlCol="0" anchor="ctr">
            <a:spAutoFit/>
          </a:bodyPr>
          <a:lstStyle/>
          <a:p>
            <a:r>
              <a:rPr lang="en-US" sz="2400" dirty="0"/>
              <a:t>10+ years</a:t>
            </a:r>
          </a:p>
        </p:txBody>
      </p:sp>
      <p:sp>
        <p:nvSpPr>
          <p:cNvPr id="3" name="Arrow: Left-Right 2">
            <a:extLst>
              <a:ext uri="{FF2B5EF4-FFF2-40B4-BE49-F238E27FC236}">
                <a16:creationId xmlns:a16="http://schemas.microsoft.com/office/drawing/2014/main" id="{4CECF1FC-CAE7-04A4-1BE4-96C7359A916F}"/>
              </a:ext>
            </a:extLst>
          </p:cNvPr>
          <p:cNvSpPr/>
          <p:nvPr/>
        </p:nvSpPr>
        <p:spPr>
          <a:xfrm rot="10800000">
            <a:off x="1692666" y="3964632"/>
            <a:ext cx="5311588" cy="304799"/>
          </a:xfrm>
          <a:prstGeom prst="leftRightArrow">
            <a:avLst/>
          </a:prstGeom>
          <a:gradFill flip="none" rotWithShape="1">
            <a:gsLst>
              <a:gs pos="0">
                <a:srgbClr val="FFCC00"/>
              </a:gs>
              <a:gs pos="31000">
                <a:srgbClr val="FFCC00"/>
              </a:gs>
              <a:gs pos="65000">
                <a:srgbClr val="00B050"/>
              </a:gs>
              <a:gs pos="35000">
                <a:srgbClr val="00B050"/>
              </a:gs>
              <a:gs pos="69000">
                <a:srgbClr val="0070C0"/>
              </a:gs>
              <a:gs pos="100000">
                <a:srgbClr val="0070C0"/>
              </a:gs>
            </a:gsLst>
            <a:path path="circle">
              <a:fillToRect l="100000" t="100000"/>
            </a:path>
            <a:tileRect r="-100000" b="-100000"/>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4456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E1DAF-AA06-A7EA-6B92-ABD0BD796179}"/>
              </a:ext>
            </a:extLst>
          </p:cNvPr>
          <p:cNvSpPr>
            <a:spLocks noGrp="1"/>
          </p:cNvSpPr>
          <p:nvPr>
            <p:ph type="title"/>
          </p:nvPr>
        </p:nvSpPr>
        <p:spPr>
          <a:xfrm>
            <a:off x="457200" y="473075"/>
            <a:ext cx="5715000" cy="639762"/>
          </a:xfrm>
        </p:spPr>
        <p:txBody>
          <a:bodyPr/>
          <a:lstStyle/>
          <a:p>
            <a:r>
              <a:rPr lang="en-US" dirty="0"/>
              <a:t>PROFESSIONAL ETHICS</a:t>
            </a:r>
          </a:p>
        </p:txBody>
      </p:sp>
      <p:sp>
        <p:nvSpPr>
          <p:cNvPr id="3" name="Content Placeholder 2">
            <a:extLst>
              <a:ext uri="{FF2B5EF4-FFF2-40B4-BE49-F238E27FC236}">
                <a16:creationId xmlns:a16="http://schemas.microsoft.com/office/drawing/2014/main" id="{4CB5B82B-0851-5C4B-1E8A-DE62EBFCA359}"/>
              </a:ext>
            </a:extLst>
          </p:cNvPr>
          <p:cNvSpPr>
            <a:spLocks noGrp="1"/>
          </p:cNvSpPr>
          <p:nvPr>
            <p:ph sz="half" idx="1"/>
          </p:nvPr>
        </p:nvSpPr>
        <p:spPr>
          <a:xfrm>
            <a:off x="457200" y="1112837"/>
            <a:ext cx="4038600" cy="4525963"/>
          </a:xfrm>
        </p:spPr>
        <p:txBody>
          <a:bodyPr>
            <a:normAutofit/>
          </a:bodyPr>
          <a:lstStyle/>
          <a:p>
            <a:pPr marL="0" indent="0">
              <a:buNone/>
            </a:pPr>
            <a:r>
              <a:rPr lang="en-US" sz="2200" b="1" dirty="0"/>
              <a:t>Freedom to Read Statement, Proposition 2: </a:t>
            </a:r>
          </a:p>
          <a:p>
            <a:pPr marL="0" indent="0">
              <a:buNone/>
            </a:pPr>
            <a:r>
              <a:rPr lang="en-US" sz="2200" dirty="0"/>
              <a:t>Publishers, librarians, and booksellers </a:t>
            </a:r>
            <a:r>
              <a:rPr lang="en-US" sz="2200" dirty="0">
                <a:solidFill>
                  <a:srgbClr val="009DC3"/>
                </a:solidFill>
              </a:rPr>
              <a:t>do not need to endorse every idea or presentation they make available</a:t>
            </a:r>
            <a:r>
              <a:rPr lang="en-US" sz="2200" dirty="0"/>
              <a:t>. It would conflict with the public interest for them to establish their own political, moral, or aesthetic views as a standard for determining what should be published or circulated.</a:t>
            </a:r>
          </a:p>
        </p:txBody>
      </p:sp>
      <p:sp>
        <p:nvSpPr>
          <p:cNvPr id="4" name="Content Placeholder 3">
            <a:extLst>
              <a:ext uri="{FF2B5EF4-FFF2-40B4-BE49-F238E27FC236}">
                <a16:creationId xmlns:a16="http://schemas.microsoft.com/office/drawing/2014/main" id="{2E6291E8-52D0-A5B4-88B1-3C51827E139F}"/>
              </a:ext>
            </a:extLst>
          </p:cNvPr>
          <p:cNvSpPr>
            <a:spLocks noGrp="1"/>
          </p:cNvSpPr>
          <p:nvPr>
            <p:ph sz="half" idx="2"/>
          </p:nvPr>
        </p:nvSpPr>
        <p:spPr>
          <a:xfrm>
            <a:off x="4648200" y="1112837"/>
            <a:ext cx="4038600" cy="4525963"/>
          </a:xfrm>
        </p:spPr>
        <p:txBody>
          <a:bodyPr>
            <a:normAutofit/>
          </a:bodyPr>
          <a:lstStyle/>
          <a:p>
            <a:pPr marL="0" indent="0">
              <a:buNone/>
            </a:pPr>
            <a:r>
              <a:rPr lang="en-US" sz="2200" b="1" dirty="0"/>
              <a:t>ALA Code of Ethics, Principle 7:</a:t>
            </a:r>
          </a:p>
          <a:p>
            <a:pPr marL="0" indent="0">
              <a:buNone/>
            </a:pPr>
            <a:r>
              <a:rPr lang="en-US" sz="2200" dirty="0"/>
              <a:t>We </a:t>
            </a:r>
            <a:r>
              <a:rPr lang="en-US" sz="2200" dirty="0">
                <a:solidFill>
                  <a:srgbClr val="009DC3"/>
                </a:solidFill>
              </a:rPr>
              <a:t>distinguish between our personal convictions and professional duties </a:t>
            </a:r>
            <a:r>
              <a:rPr lang="en-US" sz="2200" dirty="0"/>
              <a:t>and do not allow our personal beliefs to interfere with fair representation of the aims of our institutions or the provision of access to their information resources.</a:t>
            </a:r>
          </a:p>
        </p:txBody>
      </p:sp>
    </p:spTree>
    <p:extLst>
      <p:ext uri="{BB962C8B-B14F-4D97-AF65-F5344CB8AC3E}">
        <p14:creationId xmlns:p14="http://schemas.microsoft.com/office/powerpoint/2010/main" val="1731191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4">
                                            <p:txEl>
                                              <p:pRg st="0" end="0"/>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additive="base">
                                        <p:cTn id="21"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ook cover with a black and white background&#10;&#10;Description automatically generated">
            <a:extLst>
              <a:ext uri="{FF2B5EF4-FFF2-40B4-BE49-F238E27FC236}">
                <a16:creationId xmlns:a16="http://schemas.microsoft.com/office/drawing/2014/main" id="{9F0F42B4-D870-E739-22A2-A86E81AAD7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4212" y="800099"/>
            <a:ext cx="2695575" cy="4048125"/>
          </a:xfrm>
          <a:prstGeom prst="rect">
            <a:avLst/>
          </a:prstGeom>
        </p:spPr>
      </p:pic>
      <p:pic>
        <p:nvPicPr>
          <p:cNvPr id="5" name="Picture 4" descr="A book cover with a cut out body of a child&#10;&#10;Description automatically generated">
            <a:extLst>
              <a:ext uri="{FF2B5EF4-FFF2-40B4-BE49-F238E27FC236}">
                <a16:creationId xmlns:a16="http://schemas.microsoft.com/office/drawing/2014/main" id="{8696C26B-4ECF-264C-F4BE-E6B108C19D1B}"/>
              </a:ext>
            </a:extLst>
          </p:cNvPr>
          <p:cNvPicPr>
            <a:picLocks noChangeAspect="1"/>
          </p:cNvPicPr>
          <p:nvPr/>
        </p:nvPicPr>
        <p:blipFill rotWithShape="1">
          <a:blip r:embed="rId4">
            <a:extLst>
              <a:ext uri="{28A0092B-C50C-407E-A947-70E740481C1C}">
                <a14:useLocalDpi xmlns:a14="http://schemas.microsoft.com/office/drawing/2010/main" val="0"/>
              </a:ext>
            </a:extLst>
          </a:blip>
          <a:srcRect l="5608" r="5606"/>
          <a:stretch/>
        </p:blipFill>
        <p:spPr>
          <a:xfrm>
            <a:off x="3224212" y="800099"/>
            <a:ext cx="2695575" cy="4048124"/>
          </a:xfrm>
          <a:prstGeom prst="rect">
            <a:avLst/>
          </a:prstGeom>
        </p:spPr>
      </p:pic>
    </p:spTree>
    <p:extLst>
      <p:ext uri="{BB962C8B-B14F-4D97-AF65-F5344CB8AC3E}">
        <p14:creationId xmlns:p14="http://schemas.microsoft.com/office/powerpoint/2010/main" val="3987919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DAB78-3B8A-C243-A4F8-50DCF54438BD}"/>
              </a:ext>
            </a:extLst>
          </p:cNvPr>
          <p:cNvSpPr>
            <a:spLocks noGrp="1"/>
          </p:cNvSpPr>
          <p:nvPr>
            <p:ph type="title"/>
          </p:nvPr>
        </p:nvSpPr>
        <p:spPr>
          <a:xfrm>
            <a:off x="4572000" y="1219200"/>
            <a:ext cx="5715000" cy="639762"/>
          </a:xfrm>
        </p:spPr>
        <p:txBody>
          <a:bodyPr>
            <a:normAutofit/>
          </a:bodyPr>
          <a:lstStyle/>
          <a:p>
            <a:r>
              <a:rPr lang="en-US" sz="2800" dirty="0"/>
              <a:t>IT’S NOT YOUR COLLECTION.</a:t>
            </a:r>
          </a:p>
        </p:txBody>
      </p:sp>
      <p:sp>
        <p:nvSpPr>
          <p:cNvPr id="4" name="Text Placeholder 3">
            <a:extLst>
              <a:ext uri="{FF2B5EF4-FFF2-40B4-BE49-F238E27FC236}">
                <a16:creationId xmlns:a16="http://schemas.microsoft.com/office/drawing/2014/main" id="{73C11604-EF28-F00D-C828-CE6863F6F2E9}"/>
              </a:ext>
            </a:extLst>
          </p:cNvPr>
          <p:cNvSpPr>
            <a:spLocks noGrp="1"/>
          </p:cNvSpPr>
          <p:nvPr>
            <p:ph sz="half" idx="2"/>
          </p:nvPr>
        </p:nvSpPr>
        <p:spPr>
          <a:xfrm>
            <a:off x="4572000" y="1858962"/>
            <a:ext cx="4038600" cy="4525963"/>
          </a:xfrm>
        </p:spPr>
        <p:txBody>
          <a:bodyPr>
            <a:normAutofit/>
          </a:bodyPr>
          <a:lstStyle/>
          <a:p>
            <a:pPr marL="285750" indent="-285750">
              <a:buFont typeface="Arial" panose="020B0604020202020204" pitchFamily="34" charset="0"/>
              <a:buChar char="•"/>
            </a:pPr>
            <a:r>
              <a:rPr lang="en-US" sz="2800" dirty="0"/>
              <a:t>Remain objective.</a:t>
            </a:r>
          </a:p>
          <a:p>
            <a:pPr marL="285750" indent="-285750">
              <a:buFont typeface="Arial" panose="020B0604020202020204" pitchFamily="34" charset="0"/>
              <a:buChar char="•"/>
            </a:pPr>
            <a:r>
              <a:rPr lang="en-US" sz="2800" dirty="0"/>
              <a:t>Consider item types.</a:t>
            </a:r>
          </a:p>
          <a:p>
            <a:pPr marL="285750" indent="-285750"/>
            <a:r>
              <a:rPr lang="en-US" dirty="0"/>
              <a:t>Use regular collection mapping and community analysis.</a:t>
            </a:r>
          </a:p>
          <a:p>
            <a:pPr marL="285750" indent="-285750">
              <a:buFont typeface="Arial" panose="020B0604020202020204" pitchFamily="34" charset="0"/>
              <a:buChar char="•"/>
            </a:pPr>
            <a:r>
              <a:rPr lang="en-US" sz="2800" dirty="0"/>
              <a:t>Let patron requests guide you.</a:t>
            </a:r>
          </a:p>
        </p:txBody>
      </p:sp>
      <p:pic>
        <p:nvPicPr>
          <p:cNvPr id="3" name="Picture 2">
            <a:extLst>
              <a:ext uri="{FF2B5EF4-FFF2-40B4-BE49-F238E27FC236}">
                <a16:creationId xmlns:a16="http://schemas.microsoft.com/office/drawing/2014/main" id="{007E295F-27BB-1A18-BDFB-F751E8BCD240}"/>
              </a:ext>
            </a:extLst>
          </p:cNvPr>
          <p:cNvPicPr>
            <a:picLocks noChangeAspect="1"/>
          </p:cNvPicPr>
          <p:nvPr/>
        </p:nvPicPr>
        <p:blipFill>
          <a:blip r:embed="rId3">
            <a:extLst>
              <a:ext uri="{28A0092B-C50C-407E-A947-70E740481C1C}">
                <a14:useLocalDpi xmlns:a14="http://schemas.microsoft.com/office/drawing/2010/main" val="0"/>
              </a:ext>
            </a:extLst>
          </a:blip>
          <a:srcRect l="21153" r="21153"/>
          <a:stretch/>
        </p:blipFill>
        <p:spPr>
          <a:xfrm>
            <a:off x="464457" y="457200"/>
            <a:ext cx="3886200" cy="4762500"/>
          </a:xfrm>
          <a:prstGeom prst="rect">
            <a:avLst/>
          </a:prstGeom>
        </p:spPr>
      </p:pic>
    </p:spTree>
    <p:extLst>
      <p:ext uri="{BB962C8B-B14F-4D97-AF65-F5344CB8AC3E}">
        <p14:creationId xmlns:p14="http://schemas.microsoft.com/office/powerpoint/2010/main" val="37165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2E279-F48D-4F82-BA7C-D7389A1A4637}"/>
              </a:ext>
            </a:extLst>
          </p:cNvPr>
          <p:cNvSpPr>
            <a:spLocks noGrp="1"/>
          </p:cNvSpPr>
          <p:nvPr>
            <p:ph type="title"/>
          </p:nvPr>
        </p:nvSpPr>
        <p:spPr/>
        <p:txBody>
          <a:bodyPr/>
          <a:lstStyle/>
          <a:p>
            <a:r>
              <a:rPr lang="en-US" dirty="0"/>
              <a:t>TYPES OF NEED</a:t>
            </a:r>
          </a:p>
        </p:txBody>
      </p:sp>
      <p:sp>
        <p:nvSpPr>
          <p:cNvPr id="3" name="Content Placeholder 2">
            <a:extLst>
              <a:ext uri="{FF2B5EF4-FFF2-40B4-BE49-F238E27FC236}">
                <a16:creationId xmlns:a16="http://schemas.microsoft.com/office/drawing/2014/main" id="{07B6E101-B2F8-C126-1104-003EBBF3CB35}"/>
              </a:ext>
            </a:extLst>
          </p:cNvPr>
          <p:cNvSpPr>
            <a:spLocks noGrp="1"/>
          </p:cNvSpPr>
          <p:nvPr>
            <p:ph idx="1"/>
          </p:nvPr>
        </p:nvSpPr>
        <p:spPr>
          <a:xfrm>
            <a:off x="457200" y="2362199"/>
            <a:ext cx="8153400" cy="2971801"/>
          </a:xfrm>
        </p:spPr>
        <p:txBody>
          <a:bodyPr>
            <a:normAutofit fontScale="92500" lnSpcReduction="10000"/>
          </a:bodyPr>
          <a:lstStyle/>
          <a:p>
            <a:r>
              <a:rPr lang="en-US" dirty="0"/>
              <a:t>Normative needs – measurable against standards and often based on expert opinion</a:t>
            </a:r>
          </a:p>
          <a:p>
            <a:r>
              <a:rPr lang="en-US" dirty="0"/>
              <a:t>Felt needs – reflect individual wants and not necessarily what’s good for the community</a:t>
            </a:r>
          </a:p>
          <a:p>
            <a:r>
              <a:rPr lang="en-US" dirty="0"/>
              <a:t>Expressed needs – demands that felt needs be met;    risk of overresponse and neglect of non-users</a:t>
            </a:r>
          </a:p>
          <a:p>
            <a:r>
              <a:rPr lang="en-US" dirty="0"/>
              <a:t>Comparative needs – based on like populations</a:t>
            </a:r>
          </a:p>
        </p:txBody>
      </p:sp>
    </p:spTree>
    <p:extLst>
      <p:ext uri="{BB962C8B-B14F-4D97-AF65-F5344CB8AC3E}">
        <p14:creationId xmlns:p14="http://schemas.microsoft.com/office/powerpoint/2010/main" val="3999604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CLiC PowerPoint Template">
  <a:themeElements>
    <a:clrScheme name="Custom 1">
      <a:dk1>
        <a:sysClr val="windowText" lastClr="000000"/>
      </a:dk1>
      <a:lt1>
        <a:sysClr val="window" lastClr="FFFFFF"/>
      </a:lt1>
      <a:dk2>
        <a:srgbClr val="007391"/>
      </a:dk2>
      <a:lt2>
        <a:srgbClr val="EEECE1"/>
      </a:lt2>
      <a:accent1>
        <a:srgbClr val="708315"/>
      </a:accent1>
      <a:accent2>
        <a:srgbClr val="C4280B"/>
      </a:accent2>
      <a:accent3>
        <a:srgbClr val="2E9BBD"/>
      </a:accent3>
      <a:accent4>
        <a:srgbClr val="9FBF13"/>
      </a:accent4>
      <a:accent5>
        <a:srgbClr val="E74708"/>
      </a:accent5>
      <a:accent6>
        <a:srgbClr val="A2A2A2"/>
      </a:accent6>
      <a:hlink>
        <a:srgbClr val="007391"/>
      </a:hlink>
      <a:folHlink>
        <a:srgbClr val="0073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LiC PowerPoint Template.potx" id="{42C9F2C5-270A-4E2C-BBA7-3501CB504163}" vid="{78423A46-FAAD-4F83-9E86-52C1323689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CLiC PowerPoint Template</Template>
  <TotalTime>14649</TotalTime>
  <Words>1872</Words>
  <Application>Microsoft Office PowerPoint</Application>
  <PresentationFormat>On-screen Show (4:3)</PresentationFormat>
  <Paragraphs>266</Paragraphs>
  <Slides>26</Slides>
  <Notes>26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Calibri</vt:lpstr>
      <vt:lpstr>CLiC PowerPoint Template</vt:lpstr>
      <vt:lpstr>THIS IS A CLiC PRESENTATION</vt:lpstr>
      <vt:lpstr>Mastering the Juggle: Flexible Collection Development</vt:lpstr>
      <vt:lpstr>TODAY’S ROADMAP</vt:lpstr>
      <vt:lpstr>PowerPoint Presentation</vt:lpstr>
      <vt:lpstr>PowerPoint Presentation</vt:lpstr>
      <vt:lpstr>PROFESSIONAL ETHICS</vt:lpstr>
      <vt:lpstr>PowerPoint Presentation</vt:lpstr>
      <vt:lpstr>IT’S NOT YOUR COLLECTION.</vt:lpstr>
      <vt:lpstr>TYPES OF NEED</vt:lpstr>
      <vt:lpstr>QUICK &amp; EASY COMMUNITY ANALYSIS</vt:lpstr>
      <vt:lpstr>COLLECTION MAPPING</vt:lpstr>
      <vt:lpstr>PowerPoint Presentation</vt:lpstr>
      <vt:lpstr>PowerPoint Presentation</vt:lpstr>
      <vt:lpstr>SO MANY TITLES, SO LITTLE TIME!</vt:lpstr>
      <vt:lpstr>VENDOR SERVICES</vt:lpstr>
      <vt:lpstr>Short Pause</vt:lpstr>
      <vt:lpstr>PowerPoint Presentation</vt:lpstr>
      <vt:lpstr>Lightning thoughts</vt:lpstr>
      <vt:lpstr>POLICY CONTENT</vt:lpstr>
      <vt:lpstr>MAINTENANCE &amp; EVALUATION</vt:lpstr>
      <vt:lpstr>BROWSABLE COLLECTIONS</vt:lpstr>
      <vt:lpstr>NON-ENGLISH COLLECTIONS</vt:lpstr>
      <vt:lpstr>PowerPoint Presentation</vt:lpstr>
      <vt:lpstr>STAYING ON BUDGET</vt:lpstr>
      <vt:lpstr>Share one new insight or one idea that you’ll use.</vt:lpstr>
      <vt:lpstr>Connecting. Energizing. Inspiring. Services for libraries throughout Colorado.</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A CLiC PRESENTATION</dc:title>
  <dc:creator>Sara Wright</dc:creator>
  <cp:lastModifiedBy>Chelsea Coleman</cp:lastModifiedBy>
  <cp:revision>252</cp:revision>
  <dcterms:created xsi:type="dcterms:W3CDTF">2021-11-10T19:47:54Z</dcterms:created>
  <dcterms:modified xsi:type="dcterms:W3CDTF">2024-04-12T12:09:12Z</dcterms:modified>
</cp:coreProperties>
</file>