
<file path=[Content_Types].xml><?xml version="1.0" encoding="utf-8"?>
<Types xmlns="http://schemas.openxmlformats.org/package/2006/content-types">
  <Default Extension="jpg" ContentType="image/jp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9144000" cy="6858000"/>
  <p:defaultTextStyle>
    <a:defPPr>
      <a:defRPr kern="0"/>
    </a:def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  <p:ext uri="{1BD7E111-0CB8-44D6-8891-C1BB2F81B7CC}">
      <p1710:readonlyRecommended xmlns:p1710="http://schemas.microsoft.com/office/powerpoint/2017/10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7" d="100"/>
          <a:sy n="127" d="100"/>
        </p:scale>
        <p:origin x="372" y="132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Kreger, Christine" userId="07b08700-4580-4b2b-8f3c-b5ccee8dc705" providerId="ADAL" clId="{9F4A7690-8DE5-411C-9032-515401B70629}"/>
    <pc:docChg chg="mod modSld">
      <pc:chgData name="Kreger, Christine" userId="07b08700-4580-4b2b-8f3c-b5ccee8dc705" providerId="ADAL" clId="{9F4A7690-8DE5-411C-9032-515401B70629}" dt="2025-05-27T20:32:16.572" v="25"/>
      <pc:docMkLst>
        <pc:docMk/>
      </pc:docMkLst>
      <pc:sldChg chg="modSp mod">
        <pc:chgData name="Kreger, Christine" userId="07b08700-4580-4b2b-8f3c-b5ccee8dc705" providerId="ADAL" clId="{9F4A7690-8DE5-411C-9032-515401B70629}" dt="2025-05-27T20:31:16.457" v="0" actId="962"/>
        <pc:sldMkLst>
          <pc:docMk/>
          <pc:sldMk cId="0" sldId="256"/>
        </pc:sldMkLst>
        <pc:grpChg chg="mod">
          <ac:chgData name="Kreger, Christine" userId="07b08700-4580-4b2b-8f3c-b5ccee8dc705" providerId="ADAL" clId="{9F4A7690-8DE5-411C-9032-515401B70629}" dt="2025-05-27T20:31:16.457" v="0" actId="962"/>
          <ac:grpSpMkLst>
            <pc:docMk/>
            <pc:sldMk cId="0" sldId="256"/>
            <ac:grpSpMk id="2" creationId="{00000000-0000-0000-0000-000000000000}"/>
          </ac:grpSpMkLst>
        </pc:grpChg>
      </pc:sldChg>
      <pc:sldChg chg="modSp mod">
        <pc:chgData name="Kreger, Christine" userId="07b08700-4580-4b2b-8f3c-b5ccee8dc705" providerId="ADAL" clId="{9F4A7690-8DE5-411C-9032-515401B70629}" dt="2025-05-27T20:31:19.893" v="2" actId="962"/>
        <pc:sldMkLst>
          <pc:docMk/>
          <pc:sldMk cId="0" sldId="257"/>
        </pc:sldMkLst>
        <pc:picChg chg="mod">
          <ac:chgData name="Kreger, Christine" userId="07b08700-4580-4b2b-8f3c-b5ccee8dc705" providerId="ADAL" clId="{9F4A7690-8DE5-411C-9032-515401B70629}" dt="2025-05-27T20:31:18.268" v="1" actId="962"/>
          <ac:picMkLst>
            <pc:docMk/>
            <pc:sldMk cId="0" sldId="257"/>
            <ac:picMk id="2" creationId="{00000000-0000-0000-0000-000000000000}"/>
          </ac:picMkLst>
        </pc:picChg>
        <pc:picChg chg="mod">
          <ac:chgData name="Kreger, Christine" userId="07b08700-4580-4b2b-8f3c-b5ccee8dc705" providerId="ADAL" clId="{9F4A7690-8DE5-411C-9032-515401B70629}" dt="2025-05-27T20:31:19.893" v="2" actId="962"/>
          <ac:picMkLst>
            <pc:docMk/>
            <pc:sldMk cId="0" sldId="257"/>
            <ac:picMk id="5" creationId="{00000000-0000-0000-0000-000000000000}"/>
          </ac:picMkLst>
        </pc:picChg>
      </pc:sldChg>
      <pc:sldChg chg="modSp mod">
        <pc:chgData name="Kreger, Christine" userId="07b08700-4580-4b2b-8f3c-b5ccee8dc705" providerId="ADAL" clId="{9F4A7690-8DE5-411C-9032-515401B70629}" dt="2025-05-27T20:31:21.789" v="3" actId="962"/>
        <pc:sldMkLst>
          <pc:docMk/>
          <pc:sldMk cId="0" sldId="258"/>
        </pc:sldMkLst>
        <pc:picChg chg="mod">
          <ac:chgData name="Kreger, Christine" userId="07b08700-4580-4b2b-8f3c-b5ccee8dc705" providerId="ADAL" clId="{9F4A7690-8DE5-411C-9032-515401B70629}" dt="2025-05-27T20:31:21.789" v="3" actId="962"/>
          <ac:picMkLst>
            <pc:docMk/>
            <pc:sldMk cId="0" sldId="258"/>
            <ac:picMk id="4" creationId="{00000000-0000-0000-0000-000000000000}"/>
          </ac:picMkLst>
        </pc:picChg>
      </pc:sldChg>
      <pc:sldChg chg="modSp mod">
        <pc:chgData name="Kreger, Christine" userId="07b08700-4580-4b2b-8f3c-b5ccee8dc705" providerId="ADAL" clId="{9F4A7690-8DE5-411C-9032-515401B70629}" dt="2025-05-27T20:31:28.171" v="5" actId="962"/>
        <pc:sldMkLst>
          <pc:docMk/>
          <pc:sldMk cId="0" sldId="259"/>
        </pc:sldMkLst>
        <pc:picChg chg="mod">
          <ac:chgData name="Kreger, Christine" userId="07b08700-4580-4b2b-8f3c-b5ccee8dc705" providerId="ADAL" clId="{9F4A7690-8DE5-411C-9032-515401B70629}" dt="2025-05-27T20:31:24.919" v="4" actId="962"/>
          <ac:picMkLst>
            <pc:docMk/>
            <pc:sldMk cId="0" sldId="259"/>
            <ac:picMk id="2" creationId="{00000000-0000-0000-0000-000000000000}"/>
          </ac:picMkLst>
        </pc:picChg>
        <pc:picChg chg="mod">
          <ac:chgData name="Kreger, Christine" userId="07b08700-4580-4b2b-8f3c-b5ccee8dc705" providerId="ADAL" clId="{9F4A7690-8DE5-411C-9032-515401B70629}" dt="2025-05-27T20:31:28.171" v="5" actId="962"/>
          <ac:picMkLst>
            <pc:docMk/>
            <pc:sldMk cId="0" sldId="259"/>
            <ac:picMk id="5" creationId="{00000000-0000-0000-0000-000000000000}"/>
          </ac:picMkLst>
        </pc:picChg>
      </pc:sldChg>
      <pc:sldChg chg="modSp mod">
        <pc:chgData name="Kreger, Christine" userId="07b08700-4580-4b2b-8f3c-b5ccee8dc705" providerId="ADAL" clId="{9F4A7690-8DE5-411C-9032-515401B70629}" dt="2025-05-27T20:31:32.395" v="7" actId="962"/>
        <pc:sldMkLst>
          <pc:docMk/>
          <pc:sldMk cId="0" sldId="260"/>
        </pc:sldMkLst>
        <pc:picChg chg="mod">
          <ac:chgData name="Kreger, Christine" userId="07b08700-4580-4b2b-8f3c-b5ccee8dc705" providerId="ADAL" clId="{9F4A7690-8DE5-411C-9032-515401B70629}" dt="2025-05-27T20:31:31.470" v="6" actId="962"/>
          <ac:picMkLst>
            <pc:docMk/>
            <pc:sldMk cId="0" sldId="260"/>
            <ac:picMk id="2" creationId="{00000000-0000-0000-0000-000000000000}"/>
          </ac:picMkLst>
        </pc:picChg>
        <pc:picChg chg="mod">
          <ac:chgData name="Kreger, Christine" userId="07b08700-4580-4b2b-8f3c-b5ccee8dc705" providerId="ADAL" clId="{9F4A7690-8DE5-411C-9032-515401B70629}" dt="2025-05-27T20:31:32.395" v="7" actId="962"/>
          <ac:picMkLst>
            <pc:docMk/>
            <pc:sldMk cId="0" sldId="260"/>
            <ac:picMk id="4" creationId="{00000000-0000-0000-0000-000000000000}"/>
          </ac:picMkLst>
        </pc:picChg>
      </pc:sldChg>
      <pc:sldChg chg="modSp mod">
        <pc:chgData name="Kreger, Christine" userId="07b08700-4580-4b2b-8f3c-b5ccee8dc705" providerId="ADAL" clId="{9F4A7690-8DE5-411C-9032-515401B70629}" dt="2025-05-27T20:31:39.214" v="10" actId="962"/>
        <pc:sldMkLst>
          <pc:docMk/>
          <pc:sldMk cId="0" sldId="261"/>
        </pc:sldMkLst>
        <pc:picChg chg="mod">
          <ac:chgData name="Kreger, Christine" userId="07b08700-4580-4b2b-8f3c-b5ccee8dc705" providerId="ADAL" clId="{9F4A7690-8DE5-411C-9032-515401B70629}" dt="2025-05-27T20:31:33.344" v="8" actId="962"/>
          <ac:picMkLst>
            <pc:docMk/>
            <pc:sldMk cId="0" sldId="261"/>
            <ac:picMk id="3" creationId="{00000000-0000-0000-0000-000000000000}"/>
          </ac:picMkLst>
        </pc:picChg>
        <pc:picChg chg="mod">
          <ac:chgData name="Kreger, Christine" userId="07b08700-4580-4b2b-8f3c-b5ccee8dc705" providerId="ADAL" clId="{9F4A7690-8DE5-411C-9032-515401B70629}" dt="2025-05-27T20:31:38.310" v="9" actId="962"/>
          <ac:picMkLst>
            <pc:docMk/>
            <pc:sldMk cId="0" sldId="261"/>
            <ac:picMk id="5" creationId="{00000000-0000-0000-0000-000000000000}"/>
          </ac:picMkLst>
        </pc:picChg>
        <pc:picChg chg="mod">
          <ac:chgData name="Kreger, Christine" userId="07b08700-4580-4b2b-8f3c-b5ccee8dc705" providerId="ADAL" clId="{9F4A7690-8DE5-411C-9032-515401B70629}" dt="2025-05-27T20:31:39.214" v="10" actId="962"/>
          <ac:picMkLst>
            <pc:docMk/>
            <pc:sldMk cId="0" sldId="261"/>
            <ac:picMk id="6" creationId="{00000000-0000-0000-0000-000000000000}"/>
          </ac:picMkLst>
        </pc:picChg>
      </pc:sldChg>
      <pc:sldChg chg="modSp mod">
        <pc:chgData name="Kreger, Christine" userId="07b08700-4580-4b2b-8f3c-b5ccee8dc705" providerId="ADAL" clId="{9F4A7690-8DE5-411C-9032-515401B70629}" dt="2025-05-27T20:31:41.851" v="12" actId="962"/>
        <pc:sldMkLst>
          <pc:docMk/>
          <pc:sldMk cId="0" sldId="262"/>
        </pc:sldMkLst>
        <pc:picChg chg="mod">
          <ac:chgData name="Kreger, Christine" userId="07b08700-4580-4b2b-8f3c-b5ccee8dc705" providerId="ADAL" clId="{9F4A7690-8DE5-411C-9032-515401B70629}" dt="2025-05-27T20:31:40.937" v="11" actId="962"/>
          <ac:picMkLst>
            <pc:docMk/>
            <pc:sldMk cId="0" sldId="262"/>
            <ac:picMk id="3" creationId="{00000000-0000-0000-0000-000000000000}"/>
          </ac:picMkLst>
        </pc:picChg>
        <pc:picChg chg="mod">
          <ac:chgData name="Kreger, Christine" userId="07b08700-4580-4b2b-8f3c-b5ccee8dc705" providerId="ADAL" clId="{9F4A7690-8DE5-411C-9032-515401B70629}" dt="2025-05-27T20:31:41.851" v="12" actId="962"/>
          <ac:picMkLst>
            <pc:docMk/>
            <pc:sldMk cId="0" sldId="262"/>
            <ac:picMk id="4" creationId="{00000000-0000-0000-0000-000000000000}"/>
          </ac:picMkLst>
        </pc:picChg>
      </pc:sldChg>
      <pc:sldChg chg="modSp mod">
        <pc:chgData name="Kreger, Christine" userId="07b08700-4580-4b2b-8f3c-b5ccee8dc705" providerId="ADAL" clId="{9F4A7690-8DE5-411C-9032-515401B70629}" dt="2025-05-27T20:31:46.143" v="14" actId="962"/>
        <pc:sldMkLst>
          <pc:docMk/>
          <pc:sldMk cId="0" sldId="263"/>
        </pc:sldMkLst>
        <pc:picChg chg="mod">
          <ac:chgData name="Kreger, Christine" userId="07b08700-4580-4b2b-8f3c-b5ccee8dc705" providerId="ADAL" clId="{9F4A7690-8DE5-411C-9032-515401B70629}" dt="2025-05-27T20:31:45.329" v="13" actId="962"/>
          <ac:picMkLst>
            <pc:docMk/>
            <pc:sldMk cId="0" sldId="263"/>
            <ac:picMk id="4" creationId="{00000000-0000-0000-0000-000000000000}"/>
          </ac:picMkLst>
        </pc:picChg>
        <pc:picChg chg="mod">
          <ac:chgData name="Kreger, Christine" userId="07b08700-4580-4b2b-8f3c-b5ccee8dc705" providerId="ADAL" clId="{9F4A7690-8DE5-411C-9032-515401B70629}" dt="2025-05-27T20:31:46.143" v="14" actId="962"/>
          <ac:picMkLst>
            <pc:docMk/>
            <pc:sldMk cId="0" sldId="263"/>
            <ac:picMk id="5" creationId="{00000000-0000-0000-0000-000000000000}"/>
          </ac:picMkLst>
        </pc:picChg>
      </pc:sldChg>
      <pc:sldChg chg="modSp mod">
        <pc:chgData name="Kreger, Christine" userId="07b08700-4580-4b2b-8f3c-b5ccee8dc705" providerId="ADAL" clId="{9F4A7690-8DE5-411C-9032-515401B70629}" dt="2025-05-27T20:31:49.732" v="16" actId="962"/>
        <pc:sldMkLst>
          <pc:docMk/>
          <pc:sldMk cId="0" sldId="264"/>
        </pc:sldMkLst>
        <pc:picChg chg="mod">
          <ac:chgData name="Kreger, Christine" userId="07b08700-4580-4b2b-8f3c-b5ccee8dc705" providerId="ADAL" clId="{9F4A7690-8DE5-411C-9032-515401B70629}" dt="2025-05-27T20:31:47.106" v="15" actId="962"/>
          <ac:picMkLst>
            <pc:docMk/>
            <pc:sldMk cId="0" sldId="264"/>
            <ac:picMk id="3" creationId="{00000000-0000-0000-0000-000000000000}"/>
          </ac:picMkLst>
        </pc:picChg>
        <pc:picChg chg="mod">
          <ac:chgData name="Kreger, Christine" userId="07b08700-4580-4b2b-8f3c-b5ccee8dc705" providerId="ADAL" clId="{9F4A7690-8DE5-411C-9032-515401B70629}" dt="2025-05-27T20:31:49.732" v="16" actId="962"/>
          <ac:picMkLst>
            <pc:docMk/>
            <pc:sldMk cId="0" sldId="264"/>
            <ac:picMk id="5" creationId="{00000000-0000-0000-0000-000000000000}"/>
          </ac:picMkLst>
        </pc:picChg>
      </pc:sldChg>
      <pc:sldChg chg="modSp mod">
        <pc:chgData name="Kreger, Christine" userId="07b08700-4580-4b2b-8f3c-b5ccee8dc705" providerId="ADAL" clId="{9F4A7690-8DE5-411C-9032-515401B70629}" dt="2025-05-27T20:31:51.967" v="18" actId="962"/>
        <pc:sldMkLst>
          <pc:docMk/>
          <pc:sldMk cId="0" sldId="265"/>
        </pc:sldMkLst>
        <pc:picChg chg="mod">
          <ac:chgData name="Kreger, Christine" userId="07b08700-4580-4b2b-8f3c-b5ccee8dc705" providerId="ADAL" clId="{9F4A7690-8DE5-411C-9032-515401B70629}" dt="2025-05-27T20:31:51.195" v="17" actId="962"/>
          <ac:picMkLst>
            <pc:docMk/>
            <pc:sldMk cId="0" sldId="265"/>
            <ac:picMk id="4" creationId="{00000000-0000-0000-0000-000000000000}"/>
          </ac:picMkLst>
        </pc:picChg>
        <pc:picChg chg="mod">
          <ac:chgData name="Kreger, Christine" userId="07b08700-4580-4b2b-8f3c-b5ccee8dc705" providerId="ADAL" clId="{9F4A7690-8DE5-411C-9032-515401B70629}" dt="2025-05-27T20:31:51.967" v="18" actId="962"/>
          <ac:picMkLst>
            <pc:docMk/>
            <pc:sldMk cId="0" sldId="265"/>
            <ac:picMk id="5" creationId="{00000000-0000-0000-0000-000000000000}"/>
          </ac:picMkLst>
        </pc:picChg>
      </pc:sldChg>
      <pc:sldChg chg="modSp mod">
        <pc:chgData name="Kreger, Christine" userId="07b08700-4580-4b2b-8f3c-b5ccee8dc705" providerId="ADAL" clId="{9F4A7690-8DE5-411C-9032-515401B70629}" dt="2025-05-27T20:31:52.878" v="19" actId="962"/>
        <pc:sldMkLst>
          <pc:docMk/>
          <pc:sldMk cId="0" sldId="266"/>
        </pc:sldMkLst>
        <pc:picChg chg="mod">
          <ac:chgData name="Kreger, Christine" userId="07b08700-4580-4b2b-8f3c-b5ccee8dc705" providerId="ADAL" clId="{9F4A7690-8DE5-411C-9032-515401B70629}" dt="2025-05-27T20:31:52.878" v="19" actId="962"/>
          <ac:picMkLst>
            <pc:docMk/>
            <pc:sldMk cId="0" sldId="266"/>
            <ac:picMk id="3" creationId="{00000000-0000-0000-0000-000000000000}"/>
          </ac:picMkLst>
        </pc:picChg>
      </pc:sldChg>
      <pc:sldChg chg="modSp mod">
        <pc:chgData name="Kreger, Christine" userId="07b08700-4580-4b2b-8f3c-b5ccee8dc705" providerId="ADAL" clId="{9F4A7690-8DE5-411C-9032-515401B70629}" dt="2025-05-27T20:32:05.878" v="24" actId="13244"/>
        <pc:sldMkLst>
          <pc:docMk/>
          <pc:sldMk cId="0" sldId="267"/>
        </pc:sldMkLst>
        <pc:spChg chg="mod">
          <ac:chgData name="Kreger, Christine" userId="07b08700-4580-4b2b-8f3c-b5ccee8dc705" providerId="ADAL" clId="{9F4A7690-8DE5-411C-9032-515401B70629}" dt="2025-05-27T20:31:54.929" v="20" actId="962"/>
          <ac:spMkLst>
            <pc:docMk/>
            <pc:sldMk cId="0" sldId="267"/>
            <ac:spMk id="2" creationId="{00000000-0000-0000-0000-000000000000}"/>
          </ac:spMkLst>
        </pc:spChg>
        <pc:spChg chg="ord">
          <ac:chgData name="Kreger, Christine" userId="07b08700-4580-4b2b-8f3c-b5ccee8dc705" providerId="ADAL" clId="{9F4A7690-8DE5-411C-9032-515401B70629}" dt="2025-05-27T20:32:05.878" v="24" actId="13244"/>
          <ac:spMkLst>
            <pc:docMk/>
            <pc:sldMk cId="0" sldId="267"/>
            <ac:spMk id="12" creationId="{00000000-0000-0000-0000-000000000000}"/>
          </ac:spMkLst>
        </pc:spChg>
        <pc:grpChg chg="mod">
          <ac:chgData name="Kreger, Christine" userId="07b08700-4580-4b2b-8f3c-b5ccee8dc705" providerId="ADAL" clId="{9F4A7690-8DE5-411C-9032-515401B70629}" dt="2025-05-27T20:31:55.853" v="21" actId="962"/>
          <ac:grpSpMkLst>
            <pc:docMk/>
            <pc:sldMk cId="0" sldId="267"/>
            <ac:grpSpMk id="3" creationId="{00000000-0000-0000-0000-000000000000}"/>
          </ac:grpSpMkLst>
        </pc:grpChg>
        <pc:grpChg chg="mod">
          <ac:chgData name="Kreger, Christine" userId="07b08700-4580-4b2b-8f3c-b5ccee8dc705" providerId="ADAL" clId="{9F4A7690-8DE5-411C-9032-515401B70629}" dt="2025-05-27T20:31:56.876" v="22" actId="962"/>
          <ac:grpSpMkLst>
            <pc:docMk/>
            <pc:sldMk cId="0" sldId="267"/>
            <ac:grpSpMk id="6" creationId="{00000000-0000-0000-0000-000000000000}"/>
          </ac:grpSpMkLst>
        </pc:grpChg>
      </pc:sldChg>
      <pc:sldChg chg="modSp mod">
        <pc:chgData name="Kreger, Christine" userId="07b08700-4580-4b2b-8f3c-b5ccee8dc705" providerId="ADAL" clId="{9F4A7690-8DE5-411C-9032-515401B70629}" dt="2025-05-27T20:31:57.859" v="23" actId="962"/>
        <pc:sldMkLst>
          <pc:docMk/>
          <pc:sldMk cId="0" sldId="268"/>
        </pc:sldMkLst>
        <pc:grpChg chg="mod">
          <ac:chgData name="Kreger, Christine" userId="07b08700-4580-4b2b-8f3c-b5ccee8dc705" providerId="ADAL" clId="{9F4A7690-8DE5-411C-9032-515401B70629}" dt="2025-05-27T20:31:57.859" v="23" actId="962"/>
          <ac:grpSpMkLst>
            <pc:docMk/>
            <pc:sldMk cId="0" sldId="268"/>
            <ac:grpSpMk id="2" creationId="{00000000-0000-0000-0000-000000000000}"/>
          </ac:grpSpMkLst>
        </pc:grpChg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685800" y="2125980"/>
            <a:ext cx="7772400" cy="14401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0" i="0">
                <a:solidFill>
                  <a:schemeClr val="bg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371600" y="3840480"/>
            <a:ext cx="6400800" cy="17145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chemeClr val="bg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 sz="2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812" y="6603"/>
            <a:ext cx="3024096" cy="20447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chemeClr val="bg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45720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4709160" y="1577340"/>
            <a:ext cx="3977640" cy="45262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bg object 16"/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7860"/>
          </a:xfrm>
          <a:prstGeom prst="rect">
            <a:avLst/>
          </a:prstGeom>
        </p:spPr>
      </p:pic>
      <p:pic>
        <p:nvPicPr>
          <p:cNvPr id="17" name="bg object 17"/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3491484" cy="6858000"/>
          </a:xfrm>
          <a:prstGeom prst="rect">
            <a:avLst/>
          </a:prstGeom>
        </p:spPr>
      </p:pic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4500" b="0" i="0">
                <a:solidFill>
                  <a:schemeClr val="bg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561338" y="115118"/>
            <a:ext cx="8021322" cy="11913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4500" b="0" i="0">
                <a:solidFill>
                  <a:schemeClr val="bg1"/>
                </a:solidFill>
                <a:latin typeface="Calibri Light"/>
                <a:cs typeface="Calibri Light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253939" y="1129051"/>
            <a:ext cx="7496809" cy="444246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000" b="1" i="0">
                <a:solidFill>
                  <a:schemeClr val="tx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3108960" y="6377940"/>
            <a:ext cx="292608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45720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5/27/2025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6583680" y="6377940"/>
            <a:ext cx="2103120" cy="34290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6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7.jp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cvalencia@highplains.us" TargetMode="External"/><Relationship Id="rId2" Type="http://schemas.openxmlformats.org/officeDocument/2006/relationships/image" Target="../media/image19.jpg"/><Relationship Id="rId1" Type="http://schemas.openxmlformats.org/officeDocument/2006/relationships/slideLayout" Target="../slideLayouts/slideLayout2.xml"/><Relationship Id="rId5" Type="http://schemas.openxmlformats.org/officeDocument/2006/relationships/hyperlink" Target="mailto:rgranado@highplains.us" TargetMode="External"/><Relationship Id="rId4" Type="http://schemas.openxmlformats.org/officeDocument/2006/relationships/hyperlink" Target="mailto:erosenfeld@highplains.us" TargetMode="Externa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png"/><Relationship Id="rId2" Type="http://schemas.openxmlformats.org/officeDocument/2006/relationships/image" Target="../media/image20.jp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g"/><Relationship Id="rId2" Type="http://schemas.openxmlformats.org/officeDocument/2006/relationships/image" Target="../media/image7.jp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15.jp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4000" cy="6858000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0" y="2208276"/>
              <a:ext cx="9144000" cy="3160776"/>
            </a:xfrm>
            <a:prstGeom prst="rect">
              <a:avLst/>
            </a:prstGeom>
          </p:spPr>
        </p:pic>
        <p:pic>
          <p:nvPicPr>
            <p:cNvPr id="5" name="object 5"/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1447800" y="1278636"/>
              <a:ext cx="6347459" cy="1306067"/>
            </a:xfrm>
            <a:prstGeom prst="rect">
              <a:avLst/>
            </a:prstGeom>
          </p:spPr>
        </p:pic>
      </p:grpSp>
      <p:sp>
        <p:nvSpPr>
          <p:cNvPr id="6" name="object 6"/>
          <p:cNvSpPr txBox="1">
            <a:spLocks noGrp="1"/>
          </p:cNvSpPr>
          <p:nvPr>
            <p:ph type="title"/>
          </p:nvPr>
        </p:nvSpPr>
        <p:spPr>
          <a:xfrm>
            <a:off x="1804574" y="1426805"/>
            <a:ext cx="5583555" cy="71120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45" dirty="0"/>
              <a:t>Community</a:t>
            </a:r>
            <a:r>
              <a:rPr spc="-175" dirty="0"/>
              <a:t> </a:t>
            </a:r>
            <a:r>
              <a:rPr spc="-35" dirty="0"/>
              <a:t>Partnerships</a:t>
            </a:r>
          </a:p>
        </p:txBody>
      </p:sp>
      <p:sp>
        <p:nvSpPr>
          <p:cNvPr id="7" name="object 7"/>
          <p:cNvSpPr txBox="1"/>
          <p:nvPr/>
        </p:nvSpPr>
        <p:spPr>
          <a:xfrm>
            <a:off x="1409848" y="3540960"/>
            <a:ext cx="7518400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Carolyn</a:t>
            </a:r>
            <a:r>
              <a:rPr sz="1800" spc="-8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Valencia,</a:t>
            </a:r>
            <a:r>
              <a:rPr sz="18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Outreach</a:t>
            </a:r>
            <a:r>
              <a:rPr sz="1800" spc="-7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Librarian,</a:t>
            </a:r>
            <a:r>
              <a:rPr sz="18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She/Her/Hers</a:t>
            </a:r>
            <a:endParaRPr sz="1800">
              <a:latin typeface="Calibri"/>
              <a:cs typeface="Calibri"/>
            </a:endParaRPr>
          </a:p>
          <a:p>
            <a:pPr marL="12700" marR="5080">
              <a:lnSpc>
                <a:spcPct val="100000"/>
              </a:lnSpc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Elena</a:t>
            </a:r>
            <a:r>
              <a:rPr sz="1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Rosenfeld,</a:t>
            </a:r>
            <a:r>
              <a:rPr sz="1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Community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Engagement</a:t>
            </a:r>
            <a:r>
              <a:rPr sz="18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Strategies</a:t>
            </a:r>
            <a:r>
              <a:rPr sz="1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25" dirty="0">
                <a:solidFill>
                  <a:srgbClr val="FFFFFF"/>
                </a:solidFill>
                <a:latin typeface="Calibri"/>
                <a:cs typeface="Calibri"/>
              </a:rPr>
              <a:t>Manager,</a:t>
            </a:r>
            <a:r>
              <a:rPr sz="18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She/Her/Hers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Rosa</a:t>
            </a:r>
            <a:r>
              <a:rPr sz="1800" spc="-7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Granado,</a:t>
            </a:r>
            <a:r>
              <a:rPr sz="18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Associate</a:t>
            </a:r>
            <a:r>
              <a:rPr sz="18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Direct</a:t>
            </a:r>
            <a:r>
              <a:rPr sz="18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8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Public</a:t>
            </a:r>
            <a:r>
              <a:rPr sz="18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Services/MOVE,</a:t>
            </a:r>
            <a:r>
              <a:rPr sz="1800" spc="-5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She/Her/Hers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609823"/>
            <a:ext cx="4481830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solidFill>
                  <a:srgbClr val="000000"/>
                </a:solidFill>
              </a:rPr>
              <a:t>Ending</a:t>
            </a:r>
            <a:r>
              <a:rPr sz="4400" spc="-15" dirty="0">
                <a:solidFill>
                  <a:srgbClr val="000000"/>
                </a:solidFill>
              </a:rPr>
              <a:t> </a:t>
            </a:r>
            <a:r>
              <a:rPr sz="4400" spc="-10" dirty="0">
                <a:solidFill>
                  <a:srgbClr val="000000"/>
                </a:solidFill>
              </a:rPr>
              <a:t>Partnerships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346176" y="1925068"/>
            <a:ext cx="2762250" cy="339153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299085" algn="l"/>
              </a:tabLst>
            </a:pPr>
            <a:r>
              <a:rPr sz="2000" spc="-10" dirty="0">
                <a:latin typeface="Calibri"/>
                <a:cs typeface="Calibri"/>
              </a:rPr>
              <a:t>Assess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745"/>
              </a:spcBef>
              <a:buFont typeface="Arial"/>
              <a:buChar char="•"/>
            </a:pPr>
            <a:endParaRPr sz="2000">
              <a:latin typeface="Calibri"/>
              <a:cs typeface="Calibri"/>
            </a:endParaRPr>
          </a:p>
          <a:p>
            <a:pPr marL="299085" marR="720090" indent="-287020">
              <a:lnSpc>
                <a:spcPts val="2160"/>
              </a:lnSpc>
              <a:buFont typeface="Arial"/>
              <a:buChar char="•"/>
              <a:tabLst>
                <a:tab pos="299085" algn="l"/>
              </a:tabLst>
            </a:pPr>
            <a:r>
              <a:rPr sz="2000" dirty="0">
                <a:latin typeface="Calibri"/>
                <a:cs typeface="Calibri"/>
              </a:rPr>
              <a:t>We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care,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how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do </a:t>
            </a:r>
            <a:r>
              <a:rPr sz="2000" dirty="0">
                <a:latin typeface="Calibri"/>
                <a:cs typeface="Calibri"/>
              </a:rPr>
              <a:t>we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balance</a:t>
            </a:r>
            <a:r>
              <a:rPr sz="2000" spc="-3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our</a:t>
            </a:r>
            <a:endParaRPr sz="2000">
              <a:latin typeface="Calibri"/>
              <a:cs typeface="Calibri"/>
            </a:endParaRPr>
          </a:p>
          <a:p>
            <a:pPr marL="299085" marR="5080">
              <a:lnSpc>
                <a:spcPts val="2160"/>
              </a:lnSpc>
            </a:pPr>
            <a:r>
              <a:rPr sz="2000" dirty="0">
                <a:latin typeface="Calibri"/>
                <a:cs typeface="Calibri"/>
              </a:rPr>
              <a:t>personal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emotional </a:t>
            </a:r>
            <a:r>
              <a:rPr sz="2000" dirty="0">
                <a:latin typeface="Calibri"/>
                <a:cs typeface="Calibri"/>
              </a:rPr>
              <a:t>with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profession</a:t>
            </a:r>
            <a:r>
              <a:rPr sz="2000" spc="-2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–</a:t>
            </a:r>
            <a:r>
              <a:rPr sz="2000" spc="-25" dirty="0">
                <a:latin typeface="Calibri"/>
                <a:cs typeface="Calibri"/>
              </a:rPr>
              <a:t> use </a:t>
            </a:r>
            <a:r>
              <a:rPr sz="2000" dirty="0">
                <a:latin typeface="Calibri"/>
                <a:cs typeface="Calibri"/>
              </a:rPr>
              <a:t>the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tools.</a:t>
            </a:r>
            <a:r>
              <a:rPr sz="2000" spc="38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They</a:t>
            </a:r>
            <a:endParaRPr sz="2000">
              <a:latin typeface="Calibri"/>
              <a:cs typeface="Calibri"/>
            </a:endParaRPr>
          </a:p>
          <a:p>
            <a:pPr marL="299085">
              <a:lnSpc>
                <a:spcPts val="2130"/>
              </a:lnSpc>
            </a:pPr>
            <a:r>
              <a:rPr sz="2000" dirty="0">
                <a:latin typeface="Calibri"/>
                <a:cs typeface="Calibri"/>
              </a:rPr>
              <a:t>are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objective.</a:t>
            </a:r>
            <a:endParaRPr sz="20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484"/>
              </a:spcBef>
            </a:pPr>
            <a:endParaRPr sz="20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Font typeface="Arial"/>
              <a:buChar char="•"/>
              <a:tabLst>
                <a:tab pos="299085" algn="l"/>
              </a:tabLst>
            </a:pPr>
            <a:r>
              <a:rPr sz="2000" dirty="0">
                <a:latin typeface="Calibri"/>
                <a:cs typeface="Calibri"/>
              </a:rPr>
              <a:t>Honest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communication</a:t>
            </a:r>
            <a:endParaRPr sz="20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250"/>
              </a:spcBef>
              <a:buFont typeface="Arial"/>
              <a:buChar char="•"/>
              <a:tabLst>
                <a:tab pos="299085" algn="l"/>
              </a:tabLst>
            </a:pPr>
            <a:r>
              <a:rPr sz="2000" dirty="0">
                <a:latin typeface="Calibri"/>
                <a:cs typeface="Calibri"/>
              </a:rPr>
              <a:t>Open</a:t>
            </a:r>
            <a:r>
              <a:rPr sz="2000" spc="-3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door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227832" y="2165604"/>
            <a:ext cx="5780531" cy="3279647"/>
          </a:xfrm>
          <a:prstGeom prst="rect">
            <a:avLst/>
          </a:prstGeom>
        </p:spPr>
      </p:pic>
      <p:pic>
        <p:nvPicPr>
          <p:cNvPr id="5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19812" y="6603"/>
            <a:ext cx="3024096" cy="2044700"/>
          </a:xfrm>
          <a:prstGeom prst="rect">
            <a:avLst/>
          </a:prstGeom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468912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pc="-10" dirty="0"/>
              <a:t>Questions?</a:t>
            </a:r>
          </a:p>
        </p:txBody>
      </p:sp>
      <p:pic>
        <p:nvPic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7309104" y="0"/>
            <a:ext cx="1834896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SpPr/>
          <p:nvPr/>
        </p:nvSpPr>
        <p:spPr>
          <a:xfrm>
            <a:off x="0" y="0"/>
            <a:ext cx="9144000" cy="6334125"/>
          </a:xfrm>
          <a:custGeom>
            <a:avLst/>
            <a:gdLst/>
            <a:ahLst/>
            <a:cxnLst/>
            <a:rect l="l" t="t" r="r" b="b"/>
            <a:pathLst>
              <a:path w="9144000" h="6334125">
                <a:moveTo>
                  <a:pt x="0" y="6333744"/>
                </a:moveTo>
                <a:lnTo>
                  <a:pt x="9144000" y="6333744"/>
                </a:lnTo>
                <a:lnTo>
                  <a:pt x="9144000" y="0"/>
                </a:lnTo>
                <a:lnTo>
                  <a:pt x="0" y="0"/>
                </a:lnTo>
                <a:lnTo>
                  <a:pt x="0" y="6333744"/>
                </a:lnTo>
                <a:close/>
              </a:path>
            </a:pathLst>
          </a:custGeom>
          <a:solidFill>
            <a:srgbClr val="000000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6333744"/>
            <a:ext cx="9144000" cy="524510"/>
            <a:chOff x="0" y="6333744"/>
            <a:chExt cx="9144000" cy="524510"/>
          </a:xfrm>
        </p:grpSpPr>
        <p:sp>
          <p:nvSpPr>
            <p:cNvPr id="4" name="object 4"/>
            <p:cNvSpPr/>
            <p:nvPr/>
          </p:nvSpPr>
          <p:spPr>
            <a:xfrm>
              <a:off x="0" y="6400800"/>
              <a:ext cx="9144000" cy="457200"/>
            </a:xfrm>
            <a:custGeom>
              <a:avLst/>
              <a:gdLst/>
              <a:ahLst/>
              <a:cxnLst/>
              <a:rect l="l" t="t" r="r" b="b"/>
              <a:pathLst>
                <a:path w="9144000" h="457200">
                  <a:moveTo>
                    <a:pt x="9144000" y="0"/>
                  </a:moveTo>
                  <a:lnTo>
                    <a:pt x="0" y="0"/>
                  </a:lnTo>
                  <a:lnTo>
                    <a:pt x="0" y="457200"/>
                  </a:lnTo>
                  <a:lnTo>
                    <a:pt x="9144000" y="457200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874EA9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sp>
          <p:nvSpPr>
            <p:cNvPr id="5" name="object 5"/>
            <p:cNvSpPr/>
            <p:nvPr/>
          </p:nvSpPr>
          <p:spPr>
            <a:xfrm>
              <a:off x="0" y="6333744"/>
              <a:ext cx="9144000" cy="67310"/>
            </a:xfrm>
            <a:custGeom>
              <a:avLst/>
              <a:gdLst/>
              <a:ahLst/>
              <a:cxnLst/>
              <a:rect l="l" t="t" r="r" b="b"/>
              <a:pathLst>
                <a:path w="9144000" h="67310">
                  <a:moveTo>
                    <a:pt x="9144000" y="0"/>
                  </a:moveTo>
                  <a:lnTo>
                    <a:pt x="0" y="0"/>
                  </a:lnTo>
                  <a:lnTo>
                    <a:pt x="0" y="67055"/>
                  </a:lnTo>
                  <a:lnTo>
                    <a:pt x="9144000" y="67055"/>
                  </a:lnTo>
                  <a:lnTo>
                    <a:pt x="9144000" y="0"/>
                  </a:lnTo>
                  <a:close/>
                </a:path>
              </a:pathLst>
            </a:custGeom>
            <a:solidFill>
              <a:srgbClr val="AD84C6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</p:grpSp>
      <p:grpSp>
        <p:nvGrpSp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5459"/>
            <a:chOff x="0" y="0"/>
            <a:chExt cx="9144000" cy="6855459"/>
          </a:xfrm>
        </p:grpSpPr>
        <p:sp>
          <p:nvSpPr>
            <p:cNvPr id="7" name="object 7"/>
            <p:cNvSpPr/>
            <p:nvPr/>
          </p:nvSpPr>
          <p:spPr>
            <a:xfrm>
              <a:off x="894588" y="1737360"/>
              <a:ext cx="7475220" cy="0"/>
            </a:xfrm>
            <a:custGeom>
              <a:avLst/>
              <a:gdLst/>
              <a:ahLst/>
              <a:cxnLst/>
              <a:rect l="l" t="t" r="r" b="b"/>
              <a:pathLst>
                <a:path w="7475220">
                  <a:moveTo>
                    <a:pt x="0" y="0"/>
                  </a:moveTo>
                  <a:lnTo>
                    <a:pt x="7475220" y="0"/>
                  </a:lnTo>
                </a:path>
              </a:pathLst>
            </a:custGeom>
            <a:ln w="6350">
              <a:solidFill>
                <a:srgbClr val="FFFFFF"/>
              </a:solidFill>
            </a:ln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8" name="object 8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9143999" cy="6854951"/>
            </a:xfrm>
            <a:prstGeom prst="rect">
              <a:avLst/>
            </a:prstGeom>
          </p:spPr>
        </p:pic>
      </p:grpSp>
      <p:sp>
        <p:nvSpPr>
          <p:cNvPr id="9" name="object 9"/>
          <p:cNvSpPr txBox="1">
            <a:spLocks noGrp="1"/>
          </p:cNvSpPr>
          <p:nvPr>
            <p:ph type="title"/>
          </p:nvPr>
        </p:nvSpPr>
        <p:spPr>
          <a:xfrm>
            <a:off x="2858185" y="1690742"/>
            <a:ext cx="3883025" cy="103124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6600" spc="-55" dirty="0"/>
              <a:t>Contact</a:t>
            </a:r>
            <a:r>
              <a:rPr sz="6600" spc="-310" dirty="0"/>
              <a:t> </a:t>
            </a:r>
            <a:r>
              <a:rPr sz="6600" spc="-25" dirty="0"/>
              <a:t>Us!</a:t>
            </a:r>
            <a:endParaRPr sz="6600"/>
          </a:p>
        </p:txBody>
      </p:sp>
      <p:sp>
        <p:nvSpPr>
          <p:cNvPr id="12" name="object 12"/>
          <p:cNvSpPr txBox="1"/>
          <p:nvPr/>
        </p:nvSpPr>
        <p:spPr>
          <a:xfrm>
            <a:off x="644028" y="3645530"/>
            <a:ext cx="2292985" cy="84836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1270" algn="ctr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Carolyn</a:t>
            </a:r>
            <a:r>
              <a:rPr sz="1800" spc="-6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Valencia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Outreach</a:t>
            </a:r>
            <a:r>
              <a:rPr sz="1800" spc="-8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Librarian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  <a:hlinkClick r:id="rId3"/>
              </a:rPr>
              <a:t>cvalencia@highplains.us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3200462" y="3519571"/>
            <a:ext cx="242633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065" marR="5080" indent="-50165" algn="ctr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Elena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Rosenfeld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Commnity</a:t>
            </a:r>
            <a:r>
              <a:rPr sz="1800" spc="-6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Engagement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and</a:t>
            </a:r>
            <a:r>
              <a:rPr sz="1800" spc="-2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Strategies</a:t>
            </a:r>
            <a:r>
              <a:rPr sz="1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Manager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  <a:hlinkClick r:id="rId4"/>
              </a:rPr>
              <a:t>erosenfeld@highplains.us</a:t>
            </a:r>
            <a:endParaRPr sz="1800">
              <a:latin typeface="Calibri"/>
              <a:cs typeface="Calibri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156260" y="3525286"/>
            <a:ext cx="2562225" cy="112268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470534">
              <a:lnSpc>
                <a:spcPct val="100000"/>
              </a:lnSpc>
              <a:spcBef>
                <a:spcPts val="100"/>
              </a:spcBef>
            </a:pP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Rosa</a:t>
            </a:r>
            <a:r>
              <a:rPr sz="1800" spc="-4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M.</a:t>
            </a:r>
            <a:r>
              <a:rPr sz="18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Granado Associate</a:t>
            </a:r>
            <a:r>
              <a:rPr sz="1800" spc="-5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Director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dirty="0">
                <a:solidFill>
                  <a:srgbClr val="FFFFFF"/>
                </a:solidFill>
                <a:latin typeface="Calibri"/>
                <a:cs typeface="Calibri"/>
              </a:rPr>
              <a:t>of</a:t>
            </a:r>
            <a:r>
              <a:rPr sz="1800" spc="-3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Public</a:t>
            </a:r>
            <a:endParaRPr sz="1800">
              <a:latin typeface="Calibri"/>
              <a:cs typeface="Calibri"/>
            </a:endParaRPr>
          </a:p>
          <a:p>
            <a:pPr marL="153035" marR="144780" indent="414020">
              <a:lnSpc>
                <a:spcPct val="100000"/>
              </a:lnSpc>
            </a:pP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</a:rPr>
              <a:t>Services/MOVE </a:t>
            </a:r>
            <a:r>
              <a:rPr sz="1800" spc="-10" dirty="0">
                <a:solidFill>
                  <a:srgbClr val="FFFFFF"/>
                </a:solidFill>
                <a:latin typeface="Calibri"/>
                <a:cs typeface="Calibri"/>
                <a:hlinkClick r:id="rId5"/>
              </a:rPr>
              <a:t>rgranado@highplains.us</a:t>
            </a:r>
            <a:endParaRPr sz="18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GrpSpPr/>
          <p:nvPr/>
        </p:nvGrpSpPr>
        <p:grpSpPr>
          <a:xfrm>
            <a:off x="0" y="0"/>
            <a:ext cx="9144000" cy="6858000"/>
            <a:chOff x="0" y="0"/>
            <a:chExt cx="9144000" cy="6858000"/>
          </a:xfrm>
        </p:grpSpPr>
        <p:pic>
          <p:nvPicPr>
            <p:cNvPr id="3" name="object 3"/>
            <p:cNvPicPr/>
            <p:nvPr/>
          </p:nvPicPr>
          <p:blipFill>
            <a:blip r:embed="rId2" cstate="print"/>
            <a:stretch>
              <a:fillRect/>
            </a:stretch>
          </p:blipFill>
          <p:spPr>
            <a:xfrm>
              <a:off x="0" y="0"/>
              <a:ext cx="7252716" cy="6857999"/>
            </a:xfrm>
            <a:prstGeom prst="rect">
              <a:avLst/>
            </a:prstGeom>
          </p:spPr>
        </p:pic>
        <p:pic>
          <p:nvPicPr>
            <p:cNvPr id="4" name="object 4"/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3843528" y="0"/>
              <a:ext cx="5300472" cy="6858000"/>
            </a:xfrm>
            <a:prstGeom prst="rect">
              <a:avLst/>
            </a:prstGeom>
          </p:spPr>
        </p:pic>
      </p:grpSp>
      <p:sp>
        <p:nvSpPr>
          <p:cNvPr id="5" name="object 5"/>
          <p:cNvSpPr txBox="1">
            <a:spLocks noGrp="1"/>
          </p:cNvSpPr>
          <p:nvPr>
            <p:ph type="title"/>
          </p:nvPr>
        </p:nvSpPr>
        <p:spPr>
          <a:xfrm>
            <a:off x="1577230" y="115118"/>
            <a:ext cx="3990975" cy="635000"/>
          </a:xfrm>
          <a:prstGeom prst="rect">
            <a:avLst/>
          </a:prstGeom>
        </p:spPr>
        <p:txBody>
          <a:bodyPr vert="horz" wrap="square" lIns="0" tIns="1206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</a:pPr>
            <a:r>
              <a:rPr sz="4000" b="0" dirty="0">
                <a:solidFill>
                  <a:srgbClr val="000000"/>
                </a:solidFill>
                <a:latin typeface="Calibri"/>
                <a:cs typeface="Calibri"/>
              </a:rPr>
              <a:t>What’s</a:t>
            </a:r>
            <a:r>
              <a:rPr sz="4000" b="0" spc="-175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4000" b="0" dirty="0">
                <a:solidFill>
                  <a:srgbClr val="000000"/>
                </a:solidFill>
                <a:latin typeface="Calibri"/>
                <a:cs typeface="Calibri"/>
              </a:rPr>
              <a:t>Coming</a:t>
            </a:r>
            <a:r>
              <a:rPr sz="4000" b="0" spc="-14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4000" b="0" spc="-25" dirty="0">
                <a:solidFill>
                  <a:srgbClr val="000000"/>
                </a:solidFill>
                <a:latin typeface="Calibri"/>
                <a:cs typeface="Calibri"/>
              </a:rPr>
              <a:t>Up:</a:t>
            </a:r>
            <a:endParaRPr sz="4000">
              <a:latin typeface="Calibri"/>
              <a:cs typeface="Calibri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394630" y="800511"/>
            <a:ext cx="7014209" cy="5677535"/>
          </a:xfrm>
          <a:prstGeom prst="rect">
            <a:avLst/>
          </a:prstGeom>
        </p:spPr>
        <p:txBody>
          <a:bodyPr vert="horz" wrap="square" lIns="0" tIns="47625" rIns="0" bIns="0" rtlCol="0">
            <a:spAutoFit/>
          </a:bodyPr>
          <a:lstStyle/>
          <a:p>
            <a:pPr marL="455930" marR="683260">
              <a:lnSpc>
                <a:spcPts val="2160"/>
              </a:lnSpc>
              <a:spcBef>
                <a:spcPts val="375"/>
              </a:spcBef>
            </a:pPr>
            <a:r>
              <a:rPr sz="2000" dirty="0">
                <a:latin typeface="Calibri"/>
                <a:cs typeface="Calibri"/>
              </a:rPr>
              <a:t>Collecting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Data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in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Outreach</a:t>
            </a:r>
            <a:r>
              <a:rPr sz="2000" spc="-4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Community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Assessment, </a:t>
            </a:r>
            <a:r>
              <a:rPr sz="2000" dirty="0">
                <a:latin typeface="Calibri"/>
                <a:cs typeface="Calibri"/>
              </a:rPr>
              <a:t>October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19</a:t>
            </a:r>
            <a:r>
              <a:rPr sz="1950" spc="-30" baseline="25641" dirty="0">
                <a:latin typeface="Calibri"/>
                <a:cs typeface="Calibri"/>
              </a:rPr>
              <a:t>th</a:t>
            </a:r>
            <a:endParaRPr sz="1950" baseline="25641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645"/>
              </a:spcBef>
            </a:pPr>
            <a:endParaRPr sz="2000">
              <a:latin typeface="Calibri"/>
              <a:cs typeface="Calibri"/>
            </a:endParaRPr>
          </a:p>
          <a:p>
            <a:pPr marL="455930">
              <a:lnSpc>
                <a:spcPct val="100000"/>
              </a:lnSpc>
            </a:pPr>
            <a:r>
              <a:rPr sz="2000" dirty="0">
                <a:latin typeface="Calibri"/>
                <a:cs typeface="Calibri"/>
              </a:rPr>
              <a:t>Outreach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Advocacy,</a:t>
            </a:r>
            <a:r>
              <a:rPr sz="2000" spc="-8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October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26</a:t>
            </a:r>
            <a:r>
              <a:rPr sz="1950" spc="-30" baseline="25641" dirty="0">
                <a:latin typeface="Calibri"/>
                <a:cs typeface="Calibri"/>
              </a:rPr>
              <a:t>th</a:t>
            </a:r>
            <a:endParaRPr sz="1950" baseline="25641">
              <a:latin typeface="Calibri"/>
              <a:cs typeface="Calibri"/>
            </a:endParaRPr>
          </a:p>
          <a:p>
            <a:pPr marL="114300">
              <a:lnSpc>
                <a:spcPct val="100000"/>
              </a:lnSpc>
              <a:spcBef>
                <a:spcPts val="1525"/>
              </a:spcBef>
            </a:pPr>
            <a:r>
              <a:rPr sz="4000" dirty="0">
                <a:latin typeface="Calibri"/>
                <a:cs typeface="Calibri"/>
              </a:rPr>
              <a:t>Previously</a:t>
            </a:r>
            <a:r>
              <a:rPr sz="4000" spc="-185" dirty="0">
                <a:latin typeface="Calibri"/>
                <a:cs typeface="Calibri"/>
              </a:rPr>
              <a:t> </a:t>
            </a:r>
            <a:r>
              <a:rPr sz="4000" spc="-10" dirty="0">
                <a:latin typeface="Calibri"/>
                <a:cs typeface="Calibri"/>
              </a:rPr>
              <a:t>Recorded:</a:t>
            </a:r>
            <a:endParaRPr sz="4000">
              <a:latin typeface="Calibri"/>
              <a:cs typeface="Calibri"/>
            </a:endParaRPr>
          </a:p>
          <a:p>
            <a:pPr marL="455930">
              <a:lnSpc>
                <a:spcPct val="100000"/>
              </a:lnSpc>
              <a:spcBef>
                <a:spcPts val="1455"/>
              </a:spcBef>
            </a:pPr>
            <a:r>
              <a:rPr sz="2000" dirty="0">
                <a:latin typeface="Calibri"/>
                <a:cs typeface="Calibri"/>
              </a:rPr>
              <a:t>Outreach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Foundations,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September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7</a:t>
            </a:r>
            <a:r>
              <a:rPr sz="1950" spc="-37" baseline="25641" dirty="0">
                <a:latin typeface="Calibri"/>
                <a:cs typeface="Calibri"/>
              </a:rPr>
              <a:t>th</a:t>
            </a:r>
            <a:endParaRPr sz="1950" baseline="25641">
              <a:latin typeface="Calibri"/>
              <a:cs typeface="Calibri"/>
            </a:endParaRPr>
          </a:p>
          <a:p>
            <a:pPr marL="455930" marR="2991485">
              <a:lnSpc>
                <a:spcPct val="229999"/>
              </a:lnSpc>
            </a:pPr>
            <a:r>
              <a:rPr sz="2000" dirty="0">
                <a:latin typeface="Calibri"/>
                <a:cs typeface="Calibri"/>
              </a:rPr>
              <a:t>Mobile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Services,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September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14</a:t>
            </a:r>
            <a:r>
              <a:rPr sz="1950" spc="-30" baseline="25641" dirty="0">
                <a:latin typeface="Calibri"/>
                <a:cs typeface="Calibri"/>
              </a:rPr>
              <a:t>th </a:t>
            </a:r>
            <a:r>
              <a:rPr sz="2000" dirty="0">
                <a:latin typeface="Calibri"/>
                <a:cs typeface="Calibri"/>
              </a:rPr>
              <a:t>Outreach</a:t>
            </a:r>
            <a:r>
              <a:rPr sz="2000" spc="-8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Services,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September</a:t>
            </a:r>
            <a:r>
              <a:rPr sz="2000" spc="-7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21</a:t>
            </a:r>
            <a:r>
              <a:rPr sz="1950" spc="-30" baseline="25641" dirty="0">
                <a:latin typeface="Calibri"/>
                <a:cs typeface="Calibri"/>
              </a:rPr>
              <a:t>st </a:t>
            </a:r>
            <a:r>
              <a:rPr sz="2000" dirty="0">
                <a:latin typeface="Calibri"/>
                <a:cs typeface="Calibri"/>
              </a:rPr>
              <a:t>Virtual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Services,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September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spc="-20" dirty="0">
                <a:latin typeface="Calibri"/>
                <a:cs typeface="Calibri"/>
              </a:rPr>
              <a:t>28</a:t>
            </a:r>
            <a:r>
              <a:rPr sz="1950" spc="-30" baseline="25641" dirty="0">
                <a:latin typeface="Calibri"/>
                <a:cs typeface="Calibri"/>
              </a:rPr>
              <a:t>th</a:t>
            </a:r>
            <a:endParaRPr sz="1950" baseline="25641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950"/>
              </a:spcBef>
            </a:pPr>
            <a:endParaRPr sz="2000">
              <a:latin typeface="Calibri"/>
              <a:cs typeface="Calibri"/>
            </a:endParaRPr>
          </a:p>
          <a:p>
            <a:pPr marL="455930" marR="30480">
              <a:lnSpc>
                <a:spcPts val="2160"/>
              </a:lnSpc>
            </a:pPr>
            <a:r>
              <a:rPr sz="2000" spc="-10" dirty="0">
                <a:latin typeface="Calibri"/>
                <a:cs typeface="Calibri"/>
              </a:rPr>
              <a:t>Events</a:t>
            </a:r>
            <a:r>
              <a:rPr sz="2000" spc="-6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Services,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Community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Conversations</a:t>
            </a:r>
            <a:r>
              <a:rPr sz="2000" spc="-50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and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dirty="0">
                <a:latin typeface="Calibri"/>
                <a:cs typeface="Calibri"/>
              </a:rPr>
              <a:t>Feedback</a:t>
            </a:r>
            <a:r>
              <a:rPr sz="2000" spc="-65" dirty="0">
                <a:latin typeface="Calibri"/>
                <a:cs typeface="Calibri"/>
              </a:rPr>
              <a:t> </a:t>
            </a:r>
            <a:r>
              <a:rPr sz="2000" spc="-10" dirty="0">
                <a:latin typeface="Calibri"/>
                <a:cs typeface="Calibri"/>
              </a:rPr>
              <a:t>Loop, </a:t>
            </a:r>
            <a:r>
              <a:rPr sz="2000" dirty="0">
                <a:latin typeface="Calibri"/>
                <a:cs typeface="Calibri"/>
              </a:rPr>
              <a:t>October</a:t>
            </a:r>
            <a:r>
              <a:rPr sz="2000" spc="-75" dirty="0">
                <a:latin typeface="Calibri"/>
                <a:cs typeface="Calibri"/>
              </a:rPr>
              <a:t> </a:t>
            </a:r>
            <a:r>
              <a:rPr sz="2000" spc="-25" dirty="0">
                <a:latin typeface="Calibri"/>
                <a:cs typeface="Calibri"/>
              </a:rPr>
              <a:t>5</a:t>
            </a:r>
            <a:r>
              <a:rPr sz="1950" spc="-37" baseline="25641" dirty="0">
                <a:latin typeface="Calibri"/>
                <a:cs typeface="Calibri"/>
              </a:rPr>
              <a:t>th</a:t>
            </a:r>
            <a:endParaRPr sz="1950" baseline="25641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364438" rIns="0" bIns="0" rtlCol="0">
            <a:spAutoFit/>
          </a:bodyPr>
          <a:lstStyle/>
          <a:p>
            <a:pPr marL="1153160">
              <a:lnSpc>
                <a:spcPct val="100000"/>
              </a:lnSpc>
              <a:spcBef>
                <a:spcPts val="105"/>
              </a:spcBef>
            </a:pPr>
            <a:r>
              <a:rPr sz="4400" spc="-30" dirty="0">
                <a:solidFill>
                  <a:srgbClr val="000000"/>
                </a:solidFill>
              </a:rPr>
              <a:t>Objectives</a:t>
            </a:r>
            <a:r>
              <a:rPr sz="4400" spc="-204" dirty="0">
                <a:solidFill>
                  <a:srgbClr val="000000"/>
                </a:solidFill>
              </a:rPr>
              <a:t> </a:t>
            </a:r>
            <a:r>
              <a:rPr sz="4400" spc="-10" dirty="0">
                <a:solidFill>
                  <a:srgbClr val="000000"/>
                </a:solidFill>
              </a:rPr>
              <a:t>for</a:t>
            </a:r>
            <a:r>
              <a:rPr sz="4400" spc="-210" dirty="0">
                <a:solidFill>
                  <a:srgbClr val="000000"/>
                </a:solidFill>
              </a:rPr>
              <a:t> </a:t>
            </a:r>
            <a:r>
              <a:rPr sz="4400" dirty="0">
                <a:solidFill>
                  <a:srgbClr val="000000"/>
                </a:solidFill>
              </a:rPr>
              <a:t>this</a:t>
            </a:r>
            <a:r>
              <a:rPr sz="4400" spc="-204" dirty="0">
                <a:solidFill>
                  <a:srgbClr val="000000"/>
                </a:solidFill>
              </a:rPr>
              <a:t> </a:t>
            </a:r>
            <a:r>
              <a:rPr sz="4400" spc="-55" dirty="0">
                <a:solidFill>
                  <a:srgbClr val="000000"/>
                </a:solidFill>
              </a:rPr>
              <a:t>Training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333579" y="1817721"/>
            <a:ext cx="3905885" cy="3090545"/>
          </a:xfrm>
          <a:prstGeom prst="rect">
            <a:avLst/>
          </a:prstGeom>
        </p:spPr>
        <p:txBody>
          <a:bodyPr vert="horz" wrap="square" lIns="0" tIns="9652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760"/>
              </a:spcBef>
              <a:buFont typeface="Arial"/>
              <a:buChar char="•"/>
              <a:tabLst>
                <a:tab pos="299085" algn="l"/>
              </a:tabLst>
            </a:pPr>
            <a:r>
              <a:rPr sz="2800" dirty="0">
                <a:latin typeface="Calibri"/>
                <a:cs typeface="Calibri"/>
              </a:rPr>
              <a:t>Why</a:t>
            </a:r>
            <a:r>
              <a:rPr sz="2800" spc="-9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partnerships</a:t>
            </a:r>
            <a:endParaRPr sz="2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99085" algn="l"/>
              </a:tabLst>
            </a:pPr>
            <a:r>
              <a:rPr sz="2800" dirty="0">
                <a:latin typeface="Calibri"/>
                <a:cs typeface="Calibri"/>
              </a:rPr>
              <a:t>Establishing</a:t>
            </a:r>
            <a:r>
              <a:rPr sz="2800" spc="-1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partnerships</a:t>
            </a:r>
            <a:endParaRPr sz="2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99085" algn="l"/>
              </a:tabLst>
            </a:pPr>
            <a:r>
              <a:rPr sz="2800" dirty="0">
                <a:latin typeface="Calibri"/>
                <a:cs typeface="Calibri"/>
              </a:rPr>
              <a:t>Growing</a:t>
            </a:r>
            <a:r>
              <a:rPr sz="2800" spc="-135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partnerships</a:t>
            </a:r>
            <a:endParaRPr sz="2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670"/>
              </a:spcBef>
              <a:buFont typeface="Arial"/>
              <a:buChar char="•"/>
              <a:tabLst>
                <a:tab pos="299085" algn="l"/>
              </a:tabLst>
            </a:pPr>
            <a:r>
              <a:rPr sz="2800" dirty="0">
                <a:latin typeface="Calibri"/>
                <a:cs typeface="Calibri"/>
              </a:rPr>
              <a:t>Prioritizing</a:t>
            </a:r>
            <a:r>
              <a:rPr sz="2800" spc="-10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partnerships</a:t>
            </a:r>
            <a:endParaRPr sz="2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99085" algn="l"/>
              </a:tabLst>
            </a:pPr>
            <a:r>
              <a:rPr sz="2800" spc="-10" dirty="0">
                <a:latin typeface="Calibri"/>
                <a:cs typeface="Calibri"/>
              </a:rPr>
              <a:t>Evaluating</a:t>
            </a:r>
            <a:r>
              <a:rPr sz="2800" spc="-12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partnerships</a:t>
            </a:r>
            <a:endParaRPr sz="2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660"/>
              </a:spcBef>
              <a:buFont typeface="Arial"/>
              <a:buChar char="•"/>
              <a:tabLst>
                <a:tab pos="299085" algn="l"/>
              </a:tabLst>
            </a:pPr>
            <a:r>
              <a:rPr sz="2800" dirty="0">
                <a:latin typeface="Calibri"/>
                <a:cs typeface="Calibri"/>
              </a:rPr>
              <a:t>Ending</a:t>
            </a:r>
            <a:r>
              <a:rPr sz="2800" spc="-50" dirty="0">
                <a:latin typeface="Calibri"/>
                <a:cs typeface="Calibri"/>
              </a:rPr>
              <a:t> </a:t>
            </a:r>
            <a:r>
              <a:rPr sz="2800" spc="-10" dirty="0">
                <a:latin typeface="Calibri"/>
                <a:cs typeface="Calibri"/>
              </a:rPr>
              <a:t>partnerships</a:t>
            </a:r>
            <a:endParaRPr sz="2800">
              <a:latin typeface="Calibri"/>
              <a:cs typeface="Calibri"/>
            </a:endParaRPr>
          </a:p>
        </p:txBody>
      </p:sp>
      <p:pic>
        <p:nvPicPr>
          <p:cNvPr id="5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085844" y="3427476"/>
            <a:ext cx="4933187" cy="3249155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2430176" y="250389"/>
            <a:ext cx="4283710" cy="69659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4400" b="0" dirty="0">
                <a:solidFill>
                  <a:srgbClr val="000000"/>
                </a:solidFill>
                <a:latin typeface="Calibri"/>
                <a:cs typeface="Calibri"/>
              </a:rPr>
              <a:t>Why</a:t>
            </a:r>
            <a:r>
              <a:rPr sz="4400" b="0" spc="-100" dirty="0">
                <a:solidFill>
                  <a:srgbClr val="000000"/>
                </a:solidFill>
                <a:latin typeface="Calibri"/>
                <a:cs typeface="Calibri"/>
              </a:rPr>
              <a:t> </a:t>
            </a:r>
            <a:r>
              <a:rPr sz="4400" b="0" spc="-10" dirty="0">
                <a:solidFill>
                  <a:srgbClr val="000000"/>
                </a:solidFill>
                <a:latin typeface="Calibri"/>
                <a:cs typeface="Calibri"/>
              </a:rPr>
              <a:t>Partnerships?</a:t>
            </a:r>
            <a:endParaRPr sz="4400">
              <a:latin typeface="Calibri"/>
              <a:cs typeface="Calibri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164589" y="1058316"/>
            <a:ext cx="2750185" cy="192595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315"/>
              </a:spcBef>
              <a:buFont typeface="Arial"/>
              <a:buChar char="•"/>
              <a:tabLst>
                <a:tab pos="299085" algn="l"/>
              </a:tabLst>
            </a:pPr>
            <a:r>
              <a:rPr sz="2400" spc="-10" dirty="0">
                <a:latin typeface="Calibri"/>
                <a:cs typeface="Calibri"/>
              </a:rPr>
              <a:t>Access</a:t>
            </a:r>
            <a:endParaRPr sz="24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215"/>
              </a:spcBef>
              <a:buFont typeface="Arial"/>
              <a:buChar char="•"/>
              <a:tabLst>
                <a:tab pos="299085" algn="l"/>
              </a:tabLst>
            </a:pPr>
            <a:r>
              <a:rPr sz="2400" dirty="0">
                <a:latin typeface="Calibri"/>
                <a:cs typeface="Calibri"/>
              </a:rPr>
              <a:t>More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resources</a:t>
            </a:r>
            <a:endParaRPr sz="2400">
              <a:latin typeface="Calibri"/>
              <a:cs typeface="Calibri"/>
            </a:endParaRPr>
          </a:p>
          <a:p>
            <a:pPr marL="299085" marR="834390" indent="-287020">
              <a:lnSpc>
                <a:spcPts val="2590"/>
              </a:lnSpc>
              <a:spcBef>
                <a:spcPts val="530"/>
              </a:spcBef>
              <a:buFont typeface="Arial"/>
              <a:buChar char="•"/>
              <a:tabLst>
                <a:tab pos="299085" algn="l"/>
              </a:tabLst>
            </a:pPr>
            <a:r>
              <a:rPr sz="2400" spc="-25" dirty="0">
                <a:latin typeface="Calibri"/>
                <a:cs typeface="Calibri"/>
              </a:rPr>
              <a:t>Vested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in </a:t>
            </a:r>
            <a:r>
              <a:rPr sz="2400" spc="-10" dirty="0">
                <a:latin typeface="Calibri"/>
                <a:cs typeface="Calibri"/>
              </a:rPr>
              <a:t>communities</a:t>
            </a:r>
            <a:endParaRPr sz="24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299085" algn="l"/>
              </a:tabLst>
            </a:pPr>
            <a:r>
              <a:rPr sz="2400" spc="-20" dirty="0">
                <a:latin typeface="Calibri"/>
                <a:cs typeface="Calibri"/>
              </a:rPr>
              <a:t>Organizational</a:t>
            </a:r>
            <a:r>
              <a:rPr sz="2400" spc="1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trust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1207008" y="3101340"/>
            <a:ext cx="6733031" cy="3252215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5342651" y="1209393"/>
            <a:ext cx="2351405" cy="1505585"/>
          </a:xfrm>
          <a:prstGeom prst="rect">
            <a:avLst/>
          </a:prstGeom>
        </p:spPr>
        <p:txBody>
          <a:bodyPr vert="horz" wrap="square" lIns="0" tIns="53975" rIns="0" bIns="0" rtlCol="0">
            <a:spAutoFit/>
          </a:bodyPr>
          <a:lstStyle/>
          <a:p>
            <a:pPr marL="299085" marR="61594" indent="-287020">
              <a:lnSpc>
                <a:spcPts val="2590"/>
              </a:lnSpc>
              <a:spcBef>
                <a:spcPts val="425"/>
              </a:spcBef>
              <a:buFont typeface="Arial"/>
              <a:buChar char="•"/>
              <a:tabLst>
                <a:tab pos="299085" algn="l"/>
              </a:tabLst>
            </a:pPr>
            <a:r>
              <a:rPr sz="2400" dirty="0">
                <a:latin typeface="Calibri"/>
                <a:cs typeface="Calibri"/>
              </a:rPr>
              <a:t>Allows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us</a:t>
            </a:r>
            <a:r>
              <a:rPr sz="2400" spc="-4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to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use </a:t>
            </a:r>
            <a:r>
              <a:rPr sz="2400" dirty="0">
                <a:latin typeface="Calibri"/>
                <a:cs typeface="Calibri"/>
              </a:rPr>
              <a:t>library</a:t>
            </a:r>
            <a:r>
              <a:rPr sz="2400" spc="-8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skills</a:t>
            </a:r>
            <a:endParaRPr sz="24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180"/>
              </a:spcBef>
              <a:buFont typeface="Arial"/>
              <a:buChar char="•"/>
              <a:tabLst>
                <a:tab pos="299085" algn="l"/>
              </a:tabLst>
            </a:pPr>
            <a:r>
              <a:rPr sz="2400" dirty="0">
                <a:latin typeface="Calibri"/>
                <a:cs typeface="Calibri"/>
              </a:rPr>
              <a:t>Saves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us</a:t>
            </a:r>
            <a:r>
              <a:rPr sz="2400" spc="-60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time</a:t>
            </a:r>
            <a:endParaRPr sz="24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204"/>
              </a:spcBef>
              <a:buFont typeface="Arial"/>
              <a:buChar char="•"/>
              <a:tabLst>
                <a:tab pos="299085" algn="l"/>
              </a:tabLst>
            </a:pPr>
            <a:r>
              <a:rPr sz="2400" dirty="0">
                <a:latin typeface="Calibri"/>
                <a:cs typeface="Calibri"/>
              </a:rPr>
              <a:t>Ends</a:t>
            </a:r>
            <a:r>
              <a:rPr sz="2400" spc="-70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duplication</a:t>
            </a:r>
            <a:endParaRPr sz="24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812" y="6603"/>
            <a:ext cx="3024096" cy="20447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268072" rIns="0" bIns="0" rtlCol="0">
            <a:spAutoFit/>
          </a:bodyPr>
          <a:lstStyle/>
          <a:p>
            <a:pPr marL="1280795">
              <a:lnSpc>
                <a:spcPct val="100000"/>
              </a:lnSpc>
              <a:spcBef>
                <a:spcPts val="105"/>
              </a:spcBef>
            </a:pPr>
            <a:r>
              <a:rPr sz="4400" spc="-40" dirty="0">
                <a:solidFill>
                  <a:srgbClr val="000000"/>
                </a:solidFill>
              </a:rPr>
              <a:t>Establishing</a:t>
            </a:r>
            <a:r>
              <a:rPr sz="4400" spc="-150" dirty="0">
                <a:solidFill>
                  <a:srgbClr val="000000"/>
                </a:solidFill>
              </a:rPr>
              <a:t> </a:t>
            </a:r>
            <a:r>
              <a:rPr sz="4400" spc="-45" dirty="0">
                <a:solidFill>
                  <a:srgbClr val="000000"/>
                </a:solidFill>
              </a:rPr>
              <a:t>Partnerships</a:t>
            </a:r>
            <a:endParaRPr sz="4400"/>
          </a:p>
        </p:txBody>
      </p:sp>
      <p:sp>
        <p:nvSpPr>
          <p:cNvPr id="4" name="object 4"/>
          <p:cNvSpPr txBox="1"/>
          <p:nvPr/>
        </p:nvSpPr>
        <p:spPr>
          <a:xfrm>
            <a:off x="886734" y="1711675"/>
            <a:ext cx="2971165" cy="2648585"/>
          </a:xfrm>
          <a:prstGeom prst="rect">
            <a:avLst/>
          </a:prstGeom>
        </p:spPr>
        <p:txBody>
          <a:bodyPr vert="horz" wrap="square" lIns="0" tIns="4000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315"/>
              </a:spcBef>
              <a:buFont typeface="Arial"/>
              <a:buChar char="•"/>
              <a:tabLst>
                <a:tab pos="299085" algn="l"/>
              </a:tabLst>
            </a:pPr>
            <a:r>
              <a:rPr sz="2400" dirty="0">
                <a:latin typeface="Calibri"/>
                <a:cs typeface="Calibri"/>
              </a:rPr>
              <a:t>Defining</a:t>
            </a:r>
            <a:r>
              <a:rPr sz="2400" spc="-95" dirty="0">
                <a:latin typeface="Calibri"/>
                <a:cs typeface="Calibri"/>
              </a:rPr>
              <a:t> </a:t>
            </a:r>
            <a:r>
              <a:rPr sz="2400" spc="-10" dirty="0">
                <a:latin typeface="Calibri"/>
                <a:cs typeface="Calibri"/>
              </a:rPr>
              <a:t>partnerships</a:t>
            </a:r>
            <a:endParaRPr sz="2400">
              <a:latin typeface="Calibri"/>
              <a:cs typeface="Calibri"/>
            </a:endParaRPr>
          </a:p>
          <a:p>
            <a:pPr marL="299085" marR="502284" indent="-287020">
              <a:lnSpc>
                <a:spcPts val="2590"/>
              </a:lnSpc>
              <a:spcBef>
                <a:spcPts val="545"/>
              </a:spcBef>
              <a:buFont typeface="Arial"/>
              <a:buChar char="•"/>
              <a:tabLst>
                <a:tab pos="299085" algn="l"/>
              </a:tabLst>
            </a:pPr>
            <a:r>
              <a:rPr sz="2400" spc="-10" dirty="0">
                <a:latin typeface="Calibri"/>
                <a:cs typeface="Calibri"/>
              </a:rPr>
              <a:t>Different</a:t>
            </a:r>
            <a:r>
              <a:rPr sz="2400" spc="-6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types</a:t>
            </a:r>
            <a:r>
              <a:rPr sz="2400" spc="-80" dirty="0">
                <a:latin typeface="Calibri"/>
                <a:cs typeface="Calibri"/>
              </a:rPr>
              <a:t> </a:t>
            </a:r>
            <a:r>
              <a:rPr sz="2400" spc="-25" dirty="0">
                <a:latin typeface="Calibri"/>
                <a:cs typeface="Calibri"/>
              </a:rPr>
              <a:t>of </a:t>
            </a:r>
            <a:r>
              <a:rPr sz="2400" spc="-10" dirty="0">
                <a:latin typeface="Calibri"/>
                <a:cs typeface="Calibri"/>
              </a:rPr>
              <a:t>partnership</a:t>
            </a:r>
            <a:endParaRPr sz="2400">
              <a:latin typeface="Calibri"/>
              <a:cs typeface="Calibri"/>
            </a:endParaRPr>
          </a:p>
          <a:p>
            <a:pPr marL="299085" marR="449580" indent="-287020">
              <a:lnSpc>
                <a:spcPts val="2590"/>
              </a:lnSpc>
              <a:spcBef>
                <a:spcPts val="505"/>
              </a:spcBef>
              <a:buFont typeface="Arial"/>
              <a:buChar char="•"/>
              <a:tabLst>
                <a:tab pos="299085" algn="l"/>
              </a:tabLst>
            </a:pPr>
            <a:r>
              <a:rPr sz="2400" dirty="0">
                <a:latin typeface="Calibri"/>
                <a:cs typeface="Calibri"/>
              </a:rPr>
              <a:t>Where</a:t>
            </a:r>
            <a:r>
              <a:rPr sz="2400" spc="-50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do</a:t>
            </a:r>
            <a:r>
              <a:rPr sz="2400" spc="-55" dirty="0">
                <a:latin typeface="Calibri"/>
                <a:cs typeface="Calibri"/>
              </a:rPr>
              <a:t> </a:t>
            </a:r>
            <a:r>
              <a:rPr sz="2400" dirty="0">
                <a:latin typeface="Calibri"/>
                <a:cs typeface="Calibri"/>
              </a:rPr>
              <a:t>we</a:t>
            </a:r>
            <a:r>
              <a:rPr sz="2400" spc="-45" dirty="0">
                <a:latin typeface="Calibri"/>
                <a:cs typeface="Calibri"/>
              </a:rPr>
              <a:t> </a:t>
            </a:r>
            <a:r>
              <a:rPr sz="2400" spc="-20" dirty="0">
                <a:latin typeface="Calibri"/>
                <a:cs typeface="Calibri"/>
              </a:rPr>
              <a:t>find them</a:t>
            </a:r>
            <a:endParaRPr sz="24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335"/>
              </a:spcBef>
              <a:buFont typeface="Arial"/>
              <a:buChar char="•"/>
            </a:pPr>
            <a:endParaRPr sz="24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Font typeface="Arial"/>
              <a:buChar char="•"/>
              <a:tabLst>
                <a:tab pos="299085" algn="l"/>
              </a:tabLst>
            </a:pPr>
            <a:r>
              <a:rPr sz="2400" spc="-10" dirty="0">
                <a:latin typeface="Calibri"/>
                <a:cs typeface="Calibri"/>
              </a:rPr>
              <a:t>Exceptions</a:t>
            </a:r>
            <a:endParaRPr sz="2400">
              <a:latin typeface="Calibri"/>
              <a:cs typeface="Calibri"/>
            </a:endParaRPr>
          </a:p>
        </p:txBody>
      </p:sp>
      <p:pic>
        <p:nvPicPr>
          <p:cNvPr id="5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4497323" y="1231391"/>
            <a:ext cx="4162043" cy="5541251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object 2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812" y="6603"/>
            <a:ext cx="3024096" cy="2044700"/>
          </a:xfrm>
          <a:prstGeom prst="rect">
            <a:avLst/>
          </a:prstGeom>
        </p:spPr>
      </p:pic>
      <p:sp>
        <p:nvSpPr>
          <p:cNvPr id="3" name="object 3"/>
          <p:cNvSpPr txBox="1">
            <a:spLocks noGrp="1"/>
          </p:cNvSpPr>
          <p:nvPr>
            <p:ph type="title"/>
          </p:nvPr>
        </p:nvSpPr>
        <p:spPr>
          <a:xfrm>
            <a:off x="1061624" y="369855"/>
            <a:ext cx="7022465" cy="69659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5"/>
              </a:spcBef>
            </a:pPr>
            <a:r>
              <a:rPr sz="4400" spc="-40" dirty="0">
                <a:solidFill>
                  <a:srgbClr val="000000"/>
                </a:solidFill>
              </a:rPr>
              <a:t>Establishing</a:t>
            </a:r>
            <a:r>
              <a:rPr sz="4400" spc="-150" dirty="0">
                <a:solidFill>
                  <a:srgbClr val="000000"/>
                </a:solidFill>
              </a:rPr>
              <a:t> </a:t>
            </a:r>
            <a:r>
              <a:rPr sz="4400" spc="-50" dirty="0">
                <a:solidFill>
                  <a:srgbClr val="000000"/>
                </a:solidFill>
              </a:rPr>
              <a:t>Partnerships</a:t>
            </a:r>
            <a:r>
              <a:rPr sz="4400" spc="-140" dirty="0">
                <a:solidFill>
                  <a:srgbClr val="000000"/>
                </a:solidFill>
              </a:rPr>
              <a:t> </a:t>
            </a:r>
            <a:r>
              <a:rPr sz="4400" dirty="0">
                <a:solidFill>
                  <a:srgbClr val="000000"/>
                </a:solidFill>
              </a:rPr>
              <a:t>-</a:t>
            </a:r>
            <a:r>
              <a:rPr sz="4400" spc="-105" dirty="0">
                <a:solidFill>
                  <a:srgbClr val="000000"/>
                </a:solidFill>
              </a:rPr>
              <a:t> </a:t>
            </a:r>
            <a:r>
              <a:rPr sz="4400" spc="-60" dirty="0">
                <a:solidFill>
                  <a:srgbClr val="000000"/>
                </a:solidFill>
              </a:rPr>
              <a:t>Tools</a:t>
            </a:r>
            <a:endParaRPr sz="4400"/>
          </a:p>
        </p:txBody>
      </p:sp>
      <p:pic>
        <p:nvPic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435096" y="2974848"/>
            <a:ext cx="5539739" cy="3750563"/>
          </a:xfrm>
          <a:prstGeom prst="rect">
            <a:avLst/>
          </a:prstGeom>
        </p:spPr>
      </p:pic>
      <p:sp>
        <p:nvSpPr>
          <p:cNvPr id="5" name="object 5"/>
          <p:cNvSpPr txBox="1"/>
          <p:nvPr/>
        </p:nvSpPr>
        <p:spPr>
          <a:xfrm>
            <a:off x="175427" y="1621707"/>
            <a:ext cx="2941955" cy="429831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5"/>
              </a:spcBef>
              <a:buFont typeface="Arial"/>
              <a:buChar char="•"/>
              <a:tabLst>
                <a:tab pos="299085" algn="l"/>
              </a:tabLst>
            </a:pPr>
            <a:r>
              <a:rPr sz="2600" dirty="0">
                <a:latin typeface="Calibri"/>
                <a:cs typeface="Calibri"/>
              </a:rPr>
              <a:t>Create</a:t>
            </a:r>
            <a:r>
              <a:rPr sz="2600" spc="-130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tools</a:t>
            </a:r>
            <a:endParaRPr sz="26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000"/>
              </a:spcBef>
              <a:buFont typeface="Arial"/>
              <a:buChar char="•"/>
            </a:pPr>
            <a:endParaRPr sz="2600">
              <a:latin typeface="Calibri"/>
              <a:cs typeface="Calibri"/>
            </a:endParaRPr>
          </a:p>
          <a:p>
            <a:pPr marL="241300" marR="484505" indent="-229235">
              <a:lnSpc>
                <a:spcPct val="70000"/>
              </a:lnSpc>
              <a:buChar char="•"/>
              <a:tabLst>
                <a:tab pos="241300" algn="l"/>
                <a:tab pos="299085" algn="l"/>
              </a:tabLst>
            </a:pPr>
            <a:r>
              <a:rPr sz="2600" dirty="0">
                <a:latin typeface="Arial"/>
                <a:cs typeface="Arial"/>
              </a:rPr>
              <a:t>	</a:t>
            </a:r>
            <a:r>
              <a:rPr sz="2600" dirty="0">
                <a:latin typeface="Calibri"/>
                <a:cs typeface="Calibri"/>
              </a:rPr>
              <a:t>Library</a:t>
            </a:r>
            <a:r>
              <a:rPr sz="2600" spc="-9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mission, </a:t>
            </a:r>
            <a:r>
              <a:rPr sz="2600" dirty="0">
                <a:latin typeface="Calibri"/>
                <a:cs typeface="Calibri"/>
              </a:rPr>
              <a:t>goals,</a:t>
            </a:r>
            <a:r>
              <a:rPr sz="2600" spc="-6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objectives</a:t>
            </a:r>
            <a:endParaRPr sz="2600">
              <a:latin typeface="Calibri"/>
              <a:cs typeface="Calibri"/>
            </a:endParaRPr>
          </a:p>
          <a:p>
            <a:pPr marL="241300" marR="5080" indent="-229235">
              <a:lnSpc>
                <a:spcPct val="70000"/>
              </a:lnSpc>
              <a:spcBef>
                <a:spcPts val="1005"/>
              </a:spcBef>
              <a:buChar char="•"/>
              <a:tabLst>
                <a:tab pos="241300" algn="l"/>
                <a:tab pos="299085" algn="l"/>
              </a:tabLst>
            </a:pPr>
            <a:r>
              <a:rPr sz="2600" dirty="0">
                <a:latin typeface="Arial"/>
                <a:cs typeface="Arial"/>
              </a:rPr>
              <a:t>	</a:t>
            </a:r>
            <a:r>
              <a:rPr sz="2600" dirty="0">
                <a:latin typeface="Calibri"/>
                <a:cs typeface="Calibri"/>
              </a:rPr>
              <a:t>Departmental</a:t>
            </a:r>
            <a:r>
              <a:rPr sz="2600" spc="-145" dirty="0">
                <a:latin typeface="Calibri"/>
                <a:cs typeface="Calibri"/>
              </a:rPr>
              <a:t> </a:t>
            </a:r>
            <a:r>
              <a:rPr sz="2600" spc="-20" dirty="0">
                <a:latin typeface="Calibri"/>
                <a:cs typeface="Calibri"/>
              </a:rPr>
              <a:t>goals </a:t>
            </a:r>
            <a:r>
              <a:rPr sz="2600" dirty="0">
                <a:latin typeface="Calibri"/>
                <a:cs typeface="Calibri"/>
              </a:rPr>
              <a:t>and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objectives</a:t>
            </a:r>
            <a:endParaRPr sz="26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60"/>
              </a:spcBef>
              <a:buFont typeface="Arial"/>
              <a:buChar char="•"/>
              <a:tabLst>
                <a:tab pos="299085" algn="l"/>
              </a:tabLst>
            </a:pPr>
            <a:r>
              <a:rPr sz="2600" dirty="0">
                <a:latin typeface="Calibri"/>
                <a:cs typeface="Calibri"/>
              </a:rPr>
              <a:t>Impact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on</a:t>
            </a:r>
            <a:r>
              <a:rPr sz="2600" spc="-25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patrons</a:t>
            </a:r>
            <a:endParaRPr sz="26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60"/>
              </a:spcBef>
              <a:buFont typeface="Arial"/>
              <a:buChar char="•"/>
              <a:tabLst>
                <a:tab pos="299085" algn="l"/>
              </a:tabLst>
            </a:pPr>
            <a:r>
              <a:rPr sz="2600" dirty="0">
                <a:latin typeface="Calibri"/>
                <a:cs typeface="Calibri"/>
              </a:rPr>
              <a:t>Impact</a:t>
            </a:r>
            <a:r>
              <a:rPr sz="2600" spc="-45" dirty="0">
                <a:latin typeface="Calibri"/>
                <a:cs typeface="Calibri"/>
              </a:rPr>
              <a:t> </a:t>
            </a:r>
            <a:r>
              <a:rPr sz="2600" dirty="0">
                <a:latin typeface="Calibri"/>
                <a:cs typeface="Calibri"/>
              </a:rPr>
              <a:t>on</a:t>
            </a:r>
            <a:r>
              <a:rPr sz="2600" spc="-20" dirty="0">
                <a:latin typeface="Calibri"/>
                <a:cs typeface="Calibri"/>
              </a:rPr>
              <a:t> </a:t>
            </a:r>
            <a:r>
              <a:rPr sz="2600" spc="-10" dirty="0">
                <a:latin typeface="Calibri"/>
                <a:cs typeface="Calibri"/>
              </a:rPr>
              <a:t>staff</a:t>
            </a:r>
            <a:endParaRPr sz="2600">
              <a:latin typeface="Calibri"/>
              <a:cs typeface="Calibri"/>
            </a:endParaRPr>
          </a:p>
          <a:p>
            <a:pPr marL="299085" indent="-286385">
              <a:lnSpc>
                <a:spcPts val="2970"/>
              </a:lnSpc>
              <a:spcBef>
                <a:spcPts val="75"/>
              </a:spcBef>
              <a:buFont typeface="Arial"/>
              <a:buChar char="•"/>
              <a:tabLst>
                <a:tab pos="299085" algn="l"/>
              </a:tabLst>
            </a:pPr>
            <a:r>
              <a:rPr sz="2600" spc="-20" dirty="0">
                <a:latin typeface="Calibri"/>
                <a:cs typeface="Calibri"/>
              </a:rPr>
              <a:t>Cost</a:t>
            </a:r>
            <a:endParaRPr sz="2600">
              <a:latin typeface="Calibri"/>
              <a:cs typeface="Calibri"/>
            </a:endParaRPr>
          </a:p>
          <a:p>
            <a:pPr marL="697865" lvl="1" indent="-227965">
              <a:lnSpc>
                <a:spcPts val="2350"/>
              </a:lnSpc>
              <a:buFont typeface="Arial"/>
              <a:buChar char="•"/>
              <a:tabLst>
                <a:tab pos="697865" algn="l"/>
              </a:tabLst>
            </a:pPr>
            <a:r>
              <a:rPr sz="2200" spc="-10" dirty="0">
                <a:latin typeface="Calibri"/>
                <a:cs typeface="Calibri"/>
              </a:rPr>
              <a:t>Staffing</a:t>
            </a:r>
            <a:endParaRPr sz="2200">
              <a:latin typeface="Calibri"/>
              <a:cs typeface="Calibri"/>
            </a:endParaRPr>
          </a:p>
          <a:p>
            <a:pPr marL="697865" lvl="1" indent="-227965">
              <a:lnSpc>
                <a:spcPts val="2350"/>
              </a:lnSpc>
              <a:buFont typeface="Arial"/>
              <a:buChar char="•"/>
              <a:tabLst>
                <a:tab pos="697865" algn="l"/>
              </a:tabLst>
            </a:pPr>
            <a:r>
              <a:rPr sz="2200" spc="-10" dirty="0">
                <a:latin typeface="Calibri"/>
                <a:cs typeface="Calibri"/>
              </a:rPr>
              <a:t>Vehicles</a:t>
            </a:r>
            <a:endParaRPr sz="2200">
              <a:latin typeface="Calibri"/>
              <a:cs typeface="Calibri"/>
            </a:endParaRPr>
          </a:p>
          <a:p>
            <a:pPr marL="697865" lvl="1" indent="-227965">
              <a:lnSpc>
                <a:spcPts val="2495"/>
              </a:lnSpc>
              <a:buFont typeface="Arial"/>
              <a:buChar char="•"/>
              <a:tabLst>
                <a:tab pos="697865" algn="l"/>
              </a:tabLst>
            </a:pPr>
            <a:r>
              <a:rPr sz="2200" spc="-10" dirty="0">
                <a:latin typeface="Calibri"/>
                <a:cs typeface="Calibri"/>
              </a:rPr>
              <a:t>Resources</a:t>
            </a:r>
            <a:endParaRPr sz="2200">
              <a:latin typeface="Calibri"/>
              <a:cs typeface="Calibri"/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339349"/>
            <a:ext cx="3472179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30" dirty="0">
                <a:solidFill>
                  <a:srgbClr val="000000"/>
                </a:solidFill>
              </a:rPr>
              <a:t>Growing</a:t>
            </a:r>
            <a:r>
              <a:rPr sz="3200" spc="-145" dirty="0">
                <a:solidFill>
                  <a:srgbClr val="000000"/>
                </a:solidFill>
              </a:rPr>
              <a:t> </a:t>
            </a:r>
            <a:r>
              <a:rPr sz="3200" spc="-25" dirty="0">
                <a:solidFill>
                  <a:srgbClr val="000000"/>
                </a:solidFill>
              </a:rPr>
              <a:t>Partnerships</a:t>
            </a:r>
            <a:endParaRPr sz="3200"/>
          </a:p>
        </p:txBody>
      </p:sp>
      <p:pic>
        <p:nvPic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812" y="6603"/>
            <a:ext cx="3024096" cy="20447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142896" y="796385"/>
            <a:ext cx="6278880" cy="5974715"/>
          </a:xfrm>
          <a:prstGeom prst="rect">
            <a:avLst/>
          </a:prstGeom>
        </p:spPr>
        <p:txBody>
          <a:bodyPr vert="horz" wrap="square" lIns="0" tIns="12573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990"/>
              </a:spcBef>
            </a:pPr>
            <a:r>
              <a:rPr sz="2000" b="1" dirty="0">
                <a:latin typeface="Calibri"/>
                <a:cs typeface="Calibri"/>
              </a:rPr>
              <a:t>HOW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FORMAL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DO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WE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NEED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IT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TO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spc="-25" dirty="0">
                <a:latin typeface="Calibri"/>
                <a:cs typeface="Calibri"/>
              </a:rPr>
              <a:t>BE?</a:t>
            </a:r>
            <a:endParaRPr sz="20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800"/>
              </a:spcBef>
            </a:pPr>
            <a:r>
              <a:rPr sz="1800" b="1" spc="-10" dirty="0">
                <a:latin typeface="Calibri"/>
                <a:cs typeface="Calibri"/>
              </a:rPr>
              <a:t>Informal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299085" algn="l"/>
              </a:tabLst>
            </a:pPr>
            <a:r>
              <a:rPr sz="1800" dirty="0">
                <a:latin typeface="Calibri"/>
                <a:cs typeface="Calibri"/>
              </a:rPr>
              <a:t>Budget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and/or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Time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commitment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smaller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299085" algn="l"/>
              </a:tabLst>
            </a:pPr>
            <a:r>
              <a:rPr sz="1800" dirty="0">
                <a:latin typeface="Calibri"/>
                <a:cs typeface="Calibri"/>
              </a:rPr>
              <a:t>Usually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scheduled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single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appointments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rather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than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ongoing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795"/>
              </a:spcBef>
              <a:buFont typeface="Arial"/>
              <a:buChar char="•"/>
              <a:tabLst>
                <a:tab pos="299085" algn="l"/>
              </a:tabLst>
            </a:pPr>
            <a:r>
              <a:rPr sz="1800" dirty="0">
                <a:latin typeface="Calibri"/>
                <a:cs typeface="Calibri"/>
              </a:rPr>
              <a:t>May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lead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ongoing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partnership,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but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it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isn't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there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spc="-25" dirty="0">
                <a:latin typeface="Calibri"/>
                <a:cs typeface="Calibri"/>
              </a:rPr>
              <a:t>yet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305"/>
              </a:spcBef>
              <a:buFont typeface="Arial"/>
              <a:buChar char="•"/>
            </a:pP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b="1" dirty="0">
                <a:latin typeface="Calibri"/>
                <a:cs typeface="Calibri"/>
              </a:rPr>
              <a:t>Semi-</a:t>
            </a:r>
            <a:r>
              <a:rPr sz="1800" b="1" spc="-10" dirty="0">
                <a:latin typeface="Calibri"/>
                <a:cs typeface="Calibri"/>
              </a:rPr>
              <a:t>formal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795"/>
              </a:spcBef>
              <a:buFont typeface="Arial"/>
              <a:buChar char="•"/>
              <a:tabLst>
                <a:tab pos="299085" algn="l"/>
              </a:tabLst>
            </a:pPr>
            <a:r>
              <a:rPr sz="1800" dirty="0">
                <a:latin typeface="Calibri"/>
                <a:cs typeface="Calibri"/>
              </a:rPr>
              <a:t>Ongoing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collaboration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but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nothing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stipulated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writing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299085" algn="l"/>
              </a:tabLst>
            </a:pPr>
            <a:r>
              <a:rPr sz="1800" spc="-10" dirty="0">
                <a:latin typeface="Calibri"/>
                <a:cs typeface="Calibri"/>
              </a:rPr>
              <a:t>Unwritten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agreements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shared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guidelines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299085" algn="l"/>
              </a:tabLst>
            </a:pPr>
            <a:r>
              <a:rPr sz="1800" dirty="0">
                <a:latin typeface="Calibri"/>
                <a:cs typeface="Calibri"/>
              </a:rPr>
              <a:t>Paid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one-</a:t>
            </a:r>
            <a:r>
              <a:rPr sz="1800" dirty="0">
                <a:latin typeface="Calibri"/>
                <a:cs typeface="Calibri"/>
              </a:rPr>
              <a:t>time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event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30"/>
              </a:spcBef>
              <a:buFont typeface="Arial"/>
              <a:buChar char="•"/>
            </a:pP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800" b="1" spc="-10" dirty="0">
                <a:latin typeface="Calibri"/>
                <a:cs typeface="Calibri"/>
              </a:rPr>
              <a:t>Formal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785"/>
              </a:spcBef>
              <a:buFont typeface="Arial"/>
              <a:buChar char="•"/>
              <a:tabLst>
                <a:tab pos="299085" algn="l"/>
              </a:tabLst>
            </a:pPr>
            <a:r>
              <a:rPr sz="1800" dirty="0">
                <a:latin typeface="Calibri"/>
                <a:cs typeface="Calibri"/>
              </a:rPr>
              <a:t>Budget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Time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commitment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more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significant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790"/>
              </a:spcBef>
              <a:buFont typeface="Arial"/>
              <a:buChar char="•"/>
              <a:tabLst>
                <a:tab pos="299085" algn="l"/>
              </a:tabLst>
            </a:pPr>
            <a:r>
              <a:rPr sz="1800" spc="-10" dirty="0">
                <a:latin typeface="Calibri"/>
                <a:cs typeface="Calibri"/>
              </a:rPr>
              <a:t>Written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agreement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place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(MOA,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IGA,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or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MOU)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600"/>
              </a:spcBef>
            </a:pP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</a:pPr>
            <a:r>
              <a:rPr sz="1400" u="sng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</a:rPr>
              <a:t>Images</a:t>
            </a:r>
            <a:r>
              <a:rPr sz="1400" u="sng" spc="-1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</a:rPr>
              <a:t>cc</a:t>
            </a:r>
            <a:r>
              <a:rPr sz="1400" u="sng" spc="-25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1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</a:rPr>
              <a:t>attribution:</a:t>
            </a:r>
            <a:r>
              <a:rPr sz="1400" u="sng" spc="5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</a:rPr>
              <a:t>Arbek's</a:t>
            </a:r>
            <a:r>
              <a:rPr sz="1400" u="sng" spc="-2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1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</a:rPr>
              <a:t>Informal</a:t>
            </a:r>
            <a:r>
              <a:rPr sz="1400" u="sng" spc="-3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</a:rPr>
              <a:t>vs</a:t>
            </a:r>
            <a:r>
              <a:rPr sz="1400" u="sng" spc="-3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</a:rPr>
              <a:t>Formal</a:t>
            </a:r>
            <a:r>
              <a:rPr sz="1400" u="sng" spc="-3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1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</a:rPr>
              <a:t>Knowledge</a:t>
            </a:r>
            <a:r>
              <a:rPr sz="1400" u="sng" spc="-25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1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</a:rPr>
              <a:t>Repository</a:t>
            </a:r>
            <a:r>
              <a:rPr sz="1400" u="sng" spc="-35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</a:rPr>
              <a:t>for</a:t>
            </a:r>
            <a:r>
              <a:rPr sz="1400" u="sng" spc="-45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</a:rPr>
              <a:t> </a:t>
            </a:r>
            <a:r>
              <a:rPr sz="1400" u="sng" spc="-10" dirty="0">
                <a:solidFill>
                  <a:srgbClr val="0563C1"/>
                </a:solidFill>
                <a:uFill>
                  <a:solidFill>
                    <a:srgbClr val="0563C1"/>
                  </a:solidFill>
                </a:uFill>
                <a:latin typeface="Calibri"/>
                <a:cs typeface="Calibri"/>
              </a:rPr>
              <a:t>WikiMedia</a:t>
            </a:r>
            <a:endParaRPr sz="1400">
              <a:latin typeface="Calibri"/>
              <a:cs typeface="Calibri"/>
            </a:endParaRPr>
          </a:p>
        </p:txBody>
      </p:sp>
      <p:pic>
        <p:nvPicPr>
          <p:cNvPr id="5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283463" y="1271016"/>
            <a:ext cx="1261872" cy="1554550"/>
          </a:xfrm>
          <a:prstGeom prst="rect">
            <a:avLst/>
          </a:prstGeom>
        </p:spPr>
      </p:pic>
      <p:pic>
        <p:nvPicPr>
          <p:cNvPr id="6" name="object 6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4" cstate="print"/>
          <a:stretch>
            <a:fillRect/>
          </a:stretch>
        </p:blipFill>
        <p:spPr>
          <a:xfrm>
            <a:off x="173736" y="4282440"/>
            <a:ext cx="1703831" cy="1690103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339349"/>
            <a:ext cx="3845560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5" dirty="0">
                <a:solidFill>
                  <a:srgbClr val="000000"/>
                </a:solidFill>
              </a:rPr>
              <a:t>Prioritizing</a:t>
            </a:r>
            <a:r>
              <a:rPr sz="3200" spc="-65" dirty="0">
                <a:solidFill>
                  <a:srgbClr val="000000"/>
                </a:solidFill>
              </a:rPr>
              <a:t> </a:t>
            </a:r>
            <a:r>
              <a:rPr sz="3200" spc="-25" dirty="0">
                <a:solidFill>
                  <a:srgbClr val="000000"/>
                </a:solidFill>
              </a:rPr>
              <a:t>Partnerships</a:t>
            </a:r>
            <a:endParaRPr sz="3200"/>
          </a:p>
        </p:txBody>
      </p:sp>
      <p:pic>
        <p:nvPic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5082540" y="3435096"/>
            <a:ext cx="3777995" cy="3192779"/>
          </a:xfrm>
          <a:prstGeom prst="rect">
            <a:avLst/>
          </a:prstGeom>
        </p:spPr>
      </p:pic>
      <p:pic>
        <p:nvPic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19812" y="6603"/>
            <a:ext cx="3024096" cy="2044700"/>
          </a:xfrm>
          <a:prstGeom prst="rect">
            <a:avLst/>
          </a:prstGeom>
        </p:spPr>
      </p:pic>
      <p:sp>
        <p:nvSpPr>
          <p:cNvPr id="5" name="object 5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 vert="horz" wrap="square" lIns="0" tIns="109855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865"/>
              </a:spcBef>
            </a:pPr>
            <a:r>
              <a:rPr dirty="0"/>
              <a:t>What</a:t>
            </a:r>
            <a:r>
              <a:rPr spc="-50" dirty="0"/>
              <a:t> </a:t>
            </a:r>
            <a:r>
              <a:rPr dirty="0"/>
              <a:t>are</a:t>
            </a:r>
            <a:r>
              <a:rPr spc="-30" dirty="0"/>
              <a:t> </a:t>
            </a:r>
            <a:r>
              <a:rPr dirty="0"/>
              <a:t>the</a:t>
            </a:r>
            <a:r>
              <a:rPr spc="-50" dirty="0"/>
              <a:t> </a:t>
            </a:r>
            <a:r>
              <a:rPr dirty="0"/>
              <a:t>reasons</a:t>
            </a:r>
            <a:r>
              <a:rPr spc="-50" dirty="0"/>
              <a:t> </a:t>
            </a:r>
            <a:r>
              <a:rPr dirty="0"/>
              <a:t>for</a:t>
            </a:r>
            <a:r>
              <a:rPr spc="-45" dirty="0"/>
              <a:t> </a:t>
            </a:r>
            <a:r>
              <a:rPr dirty="0"/>
              <a:t>this</a:t>
            </a:r>
            <a:r>
              <a:rPr spc="-65" dirty="0"/>
              <a:t> </a:t>
            </a:r>
            <a:r>
              <a:rPr spc="-10" dirty="0"/>
              <a:t>partnership?</a:t>
            </a:r>
          </a:p>
          <a:p>
            <a:pPr marL="354965" indent="-342265">
              <a:lnSpc>
                <a:spcPct val="100000"/>
              </a:lnSpc>
              <a:spcBef>
                <a:spcPts val="770"/>
              </a:spcBef>
              <a:buFont typeface="Arial"/>
              <a:buChar char="•"/>
              <a:tabLst>
                <a:tab pos="354965" algn="l"/>
              </a:tabLst>
            </a:pPr>
            <a:r>
              <a:rPr dirty="0"/>
              <a:t>How</a:t>
            </a:r>
            <a:r>
              <a:rPr spc="-45" dirty="0"/>
              <a:t> </a:t>
            </a:r>
            <a:r>
              <a:rPr dirty="0"/>
              <a:t>does</a:t>
            </a:r>
            <a:r>
              <a:rPr spc="-35" dirty="0"/>
              <a:t> </a:t>
            </a:r>
            <a:r>
              <a:rPr dirty="0"/>
              <a:t>it</a:t>
            </a:r>
            <a:r>
              <a:rPr spc="-50" dirty="0"/>
              <a:t> </a:t>
            </a:r>
            <a:r>
              <a:rPr dirty="0"/>
              <a:t>support</a:t>
            </a:r>
            <a:r>
              <a:rPr spc="-65" dirty="0"/>
              <a:t> </a:t>
            </a:r>
            <a:r>
              <a:rPr dirty="0"/>
              <a:t>your</a:t>
            </a:r>
            <a:r>
              <a:rPr spc="-30" dirty="0"/>
              <a:t> </a:t>
            </a:r>
            <a:r>
              <a:rPr dirty="0"/>
              <a:t>library's</a:t>
            </a:r>
            <a:r>
              <a:rPr spc="-50" dirty="0"/>
              <a:t> </a:t>
            </a:r>
            <a:r>
              <a:rPr dirty="0"/>
              <a:t>priorities?</a:t>
            </a:r>
            <a:r>
              <a:rPr spc="370" dirty="0"/>
              <a:t> </a:t>
            </a:r>
            <a:r>
              <a:rPr b="0" dirty="0">
                <a:latin typeface="Calibri"/>
                <a:cs typeface="Calibri"/>
              </a:rPr>
              <a:t>What</a:t>
            </a:r>
            <a:r>
              <a:rPr b="0" spc="-4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level</a:t>
            </a:r>
            <a:r>
              <a:rPr b="0" spc="-20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of</a:t>
            </a:r>
            <a:r>
              <a:rPr b="0" spc="-4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priority?</a:t>
            </a:r>
          </a:p>
          <a:p>
            <a:pPr marL="354965" indent="-3422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354965" algn="l"/>
              </a:tabLst>
            </a:pPr>
            <a:r>
              <a:rPr dirty="0"/>
              <a:t>Are</a:t>
            </a:r>
            <a:r>
              <a:rPr spc="-30" dirty="0"/>
              <a:t> </a:t>
            </a:r>
            <a:r>
              <a:rPr dirty="0"/>
              <a:t>both</a:t>
            </a:r>
            <a:r>
              <a:rPr spc="-45" dirty="0"/>
              <a:t> </a:t>
            </a:r>
            <a:r>
              <a:rPr spc="-10" dirty="0"/>
              <a:t>organizations</a:t>
            </a:r>
            <a:r>
              <a:rPr spc="-45" dirty="0"/>
              <a:t> </a:t>
            </a:r>
            <a:r>
              <a:rPr dirty="0"/>
              <a:t>getting</a:t>
            </a:r>
            <a:r>
              <a:rPr spc="-50" dirty="0"/>
              <a:t> </a:t>
            </a:r>
            <a:r>
              <a:rPr dirty="0"/>
              <a:t>value</a:t>
            </a:r>
            <a:r>
              <a:rPr spc="-25" dirty="0"/>
              <a:t> </a:t>
            </a:r>
            <a:r>
              <a:rPr dirty="0"/>
              <a:t>from</a:t>
            </a:r>
            <a:r>
              <a:rPr spc="-40" dirty="0"/>
              <a:t> </a:t>
            </a:r>
            <a:r>
              <a:rPr dirty="0"/>
              <a:t>it?</a:t>
            </a:r>
            <a:r>
              <a:rPr spc="380" dirty="0"/>
              <a:t> </a:t>
            </a:r>
            <a:r>
              <a:rPr b="0" dirty="0">
                <a:latin typeface="Calibri"/>
                <a:cs typeface="Calibri"/>
              </a:rPr>
              <a:t>How</a:t>
            </a:r>
            <a:r>
              <a:rPr b="0" spc="-4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do</a:t>
            </a:r>
            <a:r>
              <a:rPr b="0" spc="-4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you</a:t>
            </a:r>
            <a:r>
              <a:rPr b="0" spc="-4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know?</a:t>
            </a:r>
          </a:p>
          <a:p>
            <a:pPr>
              <a:lnSpc>
                <a:spcPct val="100000"/>
              </a:lnSpc>
              <a:spcBef>
                <a:spcPts val="1480"/>
              </a:spcBef>
              <a:buFont typeface="Arial"/>
              <a:buChar char="•"/>
            </a:pPr>
            <a:endParaRPr b="0" spc="-1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What</a:t>
            </a:r>
            <a:r>
              <a:rPr spc="-40" dirty="0"/>
              <a:t> </a:t>
            </a:r>
            <a:r>
              <a:rPr dirty="0"/>
              <a:t>are</a:t>
            </a:r>
            <a:r>
              <a:rPr spc="-25" dirty="0"/>
              <a:t> </a:t>
            </a:r>
            <a:r>
              <a:rPr dirty="0"/>
              <a:t>the</a:t>
            </a:r>
            <a:r>
              <a:rPr spc="-40" dirty="0"/>
              <a:t> </a:t>
            </a:r>
            <a:r>
              <a:rPr spc="-10" dirty="0"/>
              <a:t>expected</a:t>
            </a:r>
            <a:r>
              <a:rPr spc="-35" dirty="0"/>
              <a:t> </a:t>
            </a:r>
            <a:r>
              <a:rPr dirty="0"/>
              <a:t>results</a:t>
            </a:r>
            <a:r>
              <a:rPr spc="-45" dirty="0"/>
              <a:t> </a:t>
            </a:r>
            <a:r>
              <a:rPr dirty="0"/>
              <a:t>of</a:t>
            </a:r>
            <a:r>
              <a:rPr spc="-40" dirty="0"/>
              <a:t> </a:t>
            </a:r>
            <a:r>
              <a:rPr dirty="0"/>
              <a:t>this</a:t>
            </a:r>
            <a:r>
              <a:rPr spc="-50" dirty="0"/>
              <a:t> </a:t>
            </a:r>
            <a:r>
              <a:rPr spc="-10" dirty="0"/>
              <a:t>partnership?</a:t>
            </a:r>
          </a:p>
          <a:p>
            <a:pPr marL="354965" indent="-3422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354965" algn="l"/>
              </a:tabLst>
            </a:pPr>
            <a:r>
              <a:rPr dirty="0"/>
              <a:t>How</a:t>
            </a:r>
            <a:r>
              <a:rPr spc="-45" dirty="0"/>
              <a:t> </a:t>
            </a:r>
            <a:r>
              <a:rPr dirty="0"/>
              <a:t>does</a:t>
            </a:r>
            <a:r>
              <a:rPr spc="-35" dirty="0"/>
              <a:t> </a:t>
            </a:r>
            <a:r>
              <a:rPr dirty="0"/>
              <a:t>it</a:t>
            </a:r>
            <a:r>
              <a:rPr spc="-45" dirty="0"/>
              <a:t> </a:t>
            </a:r>
            <a:r>
              <a:rPr dirty="0"/>
              <a:t>help</a:t>
            </a:r>
            <a:r>
              <a:rPr spc="-35" dirty="0"/>
              <a:t> </a:t>
            </a:r>
            <a:r>
              <a:rPr dirty="0"/>
              <a:t>you</a:t>
            </a:r>
            <a:r>
              <a:rPr spc="-30" dirty="0"/>
              <a:t> </a:t>
            </a:r>
            <a:r>
              <a:rPr dirty="0"/>
              <a:t>achieve</a:t>
            </a:r>
            <a:r>
              <a:rPr spc="-30" dirty="0"/>
              <a:t> </a:t>
            </a:r>
            <a:r>
              <a:rPr dirty="0"/>
              <a:t>your</a:t>
            </a:r>
            <a:r>
              <a:rPr spc="-35" dirty="0"/>
              <a:t> </a:t>
            </a:r>
            <a:r>
              <a:rPr dirty="0"/>
              <a:t>goals?</a:t>
            </a:r>
            <a:r>
              <a:rPr spc="-35" dirty="0"/>
              <a:t> </a:t>
            </a:r>
            <a:r>
              <a:rPr b="0" dirty="0">
                <a:latin typeface="Calibri"/>
                <a:cs typeface="Calibri"/>
              </a:rPr>
              <a:t>How</a:t>
            </a:r>
            <a:r>
              <a:rPr b="0" spc="-4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do</a:t>
            </a:r>
            <a:r>
              <a:rPr b="0" spc="-35" dirty="0">
                <a:latin typeface="Calibri"/>
                <a:cs typeface="Calibri"/>
              </a:rPr>
              <a:t> </a:t>
            </a:r>
            <a:r>
              <a:rPr b="0" dirty="0">
                <a:latin typeface="Calibri"/>
                <a:cs typeface="Calibri"/>
              </a:rPr>
              <a:t>you</a:t>
            </a:r>
            <a:r>
              <a:rPr b="0" spc="-60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know?</a:t>
            </a:r>
          </a:p>
          <a:p>
            <a:pPr marL="354965" indent="-3422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354965" algn="l"/>
              </a:tabLst>
            </a:pPr>
            <a:r>
              <a:rPr dirty="0"/>
              <a:t>How</a:t>
            </a:r>
            <a:r>
              <a:rPr spc="-60" dirty="0"/>
              <a:t> </a:t>
            </a:r>
            <a:r>
              <a:rPr dirty="0"/>
              <a:t>does</a:t>
            </a:r>
            <a:r>
              <a:rPr spc="-35" dirty="0"/>
              <a:t> </a:t>
            </a:r>
            <a:r>
              <a:rPr dirty="0"/>
              <a:t>it</a:t>
            </a:r>
            <a:r>
              <a:rPr spc="-50" dirty="0"/>
              <a:t> </a:t>
            </a:r>
            <a:r>
              <a:rPr dirty="0"/>
              <a:t>increase</a:t>
            </a:r>
            <a:r>
              <a:rPr spc="-25" dirty="0"/>
              <a:t> </a:t>
            </a:r>
            <a:r>
              <a:rPr dirty="0"/>
              <a:t>your</a:t>
            </a:r>
            <a:r>
              <a:rPr spc="-45" dirty="0"/>
              <a:t> </a:t>
            </a:r>
            <a:r>
              <a:rPr dirty="0"/>
              <a:t>visibility?</a:t>
            </a:r>
            <a:r>
              <a:rPr spc="-65" dirty="0"/>
              <a:t> </a:t>
            </a:r>
            <a:r>
              <a:rPr b="0" spc="-90" dirty="0">
                <a:latin typeface="Calibri"/>
                <a:cs typeface="Calibri"/>
              </a:rPr>
              <a:t>To</a:t>
            </a:r>
            <a:r>
              <a:rPr b="0" spc="-25" dirty="0">
                <a:latin typeface="Calibri"/>
                <a:cs typeface="Calibri"/>
              </a:rPr>
              <a:t> </a:t>
            </a:r>
            <a:r>
              <a:rPr b="0" spc="-10" dirty="0">
                <a:latin typeface="Calibri"/>
                <a:cs typeface="Calibri"/>
              </a:rPr>
              <a:t>whom?</a:t>
            </a:r>
          </a:p>
          <a:p>
            <a:pPr>
              <a:lnSpc>
                <a:spcPct val="100000"/>
              </a:lnSpc>
              <a:spcBef>
                <a:spcPts val="1480"/>
              </a:spcBef>
              <a:buFont typeface="Arial"/>
              <a:buChar char="•"/>
            </a:pPr>
            <a:endParaRPr b="0" spc="-10" dirty="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5"/>
              </a:spcBef>
            </a:pPr>
            <a:r>
              <a:rPr dirty="0"/>
              <a:t>What</a:t>
            </a:r>
            <a:r>
              <a:rPr spc="-40" dirty="0"/>
              <a:t> </a:t>
            </a:r>
            <a:r>
              <a:rPr dirty="0"/>
              <a:t>are</a:t>
            </a:r>
            <a:r>
              <a:rPr spc="-15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costs</a:t>
            </a:r>
            <a:r>
              <a:rPr spc="-55" dirty="0"/>
              <a:t> </a:t>
            </a:r>
            <a:r>
              <a:rPr dirty="0"/>
              <a:t>of</a:t>
            </a:r>
            <a:r>
              <a:rPr spc="-25" dirty="0"/>
              <a:t> </a:t>
            </a:r>
            <a:r>
              <a:rPr dirty="0"/>
              <a:t>this</a:t>
            </a:r>
            <a:r>
              <a:rPr spc="-55" dirty="0"/>
              <a:t> </a:t>
            </a:r>
            <a:r>
              <a:rPr spc="-10" dirty="0"/>
              <a:t>partnership?</a:t>
            </a:r>
          </a:p>
          <a:p>
            <a:pPr marL="354965" indent="-342265">
              <a:lnSpc>
                <a:spcPct val="100000"/>
              </a:lnSpc>
              <a:spcBef>
                <a:spcPts val="755"/>
              </a:spcBef>
              <a:buFont typeface="Arial"/>
              <a:buChar char="•"/>
              <a:tabLst>
                <a:tab pos="354965" algn="l"/>
              </a:tabLst>
            </a:pPr>
            <a:r>
              <a:rPr dirty="0"/>
              <a:t>Is</a:t>
            </a:r>
            <a:r>
              <a:rPr spc="-30" dirty="0"/>
              <a:t> </a:t>
            </a:r>
            <a:r>
              <a:rPr dirty="0"/>
              <a:t>the</a:t>
            </a:r>
            <a:r>
              <a:rPr spc="-35" dirty="0"/>
              <a:t> </a:t>
            </a:r>
            <a:r>
              <a:rPr dirty="0"/>
              <a:t>time,</a:t>
            </a:r>
            <a:r>
              <a:rPr spc="-50" dirty="0"/>
              <a:t> </a:t>
            </a:r>
            <a:r>
              <a:rPr dirty="0"/>
              <a:t>effort,</a:t>
            </a:r>
            <a:r>
              <a:rPr spc="-30" dirty="0"/>
              <a:t> </a:t>
            </a:r>
            <a:r>
              <a:rPr dirty="0"/>
              <a:t>and</a:t>
            </a:r>
            <a:r>
              <a:rPr spc="-30" dirty="0"/>
              <a:t> </a:t>
            </a:r>
            <a:r>
              <a:rPr dirty="0"/>
              <a:t>money</a:t>
            </a:r>
            <a:r>
              <a:rPr spc="-35" dirty="0"/>
              <a:t> </a:t>
            </a:r>
            <a:r>
              <a:rPr dirty="0"/>
              <a:t>spent</a:t>
            </a:r>
            <a:r>
              <a:rPr spc="-45" dirty="0"/>
              <a:t> </a:t>
            </a:r>
            <a:r>
              <a:rPr dirty="0"/>
              <a:t>worth</a:t>
            </a:r>
            <a:r>
              <a:rPr spc="-40" dirty="0"/>
              <a:t> </a:t>
            </a:r>
            <a:r>
              <a:rPr spc="-25" dirty="0"/>
              <a:t>it?</a:t>
            </a:r>
          </a:p>
          <a:p>
            <a:pPr marL="354965" indent="-342265">
              <a:lnSpc>
                <a:spcPct val="100000"/>
              </a:lnSpc>
              <a:spcBef>
                <a:spcPts val="765"/>
              </a:spcBef>
              <a:buFont typeface="Arial"/>
              <a:buChar char="•"/>
              <a:tabLst>
                <a:tab pos="354965" algn="l"/>
              </a:tabLst>
            </a:pPr>
            <a:r>
              <a:rPr dirty="0"/>
              <a:t>What</a:t>
            </a:r>
            <a:r>
              <a:rPr spc="-35" dirty="0"/>
              <a:t> </a:t>
            </a:r>
            <a:r>
              <a:rPr dirty="0"/>
              <a:t>could</a:t>
            </a:r>
            <a:r>
              <a:rPr spc="-45" dirty="0"/>
              <a:t> </a:t>
            </a:r>
            <a:r>
              <a:rPr dirty="0"/>
              <a:t>you</a:t>
            </a:r>
            <a:r>
              <a:rPr spc="-25" dirty="0"/>
              <a:t> </a:t>
            </a:r>
            <a:r>
              <a:rPr dirty="0"/>
              <a:t>be</a:t>
            </a:r>
            <a:r>
              <a:rPr spc="-25" dirty="0"/>
              <a:t> </a:t>
            </a:r>
            <a:r>
              <a:rPr dirty="0"/>
              <a:t>doing</a:t>
            </a:r>
            <a:r>
              <a:rPr spc="-45" dirty="0"/>
              <a:t> </a:t>
            </a:r>
            <a:r>
              <a:rPr spc="-10" dirty="0"/>
              <a:t>instead?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 vert="horz" wrap="square" lIns="0" tIns="508040" rIns="0" bIns="0" rtlCol="0">
            <a:spAutoFit/>
          </a:bodyPr>
          <a:lstStyle/>
          <a:p>
            <a:pPr marL="158750">
              <a:lnSpc>
                <a:spcPct val="100000"/>
              </a:lnSpc>
              <a:spcBef>
                <a:spcPts val="105"/>
              </a:spcBef>
            </a:pPr>
            <a:r>
              <a:rPr sz="4400" dirty="0">
                <a:solidFill>
                  <a:srgbClr val="000000"/>
                </a:solidFill>
              </a:rPr>
              <a:t>How</a:t>
            </a:r>
            <a:r>
              <a:rPr sz="4400" spc="-240" dirty="0">
                <a:solidFill>
                  <a:srgbClr val="000000"/>
                </a:solidFill>
              </a:rPr>
              <a:t> </a:t>
            </a:r>
            <a:r>
              <a:rPr sz="4400" dirty="0">
                <a:solidFill>
                  <a:srgbClr val="000000"/>
                </a:solidFill>
              </a:rPr>
              <a:t>Do</a:t>
            </a:r>
            <a:r>
              <a:rPr sz="4400" spc="-165" dirty="0">
                <a:solidFill>
                  <a:srgbClr val="000000"/>
                </a:solidFill>
              </a:rPr>
              <a:t> </a:t>
            </a:r>
            <a:r>
              <a:rPr sz="4400" spc="-125" dirty="0">
                <a:solidFill>
                  <a:srgbClr val="000000"/>
                </a:solidFill>
              </a:rPr>
              <a:t>You </a:t>
            </a:r>
            <a:r>
              <a:rPr sz="4400" spc="-45" dirty="0">
                <a:solidFill>
                  <a:srgbClr val="000000"/>
                </a:solidFill>
              </a:rPr>
              <a:t>Evaluate?</a:t>
            </a:r>
            <a:endParaRPr sz="4400"/>
          </a:p>
        </p:txBody>
      </p:sp>
      <p:sp>
        <p:nvSpPr>
          <p:cNvPr id="3" name="object 3"/>
          <p:cNvSpPr txBox="1"/>
          <p:nvPr/>
        </p:nvSpPr>
        <p:spPr>
          <a:xfrm>
            <a:off x="313720" y="2213574"/>
            <a:ext cx="1709420" cy="2790190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299085" indent="-286385">
              <a:lnSpc>
                <a:spcPct val="100000"/>
              </a:lnSpc>
              <a:spcBef>
                <a:spcPts val="100"/>
              </a:spcBef>
              <a:buFont typeface="Arial"/>
              <a:buChar char="•"/>
              <a:tabLst>
                <a:tab pos="299085" algn="l"/>
              </a:tabLst>
            </a:pPr>
            <a:r>
              <a:rPr sz="1800" dirty="0">
                <a:latin typeface="Calibri"/>
                <a:cs typeface="Calibri"/>
              </a:rPr>
              <a:t>Use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your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tools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520"/>
              </a:spcBef>
              <a:buFont typeface="Arial"/>
              <a:buChar char="•"/>
            </a:pP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buFont typeface="Arial"/>
              <a:buChar char="•"/>
              <a:tabLst>
                <a:tab pos="299085" algn="l"/>
              </a:tabLst>
            </a:pPr>
            <a:r>
              <a:rPr sz="1800" spc="-10" dirty="0">
                <a:latin typeface="Calibri"/>
                <a:cs typeface="Calibri"/>
              </a:rPr>
              <a:t>Objective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795"/>
              </a:spcBef>
              <a:buFont typeface="Arial"/>
              <a:buChar char="•"/>
              <a:tabLst>
                <a:tab pos="299085" algn="l"/>
              </a:tabLst>
            </a:pPr>
            <a:r>
              <a:rPr sz="1800" spc="-10" dirty="0">
                <a:latin typeface="Calibri"/>
                <a:cs typeface="Calibri"/>
              </a:rPr>
              <a:t>Reliabe</a:t>
            </a:r>
            <a:endParaRPr sz="1800">
              <a:latin typeface="Calibri"/>
              <a:cs typeface="Calibri"/>
            </a:endParaRPr>
          </a:p>
          <a:p>
            <a:pPr marL="299085" indent="-286385">
              <a:lnSpc>
                <a:spcPct val="100000"/>
              </a:lnSpc>
              <a:spcBef>
                <a:spcPts val="780"/>
              </a:spcBef>
              <a:buFont typeface="Arial"/>
              <a:buChar char="•"/>
              <a:tabLst>
                <a:tab pos="299085" algn="l"/>
              </a:tabLst>
            </a:pPr>
            <a:r>
              <a:rPr sz="1800" spc="-20" dirty="0">
                <a:latin typeface="Calibri"/>
                <a:cs typeface="Calibri"/>
              </a:rPr>
              <a:t>Fair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780"/>
              </a:spcBef>
              <a:buFont typeface="Arial"/>
              <a:buChar char="•"/>
            </a:pPr>
            <a:endParaRPr sz="1800">
              <a:latin typeface="Calibri"/>
              <a:cs typeface="Calibri"/>
            </a:endParaRPr>
          </a:p>
          <a:p>
            <a:pPr marL="299085" marR="5080" indent="-287020">
              <a:lnSpc>
                <a:spcPts val="1939"/>
              </a:lnSpc>
              <a:buFont typeface="Arial"/>
              <a:buChar char="•"/>
              <a:tabLst>
                <a:tab pos="299085" algn="l"/>
              </a:tabLst>
            </a:pPr>
            <a:r>
              <a:rPr sz="1800" dirty="0">
                <a:latin typeface="Calibri"/>
                <a:cs typeface="Calibri"/>
              </a:rPr>
              <a:t>Outputs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versus Outcomes</a:t>
            </a:r>
            <a:endParaRPr sz="1800">
              <a:latin typeface="Calibri"/>
              <a:cs typeface="Calibri"/>
            </a:endParaRPr>
          </a:p>
        </p:txBody>
      </p:sp>
      <p:pic>
        <p:nvPicPr>
          <p:cNvPr id="4" name="object 4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467100" y="3110483"/>
            <a:ext cx="5300471" cy="3550919"/>
          </a:xfrm>
          <a:prstGeom prst="rect">
            <a:avLst/>
          </a:prstGeom>
        </p:spPr>
      </p:pic>
      <p:pic>
        <p:nvPicPr>
          <p:cNvPr id="5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6119812" y="6603"/>
            <a:ext cx="3024096" cy="2044700"/>
          </a:xfrm>
          <a:prstGeom prst="rect">
            <a:avLst/>
          </a:prstGeom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707390" y="339349"/>
            <a:ext cx="6419215" cy="51371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>
              <a:lnSpc>
                <a:spcPct val="100000"/>
              </a:lnSpc>
              <a:spcBef>
                <a:spcPts val="100"/>
              </a:spcBef>
            </a:pPr>
            <a:r>
              <a:rPr sz="3200" spc="-20" dirty="0">
                <a:solidFill>
                  <a:srgbClr val="000000"/>
                </a:solidFill>
              </a:rPr>
              <a:t>Deciding</a:t>
            </a:r>
            <a:r>
              <a:rPr sz="3200" spc="-130" dirty="0">
                <a:solidFill>
                  <a:srgbClr val="000000"/>
                </a:solidFill>
              </a:rPr>
              <a:t> </a:t>
            </a:r>
            <a:r>
              <a:rPr sz="3200" dirty="0">
                <a:solidFill>
                  <a:srgbClr val="000000"/>
                </a:solidFill>
              </a:rPr>
              <a:t>to</a:t>
            </a:r>
            <a:r>
              <a:rPr sz="3200" spc="-105" dirty="0">
                <a:solidFill>
                  <a:srgbClr val="000000"/>
                </a:solidFill>
              </a:rPr>
              <a:t> </a:t>
            </a:r>
            <a:r>
              <a:rPr sz="3200" spc="-30" dirty="0">
                <a:solidFill>
                  <a:srgbClr val="000000"/>
                </a:solidFill>
              </a:rPr>
              <a:t>Move</a:t>
            </a:r>
            <a:r>
              <a:rPr sz="3200" spc="-150" dirty="0">
                <a:solidFill>
                  <a:srgbClr val="000000"/>
                </a:solidFill>
              </a:rPr>
              <a:t> </a:t>
            </a:r>
            <a:r>
              <a:rPr sz="3200" dirty="0">
                <a:solidFill>
                  <a:srgbClr val="000000"/>
                </a:solidFill>
              </a:rPr>
              <a:t>to</a:t>
            </a:r>
            <a:r>
              <a:rPr sz="3200" spc="-105" dirty="0">
                <a:solidFill>
                  <a:srgbClr val="000000"/>
                </a:solidFill>
              </a:rPr>
              <a:t> </a:t>
            </a:r>
            <a:r>
              <a:rPr sz="3200" dirty="0">
                <a:solidFill>
                  <a:srgbClr val="000000"/>
                </a:solidFill>
              </a:rPr>
              <a:t>New</a:t>
            </a:r>
            <a:r>
              <a:rPr sz="3200" spc="-140" dirty="0">
                <a:solidFill>
                  <a:srgbClr val="000000"/>
                </a:solidFill>
              </a:rPr>
              <a:t> </a:t>
            </a:r>
            <a:r>
              <a:rPr sz="3200" spc="-10" dirty="0">
                <a:solidFill>
                  <a:srgbClr val="000000"/>
                </a:solidFill>
              </a:rPr>
              <a:t>Opportunities</a:t>
            </a:r>
            <a:endParaRPr sz="3200"/>
          </a:p>
        </p:txBody>
      </p:sp>
      <p:pic>
        <p:nvPicPr>
          <p:cNvPr id="3" name="object 3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6119812" y="6603"/>
            <a:ext cx="3024096" cy="2044700"/>
          </a:xfrm>
          <a:prstGeom prst="rect">
            <a:avLst/>
          </a:prstGeom>
        </p:spPr>
      </p:pic>
      <p:sp>
        <p:nvSpPr>
          <p:cNvPr id="4" name="object 4"/>
          <p:cNvSpPr txBox="1"/>
          <p:nvPr/>
        </p:nvSpPr>
        <p:spPr>
          <a:xfrm>
            <a:off x="253943" y="1225977"/>
            <a:ext cx="8164195" cy="4954905"/>
          </a:xfrm>
          <a:prstGeom prst="rect">
            <a:avLst/>
          </a:prstGeom>
        </p:spPr>
        <p:txBody>
          <a:bodyPr vert="horz" wrap="square" lIns="0" tIns="13335" rIns="0" bIns="0" rtlCol="0">
            <a:spAutoFit/>
          </a:bodyPr>
          <a:lstStyle/>
          <a:p>
            <a:pPr marL="1155065">
              <a:lnSpc>
                <a:spcPct val="100000"/>
              </a:lnSpc>
              <a:spcBef>
                <a:spcPts val="105"/>
              </a:spcBef>
            </a:pPr>
            <a:r>
              <a:rPr sz="2000" b="1" dirty="0">
                <a:latin typeface="Calibri"/>
                <a:cs typeface="Calibri"/>
              </a:rPr>
              <a:t>When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is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it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time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to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say</a:t>
            </a:r>
            <a:r>
              <a:rPr sz="2000" b="1" spc="-20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"goodbye"</a:t>
            </a:r>
            <a:r>
              <a:rPr sz="2000" b="1" spc="-3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to</a:t>
            </a:r>
            <a:r>
              <a:rPr sz="2000" b="1" spc="-2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a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partnership?</a:t>
            </a:r>
            <a:endParaRPr sz="2000">
              <a:latin typeface="Calibri"/>
              <a:cs typeface="Calibri"/>
            </a:endParaRPr>
          </a:p>
          <a:p>
            <a:pPr marL="3350260">
              <a:lnSpc>
                <a:spcPct val="100000"/>
              </a:lnSpc>
              <a:spcBef>
                <a:spcPts val="1535"/>
              </a:spcBef>
            </a:pPr>
            <a:r>
              <a:rPr sz="1800" dirty="0">
                <a:latin typeface="Calibri"/>
                <a:cs typeface="Calibri"/>
              </a:rPr>
              <a:t>Are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you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still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partnering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because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it's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tradition?</a:t>
            </a:r>
            <a:endParaRPr sz="1800">
              <a:latin typeface="Calibri"/>
              <a:cs typeface="Calibri"/>
            </a:endParaRPr>
          </a:p>
          <a:p>
            <a:pPr marL="3350260">
              <a:lnSpc>
                <a:spcPct val="100000"/>
              </a:lnSpc>
              <a:spcBef>
                <a:spcPts val="2160"/>
              </a:spcBef>
            </a:pPr>
            <a:r>
              <a:rPr sz="1800" dirty="0">
                <a:latin typeface="Calibri"/>
                <a:cs typeface="Calibri"/>
              </a:rPr>
              <a:t>Are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your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priorities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still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alignment?</a:t>
            </a:r>
            <a:endParaRPr sz="1800">
              <a:latin typeface="Calibri"/>
              <a:cs typeface="Calibri"/>
            </a:endParaRPr>
          </a:p>
          <a:p>
            <a:pPr marL="3350260">
              <a:lnSpc>
                <a:spcPct val="100000"/>
              </a:lnSpc>
              <a:spcBef>
                <a:spcPts val="2160"/>
              </a:spcBef>
            </a:pPr>
            <a:r>
              <a:rPr sz="1800" dirty="0">
                <a:latin typeface="Calibri"/>
                <a:cs typeface="Calibri"/>
              </a:rPr>
              <a:t>Can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you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clearly</a:t>
            </a:r>
            <a:r>
              <a:rPr sz="1800" spc="-1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identify</a:t>
            </a:r>
            <a:r>
              <a:rPr sz="1800" spc="-4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what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(or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isn't)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working?</a:t>
            </a:r>
            <a:endParaRPr sz="1800">
              <a:latin typeface="Calibri"/>
              <a:cs typeface="Calibri"/>
            </a:endParaRPr>
          </a:p>
          <a:p>
            <a:pPr>
              <a:lnSpc>
                <a:spcPct val="100000"/>
              </a:lnSpc>
              <a:spcBef>
                <a:spcPts val="190"/>
              </a:spcBef>
            </a:pPr>
            <a:endParaRPr sz="1800">
              <a:latin typeface="Calibri"/>
              <a:cs typeface="Calibri"/>
            </a:endParaRPr>
          </a:p>
          <a:p>
            <a:pPr marL="3350260">
              <a:lnSpc>
                <a:spcPct val="100000"/>
              </a:lnSpc>
              <a:spcBef>
                <a:spcPts val="5"/>
              </a:spcBef>
            </a:pPr>
            <a:r>
              <a:rPr sz="2000" b="1" dirty="0">
                <a:latin typeface="Calibri"/>
                <a:cs typeface="Calibri"/>
              </a:rPr>
              <a:t>Can</a:t>
            </a:r>
            <a:r>
              <a:rPr sz="2000" b="1" spc="-35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We</a:t>
            </a:r>
            <a:r>
              <a:rPr sz="2000" b="1" spc="-4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Still</a:t>
            </a:r>
            <a:r>
              <a:rPr sz="2000" b="1" spc="-60" dirty="0">
                <a:latin typeface="Calibri"/>
                <a:cs typeface="Calibri"/>
              </a:rPr>
              <a:t> </a:t>
            </a:r>
            <a:r>
              <a:rPr sz="2000" b="1" dirty="0">
                <a:latin typeface="Calibri"/>
                <a:cs typeface="Calibri"/>
              </a:rPr>
              <a:t>Be</a:t>
            </a:r>
            <a:r>
              <a:rPr sz="2000" b="1" spc="-45" dirty="0">
                <a:latin typeface="Calibri"/>
                <a:cs typeface="Calibri"/>
              </a:rPr>
              <a:t> </a:t>
            </a:r>
            <a:r>
              <a:rPr sz="2000" b="1" spc="-10" dirty="0">
                <a:latin typeface="Calibri"/>
                <a:cs typeface="Calibri"/>
              </a:rPr>
              <a:t>Friends?</a:t>
            </a:r>
            <a:endParaRPr sz="2000">
              <a:latin typeface="Calibri"/>
              <a:cs typeface="Calibri"/>
            </a:endParaRPr>
          </a:p>
          <a:p>
            <a:pPr marL="3350260">
              <a:lnSpc>
                <a:spcPct val="100000"/>
              </a:lnSpc>
              <a:spcBef>
                <a:spcPts val="5"/>
              </a:spcBef>
            </a:pPr>
            <a:r>
              <a:rPr sz="1800" dirty="0">
                <a:latin typeface="Calibri"/>
                <a:cs typeface="Calibri"/>
              </a:rPr>
              <a:t>Be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open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new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future</a:t>
            </a:r>
            <a:r>
              <a:rPr sz="1800" spc="-2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opportunities.</a:t>
            </a:r>
            <a:endParaRPr sz="1800">
              <a:latin typeface="Calibri"/>
              <a:cs typeface="Calibri"/>
            </a:endParaRPr>
          </a:p>
          <a:p>
            <a:pPr marL="3350260" marR="109220">
              <a:lnSpc>
                <a:spcPct val="100000"/>
              </a:lnSpc>
              <a:spcBef>
                <a:spcPts val="2160"/>
              </a:spcBef>
            </a:pPr>
            <a:r>
              <a:rPr sz="1800" dirty="0">
                <a:latin typeface="Calibri"/>
                <a:cs typeface="Calibri"/>
              </a:rPr>
              <a:t>Consider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whether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there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are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different</a:t>
            </a:r>
            <a:r>
              <a:rPr sz="1800" spc="-5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ways</a:t>
            </a:r>
            <a:r>
              <a:rPr sz="1800" spc="-6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60" dirty="0">
                <a:latin typeface="Calibri"/>
                <a:cs typeface="Calibri"/>
              </a:rPr>
              <a:t> </a:t>
            </a:r>
            <a:r>
              <a:rPr sz="1800" spc="-20" dirty="0">
                <a:latin typeface="Calibri"/>
                <a:cs typeface="Calibri"/>
              </a:rPr>
              <a:t>work </a:t>
            </a:r>
            <a:r>
              <a:rPr sz="1800" spc="-10" dirty="0">
                <a:latin typeface="Calibri"/>
                <a:cs typeface="Calibri"/>
              </a:rPr>
              <a:t>together.</a:t>
            </a:r>
            <a:endParaRPr sz="1800">
              <a:latin typeface="Calibri"/>
              <a:cs typeface="Calibri"/>
            </a:endParaRPr>
          </a:p>
          <a:p>
            <a:pPr marL="3350260" marR="5080">
              <a:lnSpc>
                <a:spcPct val="100000"/>
              </a:lnSpc>
              <a:spcBef>
                <a:spcPts val="2160"/>
              </a:spcBef>
            </a:pPr>
            <a:r>
              <a:rPr sz="1800" dirty="0">
                <a:latin typeface="Calibri"/>
                <a:cs typeface="Calibri"/>
              </a:rPr>
              <a:t>Find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ways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to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check-</a:t>
            </a:r>
            <a:r>
              <a:rPr sz="1800" dirty="0">
                <a:latin typeface="Calibri"/>
                <a:cs typeface="Calibri"/>
              </a:rPr>
              <a:t>in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and</a:t>
            </a:r>
            <a:r>
              <a:rPr sz="1800" spc="-2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see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what</a:t>
            </a:r>
            <a:r>
              <a:rPr sz="1800" spc="-45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is</a:t>
            </a:r>
            <a:r>
              <a:rPr sz="1800" spc="-3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happening</a:t>
            </a:r>
            <a:r>
              <a:rPr sz="1800" spc="-25" dirty="0">
                <a:latin typeface="Calibri"/>
                <a:cs typeface="Calibri"/>
              </a:rPr>
              <a:t> on </a:t>
            </a:r>
            <a:r>
              <a:rPr sz="1800" dirty="0">
                <a:latin typeface="Calibri"/>
                <a:cs typeface="Calibri"/>
              </a:rPr>
              <a:t>an</a:t>
            </a:r>
            <a:r>
              <a:rPr sz="1800" spc="-50" dirty="0">
                <a:latin typeface="Calibri"/>
                <a:cs typeface="Calibri"/>
              </a:rPr>
              <a:t> </a:t>
            </a:r>
            <a:r>
              <a:rPr sz="1800" dirty="0">
                <a:latin typeface="Calibri"/>
                <a:cs typeface="Calibri"/>
              </a:rPr>
              <a:t>ongoing</a:t>
            </a:r>
            <a:r>
              <a:rPr sz="1800" spc="-35" dirty="0">
                <a:latin typeface="Calibri"/>
                <a:cs typeface="Calibri"/>
              </a:rPr>
              <a:t> </a:t>
            </a:r>
            <a:r>
              <a:rPr sz="1800" spc="-10" dirty="0">
                <a:latin typeface="Calibri"/>
                <a:cs typeface="Calibri"/>
              </a:rPr>
              <a:t>basis.</a:t>
            </a:r>
            <a:endParaRPr sz="1800">
              <a:latin typeface="Calibri"/>
              <a:cs typeface="Calibri"/>
            </a:endParaRPr>
          </a:p>
          <a:p>
            <a:pPr marL="12700">
              <a:lnSpc>
                <a:spcPct val="100000"/>
              </a:lnSpc>
              <a:spcBef>
                <a:spcPts val="1755"/>
              </a:spcBef>
            </a:pPr>
            <a:r>
              <a:rPr sz="2000" b="1" i="1" dirty="0">
                <a:latin typeface="Calibri"/>
                <a:cs typeface="Calibri"/>
              </a:rPr>
              <a:t>Picture</a:t>
            </a:r>
            <a:r>
              <a:rPr sz="2000" b="1" i="1" spc="-5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of</a:t>
            </a:r>
            <a:r>
              <a:rPr sz="2000" b="1" i="1" spc="-3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Cow</a:t>
            </a:r>
            <a:r>
              <a:rPr sz="2000" b="1" i="1" spc="-3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Eating</a:t>
            </a:r>
            <a:r>
              <a:rPr sz="2000" b="1" i="1" spc="-55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Grass</a:t>
            </a:r>
            <a:r>
              <a:rPr sz="2000" b="1" i="1" spc="-40" dirty="0">
                <a:latin typeface="Calibri"/>
                <a:cs typeface="Calibri"/>
              </a:rPr>
              <a:t> </a:t>
            </a:r>
            <a:r>
              <a:rPr sz="2000" b="1" i="1" dirty="0">
                <a:latin typeface="Calibri"/>
                <a:cs typeface="Calibri"/>
              </a:rPr>
              <a:t>by</a:t>
            </a:r>
            <a:r>
              <a:rPr sz="2000" b="1" i="1" spc="-30" dirty="0">
                <a:latin typeface="Calibri"/>
                <a:cs typeface="Calibri"/>
              </a:rPr>
              <a:t> </a:t>
            </a:r>
            <a:r>
              <a:rPr sz="2000" b="1" i="1" spc="-10" dirty="0">
                <a:latin typeface="Calibri"/>
                <a:cs typeface="Calibri"/>
              </a:rPr>
              <a:t>Ernie</a:t>
            </a:r>
            <a:endParaRPr sz="2000">
              <a:latin typeface="Calibri"/>
              <a:cs typeface="Calibri"/>
            </a:endParaRPr>
          </a:p>
        </p:txBody>
      </p:sp>
      <p:pic>
        <p:nvPicPr>
          <p:cNvPr id="5" name="object 5">
            <a:extLst>
              <a:ext uri="{C183D7F6-B498-43B3-948B-1728B52AA6E4}">
                <adec:decorative xmlns:adec="http://schemas.microsoft.com/office/drawing/2017/decorative" val="1"/>
              </a:ext>
            </a:extLst>
          </p:cNvPr>
          <p:cNvPicPr/>
          <p:nvPr/>
        </p:nvPicPr>
        <p:blipFill>
          <a:blip r:embed="rId3" cstate="print"/>
          <a:stretch>
            <a:fillRect/>
          </a:stretch>
        </p:blipFill>
        <p:spPr>
          <a:xfrm>
            <a:off x="321563" y="1719072"/>
            <a:ext cx="3110483" cy="4165091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FFFF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</TotalTime>
  <Words>538</Words>
  <Application>Microsoft Office PowerPoint</Application>
  <PresentationFormat>On-screen Show (4:3)</PresentationFormat>
  <Paragraphs>107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Calibri</vt:lpstr>
      <vt:lpstr>Calibri Light</vt:lpstr>
      <vt:lpstr>Office Theme</vt:lpstr>
      <vt:lpstr>Community Partnerships</vt:lpstr>
      <vt:lpstr>Objectives for this Training</vt:lpstr>
      <vt:lpstr>Why Partnerships?</vt:lpstr>
      <vt:lpstr>Establishing Partnerships</vt:lpstr>
      <vt:lpstr>Establishing Partnerships - Tools</vt:lpstr>
      <vt:lpstr>Growing Partnerships</vt:lpstr>
      <vt:lpstr>Prioritizing Partnerships</vt:lpstr>
      <vt:lpstr>How Do You Evaluate?</vt:lpstr>
      <vt:lpstr>Deciding to Move to New Opportunities</vt:lpstr>
      <vt:lpstr>Ending Partnerships</vt:lpstr>
      <vt:lpstr>Questions?</vt:lpstr>
      <vt:lpstr>Contact Us!</vt:lpstr>
      <vt:lpstr>What’s Coming Up: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Josh Aho</dc:creator>
  <cp:lastModifiedBy>Kreger, Christine</cp:lastModifiedBy>
  <cp:revision>1</cp:revision>
  <dcterms:created xsi:type="dcterms:W3CDTF">2025-05-27T18:34:37Z</dcterms:created>
  <dcterms:modified xsi:type="dcterms:W3CDTF">2025-05-27T20:32:18Z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0x01010071DE3FF26901494EBB6599396CDAB3B7</vt:lpwstr>
  </property>
  <property fmtid="{D5CDD505-2E9C-101B-9397-08002B2CF9AE}" pid="3" name="Created">
    <vt:filetime>2021-10-12T00:00:00Z</vt:filetime>
  </property>
  <property fmtid="{D5CDD505-2E9C-101B-9397-08002B2CF9AE}" pid="4" name="Creator">
    <vt:lpwstr>Acrobat PDFMaker 15 for PowerPoint</vt:lpwstr>
  </property>
  <property fmtid="{D5CDD505-2E9C-101B-9397-08002B2CF9AE}" pid="5" name="LastSaved">
    <vt:filetime>2025-05-27T00:00:00Z</vt:filetime>
  </property>
  <property fmtid="{D5CDD505-2E9C-101B-9397-08002B2CF9AE}" pid="6" name="Producer">
    <vt:lpwstr>Adobe PDF Library 15.0</vt:lpwstr>
  </property>
</Properties>
</file>